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135.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23.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24.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128.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1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125.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31.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31.xml"/>
  <Override ContentType="application/vnd.openxmlformats-officedocument.presentationml.slide+xml" PartName="/ppt/slides/slide127.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30.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124.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09.xml"/>
  <Override ContentType="application/vnd.openxmlformats-officedocument.presentationml.slide+xml" PartName="/ppt/slides/slide134.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132.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12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1" r:id="rId5"/>
    <p:sldMasterId id="2147483682" r:id="rId6"/>
    <p:sldMasterId id="2147483683"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 id="291" r:id="rId44"/>
    <p:sldId id="292" r:id="rId45"/>
    <p:sldId id="293" r:id="rId46"/>
    <p:sldId id="294" r:id="rId47"/>
    <p:sldId id="295" r:id="rId48"/>
    <p:sldId id="296" r:id="rId49"/>
    <p:sldId id="297" r:id="rId50"/>
    <p:sldId id="298" r:id="rId51"/>
    <p:sldId id="299" r:id="rId52"/>
    <p:sldId id="300" r:id="rId53"/>
    <p:sldId id="301" r:id="rId54"/>
    <p:sldId id="302" r:id="rId55"/>
    <p:sldId id="303" r:id="rId56"/>
    <p:sldId id="304" r:id="rId57"/>
    <p:sldId id="305" r:id="rId58"/>
    <p:sldId id="306" r:id="rId59"/>
    <p:sldId id="307" r:id="rId60"/>
    <p:sldId id="308" r:id="rId61"/>
    <p:sldId id="309" r:id="rId62"/>
    <p:sldId id="310" r:id="rId63"/>
    <p:sldId id="311" r:id="rId64"/>
    <p:sldId id="312" r:id="rId65"/>
    <p:sldId id="313" r:id="rId66"/>
    <p:sldId id="314" r:id="rId67"/>
    <p:sldId id="315" r:id="rId68"/>
    <p:sldId id="316" r:id="rId69"/>
    <p:sldId id="317" r:id="rId70"/>
    <p:sldId id="318" r:id="rId71"/>
    <p:sldId id="319" r:id="rId72"/>
    <p:sldId id="320" r:id="rId73"/>
    <p:sldId id="321" r:id="rId74"/>
    <p:sldId id="322" r:id="rId75"/>
    <p:sldId id="323" r:id="rId76"/>
    <p:sldId id="324" r:id="rId77"/>
    <p:sldId id="325" r:id="rId78"/>
    <p:sldId id="326" r:id="rId79"/>
    <p:sldId id="327" r:id="rId80"/>
    <p:sldId id="328" r:id="rId81"/>
    <p:sldId id="329" r:id="rId82"/>
    <p:sldId id="330" r:id="rId83"/>
    <p:sldId id="331" r:id="rId84"/>
    <p:sldId id="332" r:id="rId85"/>
    <p:sldId id="333" r:id="rId86"/>
    <p:sldId id="334" r:id="rId87"/>
    <p:sldId id="335" r:id="rId88"/>
    <p:sldId id="336" r:id="rId89"/>
    <p:sldId id="337" r:id="rId90"/>
    <p:sldId id="338" r:id="rId91"/>
    <p:sldId id="339" r:id="rId92"/>
    <p:sldId id="340" r:id="rId93"/>
    <p:sldId id="341" r:id="rId94"/>
    <p:sldId id="342" r:id="rId95"/>
    <p:sldId id="343" r:id="rId96"/>
    <p:sldId id="344" r:id="rId97"/>
    <p:sldId id="345" r:id="rId98"/>
    <p:sldId id="346" r:id="rId99"/>
    <p:sldId id="347" r:id="rId100"/>
    <p:sldId id="348" r:id="rId101"/>
    <p:sldId id="349" r:id="rId102"/>
    <p:sldId id="350" r:id="rId103"/>
    <p:sldId id="351" r:id="rId104"/>
    <p:sldId id="352" r:id="rId105"/>
    <p:sldId id="353" r:id="rId106"/>
    <p:sldId id="354" r:id="rId107"/>
    <p:sldId id="355" r:id="rId108"/>
    <p:sldId id="356" r:id="rId109"/>
    <p:sldId id="357" r:id="rId110"/>
    <p:sldId id="358" r:id="rId111"/>
    <p:sldId id="359" r:id="rId112"/>
    <p:sldId id="360" r:id="rId113"/>
    <p:sldId id="361" r:id="rId114"/>
    <p:sldId id="362" r:id="rId115"/>
    <p:sldId id="363" r:id="rId116"/>
    <p:sldId id="364" r:id="rId117"/>
    <p:sldId id="365" r:id="rId118"/>
    <p:sldId id="366" r:id="rId119"/>
    <p:sldId id="367" r:id="rId120"/>
    <p:sldId id="368" r:id="rId121"/>
    <p:sldId id="369" r:id="rId122"/>
    <p:sldId id="370" r:id="rId123"/>
    <p:sldId id="371" r:id="rId124"/>
    <p:sldId id="372" r:id="rId125"/>
    <p:sldId id="373" r:id="rId126"/>
    <p:sldId id="374" r:id="rId127"/>
    <p:sldId id="375" r:id="rId128"/>
    <p:sldId id="376" r:id="rId129"/>
    <p:sldId id="377" r:id="rId130"/>
    <p:sldId id="378" r:id="rId131"/>
    <p:sldId id="379" r:id="rId132"/>
    <p:sldId id="380" r:id="rId133"/>
    <p:sldId id="381" r:id="rId134"/>
    <p:sldId id="382" r:id="rId135"/>
    <p:sldId id="383" r:id="rId136"/>
    <p:sldId id="384" r:id="rId137"/>
    <p:sldId id="385" r:id="rId138"/>
    <p:sldId id="386" r:id="rId139"/>
    <p:sldId id="387" r:id="rId140"/>
    <p:sldId id="388" r:id="rId141"/>
    <p:sldId id="389" r:id="rId142"/>
    <p:sldId id="390" r:id="rId143"/>
  </p:sldIdLst>
  <p:sldSz cy="5143500" cx="9144000"/>
  <p:notesSz cx="6858000" cy="9144000"/>
  <p:embeddedFontLst>
    <p:embeddedFont>
      <p:font typeface="Ubuntu"/>
      <p:regular r:id="rId144"/>
      <p:bold r:id="rId145"/>
      <p:italic r:id="rId146"/>
      <p:boldItalic r:id="rId147"/>
    </p:embeddedFont>
    <p:embeddedFont>
      <p:font typeface="Raleway"/>
      <p:regular r:id="rId148"/>
      <p:bold r:id="rId149"/>
      <p:italic r:id="rId150"/>
      <p:boldItalic r:id="rId151"/>
    </p:embeddedFont>
    <p:embeddedFont>
      <p:font typeface="EB Garamond"/>
      <p:regular r:id="rId152"/>
      <p:bold r:id="rId153"/>
      <p:italic r:id="rId154"/>
      <p:boldItalic r:id="rId155"/>
    </p:embeddedFont>
    <p:embeddedFont>
      <p:font typeface="Average"/>
      <p:regular r:id="rId156"/>
    </p:embeddedFont>
    <p:embeddedFont>
      <p:font typeface="Oswald"/>
      <p:regular r:id="rId157"/>
      <p:bold r:id="rId158"/>
    </p:embeddedFont>
    <p:embeddedFont>
      <p:font typeface="Roboto Mono"/>
      <p:regular r:id="rId159"/>
      <p:bold r:id="rId160"/>
      <p:italic r:id="rId161"/>
      <p:boldItalic r:id="rId16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3C1E2902-81CD-4891-B3D0-654FA1685981}">
  <a:tblStyle styleId="{3C1E2902-81CD-4891-B3D0-654FA1685981}"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2.xml"/><Relationship Id="rId42" Type="http://schemas.openxmlformats.org/officeDocument/2006/relationships/slide" Target="slides/slide34.xml"/><Relationship Id="rId41" Type="http://schemas.openxmlformats.org/officeDocument/2006/relationships/slide" Target="slides/slide33.xml"/><Relationship Id="rId44" Type="http://schemas.openxmlformats.org/officeDocument/2006/relationships/slide" Target="slides/slide36.xml"/><Relationship Id="rId43" Type="http://schemas.openxmlformats.org/officeDocument/2006/relationships/slide" Target="slides/slide35.xml"/><Relationship Id="rId46" Type="http://schemas.openxmlformats.org/officeDocument/2006/relationships/slide" Target="slides/slide38.xml"/><Relationship Id="rId45" Type="http://schemas.openxmlformats.org/officeDocument/2006/relationships/slide" Target="slides/slide37.xml"/><Relationship Id="rId107" Type="http://schemas.openxmlformats.org/officeDocument/2006/relationships/slide" Target="slides/slide99.xml"/><Relationship Id="rId106" Type="http://schemas.openxmlformats.org/officeDocument/2006/relationships/slide" Target="slides/slide98.xml"/><Relationship Id="rId105" Type="http://schemas.openxmlformats.org/officeDocument/2006/relationships/slide" Target="slides/slide97.xml"/><Relationship Id="rId104" Type="http://schemas.openxmlformats.org/officeDocument/2006/relationships/slide" Target="slides/slide96.xml"/><Relationship Id="rId109" Type="http://schemas.openxmlformats.org/officeDocument/2006/relationships/slide" Target="slides/slide101.xml"/><Relationship Id="rId108" Type="http://schemas.openxmlformats.org/officeDocument/2006/relationships/slide" Target="slides/slide100.xml"/><Relationship Id="rId48" Type="http://schemas.openxmlformats.org/officeDocument/2006/relationships/slide" Target="slides/slide40.xml"/><Relationship Id="rId47" Type="http://schemas.openxmlformats.org/officeDocument/2006/relationships/slide" Target="slides/slide39.xml"/><Relationship Id="rId49" Type="http://schemas.openxmlformats.org/officeDocument/2006/relationships/slide" Target="slides/slide41.xml"/><Relationship Id="rId103" Type="http://schemas.openxmlformats.org/officeDocument/2006/relationships/slide" Target="slides/slide95.xml"/><Relationship Id="rId102" Type="http://schemas.openxmlformats.org/officeDocument/2006/relationships/slide" Target="slides/slide94.xml"/><Relationship Id="rId101" Type="http://schemas.openxmlformats.org/officeDocument/2006/relationships/slide" Target="slides/slide93.xml"/><Relationship Id="rId100" Type="http://schemas.openxmlformats.org/officeDocument/2006/relationships/slide" Target="slides/slide92.xml"/><Relationship Id="rId31" Type="http://schemas.openxmlformats.org/officeDocument/2006/relationships/slide" Target="slides/slide23.xml"/><Relationship Id="rId30" Type="http://schemas.openxmlformats.org/officeDocument/2006/relationships/slide" Target="slides/slide22.xml"/><Relationship Id="rId33" Type="http://schemas.openxmlformats.org/officeDocument/2006/relationships/slide" Target="slides/slide25.xml"/><Relationship Id="rId32" Type="http://schemas.openxmlformats.org/officeDocument/2006/relationships/slide" Target="slides/slide24.xml"/><Relationship Id="rId35" Type="http://schemas.openxmlformats.org/officeDocument/2006/relationships/slide" Target="slides/slide27.xml"/><Relationship Id="rId34" Type="http://schemas.openxmlformats.org/officeDocument/2006/relationships/slide" Target="slides/slide26.xml"/><Relationship Id="rId37" Type="http://schemas.openxmlformats.org/officeDocument/2006/relationships/slide" Target="slides/slide29.xml"/><Relationship Id="rId36" Type="http://schemas.openxmlformats.org/officeDocument/2006/relationships/slide" Target="slides/slide28.xml"/><Relationship Id="rId39" Type="http://schemas.openxmlformats.org/officeDocument/2006/relationships/slide" Target="slides/slide31.xml"/><Relationship Id="rId38" Type="http://schemas.openxmlformats.org/officeDocument/2006/relationships/slide" Target="slides/slide30.xml"/><Relationship Id="rId20" Type="http://schemas.openxmlformats.org/officeDocument/2006/relationships/slide" Target="slides/slide12.xml"/><Relationship Id="rId22" Type="http://schemas.openxmlformats.org/officeDocument/2006/relationships/slide" Target="slides/slide14.xml"/><Relationship Id="rId21" Type="http://schemas.openxmlformats.org/officeDocument/2006/relationships/slide" Target="slides/slide13.xml"/><Relationship Id="rId24" Type="http://schemas.openxmlformats.org/officeDocument/2006/relationships/slide" Target="slides/slide16.xml"/><Relationship Id="rId23" Type="http://schemas.openxmlformats.org/officeDocument/2006/relationships/slide" Target="slides/slide15.xml"/><Relationship Id="rId129" Type="http://schemas.openxmlformats.org/officeDocument/2006/relationships/slide" Target="slides/slide121.xml"/><Relationship Id="rId128" Type="http://schemas.openxmlformats.org/officeDocument/2006/relationships/slide" Target="slides/slide120.xml"/><Relationship Id="rId127" Type="http://schemas.openxmlformats.org/officeDocument/2006/relationships/slide" Target="slides/slide119.xml"/><Relationship Id="rId126" Type="http://schemas.openxmlformats.org/officeDocument/2006/relationships/slide" Target="slides/slide118.xml"/><Relationship Id="rId26" Type="http://schemas.openxmlformats.org/officeDocument/2006/relationships/slide" Target="slides/slide18.xml"/><Relationship Id="rId121" Type="http://schemas.openxmlformats.org/officeDocument/2006/relationships/slide" Target="slides/slide113.xml"/><Relationship Id="rId25" Type="http://schemas.openxmlformats.org/officeDocument/2006/relationships/slide" Target="slides/slide17.xml"/><Relationship Id="rId120" Type="http://schemas.openxmlformats.org/officeDocument/2006/relationships/slide" Target="slides/slide112.xml"/><Relationship Id="rId28" Type="http://schemas.openxmlformats.org/officeDocument/2006/relationships/slide" Target="slides/slide20.xml"/><Relationship Id="rId27" Type="http://schemas.openxmlformats.org/officeDocument/2006/relationships/slide" Target="slides/slide19.xml"/><Relationship Id="rId125" Type="http://schemas.openxmlformats.org/officeDocument/2006/relationships/slide" Target="slides/slide117.xml"/><Relationship Id="rId29" Type="http://schemas.openxmlformats.org/officeDocument/2006/relationships/slide" Target="slides/slide21.xml"/><Relationship Id="rId124" Type="http://schemas.openxmlformats.org/officeDocument/2006/relationships/slide" Target="slides/slide116.xml"/><Relationship Id="rId123" Type="http://schemas.openxmlformats.org/officeDocument/2006/relationships/slide" Target="slides/slide115.xml"/><Relationship Id="rId122" Type="http://schemas.openxmlformats.org/officeDocument/2006/relationships/slide" Target="slides/slide114.xml"/><Relationship Id="rId95" Type="http://schemas.openxmlformats.org/officeDocument/2006/relationships/slide" Target="slides/slide87.xml"/><Relationship Id="rId94" Type="http://schemas.openxmlformats.org/officeDocument/2006/relationships/slide" Target="slides/slide86.xml"/><Relationship Id="rId97" Type="http://schemas.openxmlformats.org/officeDocument/2006/relationships/slide" Target="slides/slide89.xml"/><Relationship Id="rId96" Type="http://schemas.openxmlformats.org/officeDocument/2006/relationships/slide" Target="slides/slide88.xml"/><Relationship Id="rId11" Type="http://schemas.openxmlformats.org/officeDocument/2006/relationships/slide" Target="slides/slide3.xml"/><Relationship Id="rId99" Type="http://schemas.openxmlformats.org/officeDocument/2006/relationships/slide" Target="slides/slide91.xml"/><Relationship Id="rId10" Type="http://schemas.openxmlformats.org/officeDocument/2006/relationships/slide" Target="slides/slide2.xml"/><Relationship Id="rId98" Type="http://schemas.openxmlformats.org/officeDocument/2006/relationships/slide" Target="slides/slide90.xml"/><Relationship Id="rId13" Type="http://schemas.openxmlformats.org/officeDocument/2006/relationships/slide" Target="slides/slide5.xml"/><Relationship Id="rId12" Type="http://schemas.openxmlformats.org/officeDocument/2006/relationships/slide" Target="slides/slide4.xml"/><Relationship Id="rId91" Type="http://schemas.openxmlformats.org/officeDocument/2006/relationships/slide" Target="slides/slide83.xml"/><Relationship Id="rId90" Type="http://schemas.openxmlformats.org/officeDocument/2006/relationships/slide" Target="slides/slide82.xml"/><Relationship Id="rId93" Type="http://schemas.openxmlformats.org/officeDocument/2006/relationships/slide" Target="slides/slide85.xml"/><Relationship Id="rId92" Type="http://schemas.openxmlformats.org/officeDocument/2006/relationships/slide" Target="slides/slide84.xml"/><Relationship Id="rId118" Type="http://schemas.openxmlformats.org/officeDocument/2006/relationships/slide" Target="slides/slide110.xml"/><Relationship Id="rId117" Type="http://schemas.openxmlformats.org/officeDocument/2006/relationships/slide" Target="slides/slide109.xml"/><Relationship Id="rId116" Type="http://schemas.openxmlformats.org/officeDocument/2006/relationships/slide" Target="slides/slide108.xml"/><Relationship Id="rId115" Type="http://schemas.openxmlformats.org/officeDocument/2006/relationships/slide" Target="slides/slide107.xml"/><Relationship Id="rId119" Type="http://schemas.openxmlformats.org/officeDocument/2006/relationships/slide" Target="slides/slide111.xml"/><Relationship Id="rId15" Type="http://schemas.openxmlformats.org/officeDocument/2006/relationships/slide" Target="slides/slide7.xml"/><Relationship Id="rId110" Type="http://schemas.openxmlformats.org/officeDocument/2006/relationships/slide" Target="slides/slide102.xml"/><Relationship Id="rId14" Type="http://schemas.openxmlformats.org/officeDocument/2006/relationships/slide" Target="slides/slide6.xml"/><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14" Type="http://schemas.openxmlformats.org/officeDocument/2006/relationships/slide" Target="slides/slide106.xml"/><Relationship Id="rId18" Type="http://schemas.openxmlformats.org/officeDocument/2006/relationships/slide" Target="slides/slide10.xml"/><Relationship Id="rId113" Type="http://schemas.openxmlformats.org/officeDocument/2006/relationships/slide" Target="slides/slide105.xml"/><Relationship Id="rId112" Type="http://schemas.openxmlformats.org/officeDocument/2006/relationships/slide" Target="slides/slide104.xml"/><Relationship Id="rId111" Type="http://schemas.openxmlformats.org/officeDocument/2006/relationships/slide" Target="slides/slide103.xml"/><Relationship Id="rId84" Type="http://schemas.openxmlformats.org/officeDocument/2006/relationships/slide" Target="slides/slide76.xml"/><Relationship Id="rId83" Type="http://schemas.openxmlformats.org/officeDocument/2006/relationships/slide" Target="slides/slide75.xml"/><Relationship Id="rId86" Type="http://schemas.openxmlformats.org/officeDocument/2006/relationships/slide" Target="slides/slide78.xml"/><Relationship Id="rId85" Type="http://schemas.openxmlformats.org/officeDocument/2006/relationships/slide" Target="slides/slide77.xml"/><Relationship Id="rId88" Type="http://schemas.openxmlformats.org/officeDocument/2006/relationships/slide" Target="slides/slide80.xml"/><Relationship Id="rId150" Type="http://schemas.openxmlformats.org/officeDocument/2006/relationships/font" Target="fonts/Raleway-italic.fntdata"/><Relationship Id="rId87" Type="http://schemas.openxmlformats.org/officeDocument/2006/relationships/slide" Target="slides/slide79.xml"/><Relationship Id="rId89" Type="http://schemas.openxmlformats.org/officeDocument/2006/relationships/slide" Target="slides/slide81.xml"/><Relationship Id="rId80" Type="http://schemas.openxmlformats.org/officeDocument/2006/relationships/slide" Target="slides/slide72.xml"/><Relationship Id="rId82" Type="http://schemas.openxmlformats.org/officeDocument/2006/relationships/slide" Target="slides/slide74.xml"/><Relationship Id="rId81" Type="http://schemas.openxmlformats.org/officeDocument/2006/relationships/slide" Target="slides/slide73.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149" Type="http://schemas.openxmlformats.org/officeDocument/2006/relationships/font" Target="fonts/Raleway-bold.fntdata"/><Relationship Id="rId4" Type="http://schemas.openxmlformats.org/officeDocument/2006/relationships/tableStyles" Target="tableStyles.xml"/><Relationship Id="rId148" Type="http://schemas.openxmlformats.org/officeDocument/2006/relationships/font" Target="fonts/Raleway-regular.fntdata"/><Relationship Id="rId9" Type="http://schemas.openxmlformats.org/officeDocument/2006/relationships/slide" Target="slides/slide1.xml"/><Relationship Id="rId143" Type="http://schemas.openxmlformats.org/officeDocument/2006/relationships/slide" Target="slides/slide135.xml"/><Relationship Id="rId142" Type="http://schemas.openxmlformats.org/officeDocument/2006/relationships/slide" Target="slides/slide134.xml"/><Relationship Id="rId141" Type="http://schemas.openxmlformats.org/officeDocument/2006/relationships/slide" Target="slides/slide133.xml"/><Relationship Id="rId140" Type="http://schemas.openxmlformats.org/officeDocument/2006/relationships/slide" Target="slides/slide132.xml"/><Relationship Id="rId5" Type="http://schemas.openxmlformats.org/officeDocument/2006/relationships/slideMaster" Target="slideMasters/slideMaster1.xml"/><Relationship Id="rId147" Type="http://schemas.openxmlformats.org/officeDocument/2006/relationships/font" Target="fonts/Ubuntu-boldItalic.fntdata"/><Relationship Id="rId6" Type="http://schemas.openxmlformats.org/officeDocument/2006/relationships/slideMaster" Target="slideMasters/slideMaster2.xml"/><Relationship Id="rId146" Type="http://schemas.openxmlformats.org/officeDocument/2006/relationships/font" Target="fonts/Ubuntu-italic.fntdata"/><Relationship Id="rId7" Type="http://schemas.openxmlformats.org/officeDocument/2006/relationships/slideMaster" Target="slideMasters/slideMaster3.xml"/><Relationship Id="rId145" Type="http://schemas.openxmlformats.org/officeDocument/2006/relationships/font" Target="fonts/Ubuntu-bold.fntdata"/><Relationship Id="rId8" Type="http://schemas.openxmlformats.org/officeDocument/2006/relationships/notesMaster" Target="notesMasters/notesMaster1.xml"/><Relationship Id="rId144" Type="http://schemas.openxmlformats.org/officeDocument/2006/relationships/font" Target="fonts/Ubuntu-regular.fntdata"/><Relationship Id="rId73" Type="http://schemas.openxmlformats.org/officeDocument/2006/relationships/slide" Target="slides/slide65.xml"/><Relationship Id="rId72" Type="http://schemas.openxmlformats.org/officeDocument/2006/relationships/slide" Target="slides/slide64.xml"/><Relationship Id="rId75" Type="http://schemas.openxmlformats.org/officeDocument/2006/relationships/slide" Target="slides/slide67.xml"/><Relationship Id="rId74" Type="http://schemas.openxmlformats.org/officeDocument/2006/relationships/slide" Target="slides/slide66.xml"/><Relationship Id="rId77" Type="http://schemas.openxmlformats.org/officeDocument/2006/relationships/slide" Target="slides/slide69.xml"/><Relationship Id="rId76" Type="http://schemas.openxmlformats.org/officeDocument/2006/relationships/slide" Target="slides/slide68.xml"/><Relationship Id="rId79" Type="http://schemas.openxmlformats.org/officeDocument/2006/relationships/slide" Target="slides/slide71.xml"/><Relationship Id="rId78" Type="http://schemas.openxmlformats.org/officeDocument/2006/relationships/slide" Target="slides/slide70.xml"/><Relationship Id="rId71" Type="http://schemas.openxmlformats.org/officeDocument/2006/relationships/slide" Target="slides/slide63.xml"/><Relationship Id="rId70" Type="http://schemas.openxmlformats.org/officeDocument/2006/relationships/slide" Target="slides/slide62.xml"/><Relationship Id="rId139" Type="http://schemas.openxmlformats.org/officeDocument/2006/relationships/slide" Target="slides/slide131.xml"/><Relationship Id="rId138" Type="http://schemas.openxmlformats.org/officeDocument/2006/relationships/slide" Target="slides/slide130.xml"/><Relationship Id="rId137" Type="http://schemas.openxmlformats.org/officeDocument/2006/relationships/slide" Target="slides/slide129.xml"/><Relationship Id="rId132" Type="http://schemas.openxmlformats.org/officeDocument/2006/relationships/slide" Target="slides/slide124.xml"/><Relationship Id="rId131" Type="http://schemas.openxmlformats.org/officeDocument/2006/relationships/slide" Target="slides/slide123.xml"/><Relationship Id="rId130" Type="http://schemas.openxmlformats.org/officeDocument/2006/relationships/slide" Target="slides/slide122.xml"/><Relationship Id="rId136" Type="http://schemas.openxmlformats.org/officeDocument/2006/relationships/slide" Target="slides/slide128.xml"/><Relationship Id="rId135" Type="http://schemas.openxmlformats.org/officeDocument/2006/relationships/slide" Target="slides/slide127.xml"/><Relationship Id="rId134" Type="http://schemas.openxmlformats.org/officeDocument/2006/relationships/slide" Target="slides/slide126.xml"/><Relationship Id="rId133" Type="http://schemas.openxmlformats.org/officeDocument/2006/relationships/slide" Target="slides/slide125.xml"/><Relationship Id="rId62" Type="http://schemas.openxmlformats.org/officeDocument/2006/relationships/slide" Target="slides/slide54.xml"/><Relationship Id="rId61" Type="http://schemas.openxmlformats.org/officeDocument/2006/relationships/slide" Target="slides/slide53.xml"/><Relationship Id="rId64" Type="http://schemas.openxmlformats.org/officeDocument/2006/relationships/slide" Target="slides/slide56.xml"/><Relationship Id="rId63" Type="http://schemas.openxmlformats.org/officeDocument/2006/relationships/slide" Target="slides/slide55.xml"/><Relationship Id="rId66" Type="http://schemas.openxmlformats.org/officeDocument/2006/relationships/slide" Target="slides/slide58.xml"/><Relationship Id="rId65" Type="http://schemas.openxmlformats.org/officeDocument/2006/relationships/slide" Target="slides/slide57.xml"/><Relationship Id="rId68" Type="http://schemas.openxmlformats.org/officeDocument/2006/relationships/slide" Target="slides/slide60.xml"/><Relationship Id="rId67" Type="http://schemas.openxmlformats.org/officeDocument/2006/relationships/slide" Target="slides/slide59.xml"/><Relationship Id="rId60" Type="http://schemas.openxmlformats.org/officeDocument/2006/relationships/slide" Target="slides/slide52.xml"/><Relationship Id="rId69" Type="http://schemas.openxmlformats.org/officeDocument/2006/relationships/slide" Target="slides/slide61.xml"/><Relationship Id="rId162" Type="http://schemas.openxmlformats.org/officeDocument/2006/relationships/font" Target="fonts/RobotoMono-boldItalic.fntdata"/><Relationship Id="rId51" Type="http://schemas.openxmlformats.org/officeDocument/2006/relationships/slide" Target="slides/slide43.xml"/><Relationship Id="rId50" Type="http://schemas.openxmlformats.org/officeDocument/2006/relationships/slide" Target="slides/slide42.xml"/><Relationship Id="rId53" Type="http://schemas.openxmlformats.org/officeDocument/2006/relationships/slide" Target="slides/slide45.xml"/><Relationship Id="rId52" Type="http://schemas.openxmlformats.org/officeDocument/2006/relationships/slide" Target="slides/slide44.xml"/><Relationship Id="rId55" Type="http://schemas.openxmlformats.org/officeDocument/2006/relationships/slide" Target="slides/slide47.xml"/><Relationship Id="rId161" Type="http://schemas.openxmlformats.org/officeDocument/2006/relationships/font" Target="fonts/RobotoMono-italic.fntdata"/><Relationship Id="rId54" Type="http://schemas.openxmlformats.org/officeDocument/2006/relationships/slide" Target="slides/slide46.xml"/><Relationship Id="rId160" Type="http://schemas.openxmlformats.org/officeDocument/2006/relationships/font" Target="fonts/RobotoMono-bold.fntdata"/><Relationship Id="rId57" Type="http://schemas.openxmlformats.org/officeDocument/2006/relationships/slide" Target="slides/slide49.xml"/><Relationship Id="rId56" Type="http://schemas.openxmlformats.org/officeDocument/2006/relationships/slide" Target="slides/slide48.xml"/><Relationship Id="rId159" Type="http://schemas.openxmlformats.org/officeDocument/2006/relationships/font" Target="fonts/RobotoMono-regular.fntdata"/><Relationship Id="rId59" Type="http://schemas.openxmlformats.org/officeDocument/2006/relationships/slide" Target="slides/slide51.xml"/><Relationship Id="rId154" Type="http://schemas.openxmlformats.org/officeDocument/2006/relationships/font" Target="fonts/EBGaramond-italic.fntdata"/><Relationship Id="rId58" Type="http://schemas.openxmlformats.org/officeDocument/2006/relationships/slide" Target="slides/slide50.xml"/><Relationship Id="rId153" Type="http://schemas.openxmlformats.org/officeDocument/2006/relationships/font" Target="fonts/EBGaramond-bold.fntdata"/><Relationship Id="rId152" Type="http://schemas.openxmlformats.org/officeDocument/2006/relationships/font" Target="fonts/EBGaramond-regular.fntdata"/><Relationship Id="rId151" Type="http://schemas.openxmlformats.org/officeDocument/2006/relationships/font" Target="fonts/Raleway-boldItalic.fntdata"/><Relationship Id="rId158" Type="http://schemas.openxmlformats.org/officeDocument/2006/relationships/font" Target="fonts/Oswald-bold.fntdata"/><Relationship Id="rId157" Type="http://schemas.openxmlformats.org/officeDocument/2006/relationships/font" Target="fonts/Oswald-regular.fntdata"/><Relationship Id="rId156" Type="http://schemas.openxmlformats.org/officeDocument/2006/relationships/font" Target="fonts/Average-regular.fntdata"/><Relationship Id="rId155" Type="http://schemas.openxmlformats.org/officeDocument/2006/relationships/font" Target="fonts/EBGaramond-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1b3adae200a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1b3adae200a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1b3adae200a_0_5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1b3adae200a_0_5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3" name="Shape 1163"/>
        <p:cNvGrpSpPr/>
        <p:nvPr/>
      </p:nvGrpSpPr>
      <p:grpSpPr>
        <a:xfrm>
          <a:off x="0" y="0"/>
          <a:ext cx="0" cy="0"/>
          <a:chOff x="0" y="0"/>
          <a:chExt cx="0" cy="0"/>
        </a:xfrm>
      </p:grpSpPr>
      <p:sp>
        <p:nvSpPr>
          <p:cNvPr id="1164" name="Google Shape;1164;g1b3adae200a_0_30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5" name="Google Shape;1165;g1b3adae200a_0_30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1" name="Shape 1171"/>
        <p:cNvGrpSpPr/>
        <p:nvPr/>
      </p:nvGrpSpPr>
      <p:grpSpPr>
        <a:xfrm>
          <a:off x="0" y="0"/>
          <a:ext cx="0" cy="0"/>
          <a:chOff x="0" y="0"/>
          <a:chExt cx="0" cy="0"/>
        </a:xfrm>
      </p:grpSpPr>
      <p:sp>
        <p:nvSpPr>
          <p:cNvPr id="1172" name="Google Shape;1172;g1b3adae200a_0_30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3" name="Google Shape;1173;g1b3adae200a_0_30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9" name="Shape 1179"/>
        <p:cNvGrpSpPr/>
        <p:nvPr/>
      </p:nvGrpSpPr>
      <p:grpSpPr>
        <a:xfrm>
          <a:off x="0" y="0"/>
          <a:ext cx="0" cy="0"/>
          <a:chOff x="0" y="0"/>
          <a:chExt cx="0" cy="0"/>
        </a:xfrm>
      </p:grpSpPr>
      <p:sp>
        <p:nvSpPr>
          <p:cNvPr id="1180" name="Google Shape;1180;g1b3adae200a_0_30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1" name="Google Shape;1181;g1b3adae200a_0_30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7" name="Shape 1187"/>
        <p:cNvGrpSpPr/>
        <p:nvPr/>
      </p:nvGrpSpPr>
      <p:grpSpPr>
        <a:xfrm>
          <a:off x="0" y="0"/>
          <a:ext cx="0" cy="0"/>
          <a:chOff x="0" y="0"/>
          <a:chExt cx="0" cy="0"/>
        </a:xfrm>
      </p:grpSpPr>
      <p:sp>
        <p:nvSpPr>
          <p:cNvPr id="1188" name="Google Shape;1188;g1b3adae200a_0_3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9" name="Google Shape;1189;g1b3adae200a_0_3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4" name="Shape 1194"/>
        <p:cNvGrpSpPr/>
        <p:nvPr/>
      </p:nvGrpSpPr>
      <p:grpSpPr>
        <a:xfrm>
          <a:off x="0" y="0"/>
          <a:ext cx="0" cy="0"/>
          <a:chOff x="0" y="0"/>
          <a:chExt cx="0" cy="0"/>
        </a:xfrm>
      </p:grpSpPr>
      <p:sp>
        <p:nvSpPr>
          <p:cNvPr id="1195" name="Google Shape;1195;g1b3adae200a_0_3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6" name="Google Shape;1196;g1b3adae200a_0_3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2" name="Shape 1202"/>
        <p:cNvGrpSpPr/>
        <p:nvPr/>
      </p:nvGrpSpPr>
      <p:grpSpPr>
        <a:xfrm>
          <a:off x="0" y="0"/>
          <a:ext cx="0" cy="0"/>
          <a:chOff x="0" y="0"/>
          <a:chExt cx="0" cy="0"/>
        </a:xfrm>
      </p:grpSpPr>
      <p:sp>
        <p:nvSpPr>
          <p:cNvPr id="1203" name="Google Shape;1203;g1b3adae200a_0_3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4" name="Google Shape;1204;g1b3adae200a_0_3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0" name="Shape 1210"/>
        <p:cNvGrpSpPr/>
        <p:nvPr/>
      </p:nvGrpSpPr>
      <p:grpSpPr>
        <a:xfrm>
          <a:off x="0" y="0"/>
          <a:ext cx="0" cy="0"/>
          <a:chOff x="0" y="0"/>
          <a:chExt cx="0" cy="0"/>
        </a:xfrm>
      </p:grpSpPr>
      <p:sp>
        <p:nvSpPr>
          <p:cNvPr id="1211" name="Google Shape;1211;g1b3adae200a_0_3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2" name="Google Shape;1212;g1b3adae200a_0_3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8" name="Shape 1218"/>
        <p:cNvGrpSpPr/>
        <p:nvPr/>
      </p:nvGrpSpPr>
      <p:grpSpPr>
        <a:xfrm>
          <a:off x="0" y="0"/>
          <a:ext cx="0" cy="0"/>
          <a:chOff x="0" y="0"/>
          <a:chExt cx="0" cy="0"/>
        </a:xfrm>
      </p:grpSpPr>
      <p:sp>
        <p:nvSpPr>
          <p:cNvPr id="1219" name="Google Shape;1219;g1b3adae200a_0_3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0" name="Google Shape;1220;g1b3adae200a_0_3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8" name="Shape 1228"/>
        <p:cNvGrpSpPr/>
        <p:nvPr/>
      </p:nvGrpSpPr>
      <p:grpSpPr>
        <a:xfrm>
          <a:off x="0" y="0"/>
          <a:ext cx="0" cy="0"/>
          <a:chOff x="0" y="0"/>
          <a:chExt cx="0" cy="0"/>
        </a:xfrm>
      </p:grpSpPr>
      <p:sp>
        <p:nvSpPr>
          <p:cNvPr id="1229" name="Google Shape;1229;g1b3adae200a_0_3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0" name="Google Shape;1230;g1b3adae200a_0_3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6" name="Shape 1236"/>
        <p:cNvGrpSpPr/>
        <p:nvPr/>
      </p:nvGrpSpPr>
      <p:grpSpPr>
        <a:xfrm>
          <a:off x="0" y="0"/>
          <a:ext cx="0" cy="0"/>
          <a:chOff x="0" y="0"/>
          <a:chExt cx="0" cy="0"/>
        </a:xfrm>
      </p:grpSpPr>
      <p:sp>
        <p:nvSpPr>
          <p:cNvPr id="1237" name="Google Shape;1237;g1b3adae200a_0_31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8" name="Google Shape;1238;g1b3adae200a_0_31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1b3adae200a_0_7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1b3adae200a_0_7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4" name="Shape 1244"/>
        <p:cNvGrpSpPr/>
        <p:nvPr/>
      </p:nvGrpSpPr>
      <p:grpSpPr>
        <a:xfrm>
          <a:off x="0" y="0"/>
          <a:ext cx="0" cy="0"/>
          <a:chOff x="0" y="0"/>
          <a:chExt cx="0" cy="0"/>
        </a:xfrm>
      </p:grpSpPr>
      <p:sp>
        <p:nvSpPr>
          <p:cNvPr id="1245" name="Google Shape;1245;g1b3adae200a_0_3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6" name="Google Shape;1246;g1b3adae200a_0_3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7" name="Shape 1257"/>
        <p:cNvGrpSpPr/>
        <p:nvPr/>
      </p:nvGrpSpPr>
      <p:grpSpPr>
        <a:xfrm>
          <a:off x="0" y="0"/>
          <a:ext cx="0" cy="0"/>
          <a:chOff x="0" y="0"/>
          <a:chExt cx="0" cy="0"/>
        </a:xfrm>
      </p:grpSpPr>
      <p:sp>
        <p:nvSpPr>
          <p:cNvPr id="1258" name="Google Shape;1258;g1b3adae200a_0_32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9" name="Google Shape;1259;g1b3adae200a_0_3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6" name="Shape 1266"/>
        <p:cNvGrpSpPr/>
        <p:nvPr/>
      </p:nvGrpSpPr>
      <p:grpSpPr>
        <a:xfrm>
          <a:off x="0" y="0"/>
          <a:ext cx="0" cy="0"/>
          <a:chOff x="0" y="0"/>
          <a:chExt cx="0" cy="0"/>
        </a:xfrm>
      </p:grpSpPr>
      <p:sp>
        <p:nvSpPr>
          <p:cNvPr id="1267" name="Google Shape;1267;g1b3adae200a_0_32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8" name="Google Shape;1268;g1b3adae200a_0_3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5" name="Shape 1275"/>
        <p:cNvGrpSpPr/>
        <p:nvPr/>
      </p:nvGrpSpPr>
      <p:grpSpPr>
        <a:xfrm>
          <a:off x="0" y="0"/>
          <a:ext cx="0" cy="0"/>
          <a:chOff x="0" y="0"/>
          <a:chExt cx="0" cy="0"/>
        </a:xfrm>
      </p:grpSpPr>
      <p:sp>
        <p:nvSpPr>
          <p:cNvPr id="1276" name="Google Shape;1276;g1b3adae200a_0_32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7" name="Google Shape;1277;g1b3adae200a_0_32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4" name="Shape 1284"/>
        <p:cNvGrpSpPr/>
        <p:nvPr/>
      </p:nvGrpSpPr>
      <p:grpSpPr>
        <a:xfrm>
          <a:off x="0" y="0"/>
          <a:ext cx="0" cy="0"/>
          <a:chOff x="0" y="0"/>
          <a:chExt cx="0" cy="0"/>
        </a:xfrm>
      </p:grpSpPr>
      <p:sp>
        <p:nvSpPr>
          <p:cNvPr id="1285" name="Google Shape;1285;g1b3adae200a_0_32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6" name="Google Shape;1286;g1b3adae200a_0_32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2" name="Shape 1292"/>
        <p:cNvGrpSpPr/>
        <p:nvPr/>
      </p:nvGrpSpPr>
      <p:grpSpPr>
        <a:xfrm>
          <a:off x="0" y="0"/>
          <a:ext cx="0" cy="0"/>
          <a:chOff x="0" y="0"/>
          <a:chExt cx="0" cy="0"/>
        </a:xfrm>
      </p:grpSpPr>
      <p:sp>
        <p:nvSpPr>
          <p:cNvPr id="1293" name="Google Shape;1293;g1b3adae200a_0_32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4" name="Google Shape;1294;g1b3adae200a_0_32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7" name="Shape 1307"/>
        <p:cNvGrpSpPr/>
        <p:nvPr/>
      </p:nvGrpSpPr>
      <p:grpSpPr>
        <a:xfrm>
          <a:off x="0" y="0"/>
          <a:ext cx="0" cy="0"/>
          <a:chOff x="0" y="0"/>
          <a:chExt cx="0" cy="0"/>
        </a:xfrm>
      </p:grpSpPr>
      <p:sp>
        <p:nvSpPr>
          <p:cNvPr id="1308" name="Google Shape;1308;g1b3adae200a_0_32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9" name="Google Shape;1309;g1b3adae200a_0_32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4" name="Shape 1324"/>
        <p:cNvGrpSpPr/>
        <p:nvPr/>
      </p:nvGrpSpPr>
      <p:grpSpPr>
        <a:xfrm>
          <a:off x="0" y="0"/>
          <a:ext cx="0" cy="0"/>
          <a:chOff x="0" y="0"/>
          <a:chExt cx="0" cy="0"/>
        </a:xfrm>
      </p:grpSpPr>
      <p:sp>
        <p:nvSpPr>
          <p:cNvPr id="1325" name="Google Shape;1325;g1b3adae200a_0_33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6" name="Google Shape;1326;g1b3adae200a_0_33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2" name="Shape 1332"/>
        <p:cNvGrpSpPr/>
        <p:nvPr/>
      </p:nvGrpSpPr>
      <p:grpSpPr>
        <a:xfrm>
          <a:off x="0" y="0"/>
          <a:ext cx="0" cy="0"/>
          <a:chOff x="0" y="0"/>
          <a:chExt cx="0" cy="0"/>
        </a:xfrm>
      </p:grpSpPr>
      <p:sp>
        <p:nvSpPr>
          <p:cNvPr id="1333" name="Google Shape;1333;g1b3adae200a_0_33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4" name="Google Shape;1334;g1b3adae200a_0_33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9" name="Shape 1349"/>
        <p:cNvGrpSpPr/>
        <p:nvPr/>
      </p:nvGrpSpPr>
      <p:grpSpPr>
        <a:xfrm>
          <a:off x="0" y="0"/>
          <a:ext cx="0" cy="0"/>
          <a:chOff x="0" y="0"/>
          <a:chExt cx="0" cy="0"/>
        </a:xfrm>
      </p:grpSpPr>
      <p:sp>
        <p:nvSpPr>
          <p:cNvPr id="1350" name="Google Shape;1350;g1b3adae200a_0_33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1" name="Google Shape;1351;g1b3adae200a_0_33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1b3adae200a_0_7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1b3adae200a_0_7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7" name="Shape 1357"/>
        <p:cNvGrpSpPr/>
        <p:nvPr/>
      </p:nvGrpSpPr>
      <p:grpSpPr>
        <a:xfrm>
          <a:off x="0" y="0"/>
          <a:ext cx="0" cy="0"/>
          <a:chOff x="0" y="0"/>
          <a:chExt cx="0" cy="0"/>
        </a:xfrm>
      </p:grpSpPr>
      <p:sp>
        <p:nvSpPr>
          <p:cNvPr id="1358" name="Google Shape;1358;g1b3adae200a_0_33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9" name="Google Shape;1359;g1b3adae200a_0_33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4" name="Shape 1364"/>
        <p:cNvGrpSpPr/>
        <p:nvPr/>
      </p:nvGrpSpPr>
      <p:grpSpPr>
        <a:xfrm>
          <a:off x="0" y="0"/>
          <a:ext cx="0" cy="0"/>
          <a:chOff x="0" y="0"/>
          <a:chExt cx="0" cy="0"/>
        </a:xfrm>
      </p:grpSpPr>
      <p:sp>
        <p:nvSpPr>
          <p:cNvPr id="1365" name="Google Shape;1365;g1b3adae200a_0_36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6" name="Google Shape;1366;g1b3adae200a_0_36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1" name="Shape 1371"/>
        <p:cNvGrpSpPr/>
        <p:nvPr/>
      </p:nvGrpSpPr>
      <p:grpSpPr>
        <a:xfrm>
          <a:off x="0" y="0"/>
          <a:ext cx="0" cy="0"/>
          <a:chOff x="0" y="0"/>
          <a:chExt cx="0" cy="0"/>
        </a:xfrm>
      </p:grpSpPr>
      <p:sp>
        <p:nvSpPr>
          <p:cNvPr id="1372" name="Google Shape;1372;g1b3adae200a_0_36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3" name="Google Shape;1373;g1b3adae200a_0_36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8" name="Shape 1378"/>
        <p:cNvGrpSpPr/>
        <p:nvPr/>
      </p:nvGrpSpPr>
      <p:grpSpPr>
        <a:xfrm>
          <a:off x="0" y="0"/>
          <a:ext cx="0" cy="0"/>
          <a:chOff x="0" y="0"/>
          <a:chExt cx="0" cy="0"/>
        </a:xfrm>
      </p:grpSpPr>
      <p:sp>
        <p:nvSpPr>
          <p:cNvPr id="1379" name="Google Shape;1379;g1b3adae200a_0_36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0" name="Google Shape;1380;g1b3adae200a_0_36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5" name="Shape 1395"/>
        <p:cNvGrpSpPr/>
        <p:nvPr/>
      </p:nvGrpSpPr>
      <p:grpSpPr>
        <a:xfrm>
          <a:off x="0" y="0"/>
          <a:ext cx="0" cy="0"/>
          <a:chOff x="0" y="0"/>
          <a:chExt cx="0" cy="0"/>
        </a:xfrm>
      </p:grpSpPr>
      <p:sp>
        <p:nvSpPr>
          <p:cNvPr id="1396" name="Google Shape;1396;g1b3adae200a_0_36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7" name="Google Shape;1397;g1b3adae200a_0_36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4" name="Shape 1404"/>
        <p:cNvGrpSpPr/>
        <p:nvPr/>
      </p:nvGrpSpPr>
      <p:grpSpPr>
        <a:xfrm>
          <a:off x="0" y="0"/>
          <a:ext cx="0" cy="0"/>
          <a:chOff x="0" y="0"/>
          <a:chExt cx="0" cy="0"/>
        </a:xfrm>
      </p:grpSpPr>
      <p:sp>
        <p:nvSpPr>
          <p:cNvPr id="1405" name="Google Shape;1405;g1b3adae200a_0_36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6" name="Google Shape;1406;g1b3adae200a_0_36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2" name="Shape 1412"/>
        <p:cNvGrpSpPr/>
        <p:nvPr/>
      </p:nvGrpSpPr>
      <p:grpSpPr>
        <a:xfrm>
          <a:off x="0" y="0"/>
          <a:ext cx="0" cy="0"/>
          <a:chOff x="0" y="0"/>
          <a:chExt cx="0" cy="0"/>
        </a:xfrm>
      </p:grpSpPr>
      <p:sp>
        <p:nvSpPr>
          <p:cNvPr id="1413" name="Google Shape;1413;g1b3adae200a_0_36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4" name="Google Shape;1414;g1b3adae200a_0_36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9" name="Shape 1419"/>
        <p:cNvGrpSpPr/>
        <p:nvPr/>
      </p:nvGrpSpPr>
      <p:grpSpPr>
        <a:xfrm>
          <a:off x="0" y="0"/>
          <a:ext cx="0" cy="0"/>
          <a:chOff x="0" y="0"/>
          <a:chExt cx="0" cy="0"/>
        </a:xfrm>
      </p:grpSpPr>
      <p:sp>
        <p:nvSpPr>
          <p:cNvPr id="1420" name="Google Shape;1420;g1b3adae200a_0_36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1" name="Google Shape;1421;g1b3adae200a_0_36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6" name="Shape 1426"/>
        <p:cNvGrpSpPr/>
        <p:nvPr/>
      </p:nvGrpSpPr>
      <p:grpSpPr>
        <a:xfrm>
          <a:off x="0" y="0"/>
          <a:ext cx="0" cy="0"/>
          <a:chOff x="0" y="0"/>
          <a:chExt cx="0" cy="0"/>
        </a:xfrm>
      </p:grpSpPr>
      <p:sp>
        <p:nvSpPr>
          <p:cNvPr id="1427" name="Google Shape;1427;g1b3adae200a_0_36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8" name="Google Shape;1428;g1b3adae200a_0_36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2" name="Shape 1432"/>
        <p:cNvGrpSpPr/>
        <p:nvPr/>
      </p:nvGrpSpPr>
      <p:grpSpPr>
        <a:xfrm>
          <a:off x="0" y="0"/>
          <a:ext cx="0" cy="0"/>
          <a:chOff x="0" y="0"/>
          <a:chExt cx="0" cy="0"/>
        </a:xfrm>
      </p:grpSpPr>
      <p:sp>
        <p:nvSpPr>
          <p:cNvPr id="1433" name="Google Shape;1433;g1b3adae200a_0_36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4" name="Google Shape;1434;g1b3adae200a_0_36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1b3adae200a_0_7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1b3adae200a_0_7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9" name="Shape 1439"/>
        <p:cNvGrpSpPr/>
        <p:nvPr/>
      </p:nvGrpSpPr>
      <p:grpSpPr>
        <a:xfrm>
          <a:off x="0" y="0"/>
          <a:ext cx="0" cy="0"/>
          <a:chOff x="0" y="0"/>
          <a:chExt cx="0" cy="0"/>
        </a:xfrm>
      </p:grpSpPr>
      <p:sp>
        <p:nvSpPr>
          <p:cNvPr id="1440" name="Google Shape;1440;g1b3adae200a_0_36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1" name="Google Shape;1441;g1b3adae200a_0_36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6" name="Shape 1446"/>
        <p:cNvGrpSpPr/>
        <p:nvPr/>
      </p:nvGrpSpPr>
      <p:grpSpPr>
        <a:xfrm>
          <a:off x="0" y="0"/>
          <a:ext cx="0" cy="0"/>
          <a:chOff x="0" y="0"/>
          <a:chExt cx="0" cy="0"/>
        </a:xfrm>
      </p:grpSpPr>
      <p:sp>
        <p:nvSpPr>
          <p:cNvPr id="1447" name="Google Shape;1447;g1b3adae200a_0_36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8" name="Google Shape;1448;g1b3adae200a_0_36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3" name="Shape 1453"/>
        <p:cNvGrpSpPr/>
        <p:nvPr/>
      </p:nvGrpSpPr>
      <p:grpSpPr>
        <a:xfrm>
          <a:off x="0" y="0"/>
          <a:ext cx="0" cy="0"/>
          <a:chOff x="0" y="0"/>
          <a:chExt cx="0" cy="0"/>
        </a:xfrm>
      </p:grpSpPr>
      <p:sp>
        <p:nvSpPr>
          <p:cNvPr id="1454" name="Google Shape;1454;g1b3adae200a_0_36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5" name="Google Shape;1455;g1b3adae200a_0_36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9" name="Shape 1469"/>
        <p:cNvGrpSpPr/>
        <p:nvPr/>
      </p:nvGrpSpPr>
      <p:grpSpPr>
        <a:xfrm>
          <a:off x="0" y="0"/>
          <a:ext cx="0" cy="0"/>
          <a:chOff x="0" y="0"/>
          <a:chExt cx="0" cy="0"/>
        </a:xfrm>
      </p:grpSpPr>
      <p:sp>
        <p:nvSpPr>
          <p:cNvPr id="1470" name="Google Shape;1470;g1b3adae200a_0_37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1" name="Google Shape;1471;g1b3adae200a_0_37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0" name="Shape 1490"/>
        <p:cNvGrpSpPr/>
        <p:nvPr/>
      </p:nvGrpSpPr>
      <p:grpSpPr>
        <a:xfrm>
          <a:off x="0" y="0"/>
          <a:ext cx="0" cy="0"/>
          <a:chOff x="0" y="0"/>
          <a:chExt cx="0" cy="0"/>
        </a:xfrm>
      </p:grpSpPr>
      <p:sp>
        <p:nvSpPr>
          <p:cNvPr id="1491" name="Google Shape;1491;g1b3adae200a_0_37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2" name="Google Shape;1492;g1b3adae200a_0_37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6" name="Shape 1496"/>
        <p:cNvGrpSpPr/>
        <p:nvPr/>
      </p:nvGrpSpPr>
      <p:grpSpPr>
        <a:xfrm>
          <a:off x="0" y="0"/>
          <a:ext cx="0" cy="0"/>
          <a:chOff x="0" y="0"/>
          <a:chExt cx="0" cy="0"/>
        </a:xfrm>
      </p:grpSpPr>
      <p:sp>
        <p:nvSpPr>
          <p:cNvPr id="1497" name="Google Shape;1497;g1b3adae200a_0_37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8" name="Google Shape;1498;g1b3adae200a_0_37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1b3adae200a_0_10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1b3adae200a_0_10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1b3adae200a_0_10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1b3adae200a_0_10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1b3adae200a_0_10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1b3adae200a_0_10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1b3adae200a_0_10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1b3adae200a_0_10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1b3adae200a_0_10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1b3adae200a_0_10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1b3adae200a_0_10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1b3adae200a_0_10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1b3adae200a_0_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1b3adae200a_0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1b3adae200a_0_10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1b3adae200a_0_10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1b3adae200a_0_10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1b3adae200a_0_10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1b3adae200a_0_10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1b3adae200a_0_10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1b3adae200a_0_1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1b3adae200a_0_1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1b3adae200a_0_1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1b3adae200a_0_1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1b3adae200a_0_13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1b3adae200a_0_13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1b3adae200a_0_13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2" name="Google Shape;402;g1b3adae200a_0_13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g1b3adae200a_0_13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5" name="Google Shape;415;g1b3adae200a_0_13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g1b3adae200a_0_13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1" name="Google Shape;421;g1b3adae200a_0_13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g1b3adae200a_0_19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7" name="Google Shape;427;g1b3adae200a_0_19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1b3adae200a_0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1b3adae200a_0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g1b3adae200a_0_20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5" name="Google Shape;435;g1b3adae200a_0_20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g1b3adae200a_0_20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5" name="Google Shape;455;g1b3adae200a_0_20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g1b3adae200a_0_20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3" name="Google Shape;463;g1b3adae200a_0_20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g1b3adae200a_0_20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1" name="Google Shape;471;g1b3adae200a_0_20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g1b3adae200a_0_20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9" name="Google Shape;479;g1b3adae200a_0_20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g1b3adae200a_0_20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0" name="Google Shape;490;g1b3adae200a_0_20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g1b3adae200a_0_20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2" name="Google Shape;502;g1b3adae200a_0_20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g1b3adae200a_0_20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8" name="Google Shape;518;g1b3adae200a_0_20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 name="Shape 529"/>
        <p:cNvGrpSpPr/>
        <p:nvPr/>
      </p:nvGrpSpPr>
      <p:grpSpPr>
        <a:xfrm>
          <a:off x="0" y="0"/>
          <a:ext cx="0" cy="0"/>
          <a:chOff x="0" y="0"/>
          <a:chExt cx="0" cy="0"/>
        </a:xfrm>
      </p:grpSpPr>
      <p:sp>
        <p:nvSpPr>
          <p:cNvPr id="530" name="Google Shape;530;g1b3adae200a_0_20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1" name="Google Shape;531;g1b3adae200a_0_20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g1b3adae200a_0_20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9" name="Google Shape;539;g1b3adae200a_0_20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1b3adae200a_0_1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1b3adae200a_0_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 name="Shape 545"/>
        <p:cNvGrpSpPr/>
        <p:nvPr/>
      </p:nvGrpSpPr>
      <p:grpSpPr>
        <a:xfrm>
          <a:off x="0" y="0"/>
          <a:ext cx="0" cy="0"/>
          <a:chOff x="0" y="0"/>
          <a:chExt cx="0" cy="0"/>
        </a:xfrm>
      </p:grpSpPr>
      <p:sp>
        <p:nvSpPr>
          <p:cNvPr id="546" name="Google Shape;546;g1b3adae200a_0_2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7" name="Google Shape;547;g1b3adae200a_0_2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3" name="Shape 553"/>
        <p:cNvGrpSpPr/>
        <p:nvPr/>
      </p:nvGrpSpPr>
      <p:grpSpPr>
        <a:xfrm>
          <a:off x="0" y="0"/>
          <a:ext cx="0" cy="0"/>
          <a:chOff x="0" y="0"/>
          <a:chExt cx="0" cy="0"/>
        </a:xfrm>
      </p:grpSpPr>
      <p:sp>
        <p:nvSpPr>
          <p:cNvPr id="554" name="Google Shape;554;g1b3adae200a_0_2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5" name="Google Shape;555;g1b3adae200a_0_2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3" name="Shape 563"/>
        <p:cNvGrpSpPr/>
        <p:nvPr/>
      </p:nvGrpSpPr>
      <p:grpSpPr>
        <a:xfrm>
          <a:off x="0" y="0"/>
          <a:ext cx="0" cy="0"/>
          <a:chOff x="0" y="0"/>
          <a:chExt cx="0" cy="0"/>
        </a:xfrm>
      </p:grpSpPr>
      <p:sp>
        <p:nvSpPr>
          <p:cNvPr id="564" name="Google Shape;564;g1b3adae200a_0_2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5" name="Google Shape;565;g1b3adae200a_0_2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2" name="Shape 572"/>
        <p:cNvGrpSpPr/>
        <p:nvPr/>
      </p:nvGrpSpPr>
      <p:grpSpPr>
        <a:xfrm>
          <a:off x="0" y="0"/>
          <a:ext cx="0" cy="0"/>
          <a:chOff x="0" y="0"/>
          <a:chExt cx="0" cy="0"/>
        </a:xfrm>
      </p:grpSpPr>
      <p:sp>
        <p:nvSpPr>
          <p:cNvPr id="573" name="Google Shape;573;g1b3adae200a_0_2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4" name="Google Shape;574;g1b3adae200a_0_2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0" name="Shape 580"/>
        <p:cNvGrpSpPr/>
        <p:nvPr/>
      </p:nvGrpSpPr>
      <p:grpSpPr>
        <a:xfrm>
          <a:off x="0" y="0"/>
          <a:ext cx="0" cy="0"/>
          <a:chOff x="0" y="0"/>
          <a:chExt cx="0" cy="0"/>
        </a:xfrm>
      </p:grpSpPr>
      <p:sp>
        <p:nvSpPr>
          <p:cNvPr id="581" name="Google Shape;581;g1b3adae200a_0_2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2" name="Google Shape;582;g1b3adae200a_0_2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7" name="Shape 587"/>
        <p:cNvGrpSpPr/>
        <p:nvPr/>
      </p:nvGrpSpPr>
      <p:grpSpPr>
        <a:xfrm>
          <a:off x="0" y="0"/>
          <a:ext cx="0" cy="0"/>
          <a:chOff x="0" y="0"/>
          <a:chExt cx="0" cy="0"/>
        </a:xfrm>
      </p:grpSpPr>
      <p:sp>
        <p:nvSpPr>
          <p:cNvPr id="588" name="Google Shape;588;g1b3adae200a_0_2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9" name="Google Shape;589;g1b3adae200a_0_2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5" name="Shape 595"/>
        <p:cNvGrpSpPr/>
        <p:nvPr/>
      </p:nvGrpSpPr>
      <p:grpSpPr>
        <a:xfrm>
          <a:off x="0" y="0"/>
          <a:ext cx="0" cy="0"/>
          <a:chOff x="0" y="0"/>
          <a:chExt cx="0" cy="0"/>
        </a:xfrm>
      </p:grpSpPr>
      <p:sp>
        <p:nvSpPr>
          <p:cNvPr id="596" name="Google Shape;596;g1b3adae200a_0_2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7" name="Google Shape;597;g1b3adae200a_0_2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3" name="Shape 603"/>
        <p:cNvGrpSpPr/>
        <p:nvPr/>
      </p:nvGrpSpPr>
      <p:grpSpPr>
        <a:xfrm>
          <a:off x="0" y="0"/>
          <a:ext cx="0" cy="0"/>
          <a:chOff x="0" y="0"/>
          <a:chExt cx="0" cy="0"/>
        </a:xfrm>
      </p:grpSpPr>
      <p:sp>
        <p:nvSpPr>
          <p:cNvPr id="604" name="Google Shape;604;g1b3adae200a_0_2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5" name="Google Shape;605;g1b3adae200a_0_2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9" name="Shape 609"/>
        <p:cNvGrpSpPr/>
        <p:nvPr/>
      </p:nvGrpSpPr>
      <p:grpSpPr>
        <a:xfrm>
          <a:off x="0" y="0"/>
          <a:ext cx="0" cy="0"/>
          <a:chOff x="0" y="0"/>
          <a:chExt cx="0" cy="0"/>
        </a:xfrm>
      </p:grpSpPr>
      <p:sp>
        <p:nvSpPr>
          <p:cNvPr id="610" name="Google Shape;610;g1b3adae200a_0_2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1" name="Google Shape;611;g1b3adae200a_0_2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6" name="Shape 616"/>
        <p:cNvGrpSpPr/>
        <p:nvPr/>
      </p:nvGrpSpPr>
      <p:grpSpPr>
        <a:xfrm>
          <a:off x="0" y="0"/>
          <a:ext cx="0" cy="0"/>
          <a:chOff x="0" y="0"/>
          <a:chExt cx="0" cy="0"/>
        </a:xfrm>
      </p:grpSpPr>
      <p:sp>
        <p:nvSpPr>
          <p:cNvPr id="617" name="Google Shape;617;g1b3adae200a_0_2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8" name="Google Shape;618;g1b3adae200a_0_2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1b3adae200a_0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1b3adae200a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4" name="Shape 624"/>
        <p:cNvGrpSpPr/>
        <p:nvPr/>
      </p:nvGrpSpPr>
      <p:grpSpPr>
        <a:xfrm>
          <a:off x="0" y="0"/>
          <a:ext cx="0" cy="0"/>
          <a:chOff x="0" y="0"/>
          <a:chExt cx="0" cy="0"/>
        </a:xfrm>
      </p:grpSpPr>
      <p:sp>
        <p:nvSpPr>
          <p:cNvPr id="625" name="Google Shape;625;g1b3adae200a_0_2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6" name="Google Shape;626;g1b3adae200a_0_2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1" name="Shape 631"/>
        <p:cNvGrpSpPr/>
        <p:nvPr/>
      </p:nvGrpSpPr>
      <p:grpSpPr>
        <a:xfrm>
          <a:off x="0" y="0"/>
          <a:ext cx="0" cy="0"/>
          <a:chOff x="0" y="0"/>
          <a:chExt cx="0" cy="0"/>
        </a:xfrm>
      </p:grpSpPr>
      <p:sp>
        <p:nvSpPr>
          <p:cNvPr id="632" name="Google Shape;632;g1b3adae200a_0_2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3" name="Google Shape;633;g1b3adae200a_0_2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2" name="Shape 642"/>
        <p:cNvGrpSpPr/>
        <p:nvPr/>
      </p:nvGrpSpPr>
      <p:grpSpPr>
        <a:xfrm>
          <a:off x="0" y="0"/>
          <a:ext cx="0" cy="0"/>
          <a:chOff x="0" y="0"/>
          <a:chExt cx="0" cy="0"/>
        </a:xfrm>
      </p:grpSpPr>
      <p:sp>
        <p:nvSpPr>
          <p:cNvPr id="643" name="Google Shape;643;g1b3adae200a_0_21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4" name="Google Shape;644;g1b3adae200a_0_2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8" name="Shape 658"/>
        <p:cNvGrpSpPr/>
        <p:nvPr/>
      </p:nvGrpSpPr>
      <p:grpSpPr>
        <a:xfrm>
          <a:off x="0" y="0"/>
          <a:ext cx="0" cy="0"/>
          <a:chOff x="0" y="0"/>
          <a:chExt cx="0" cy="0"/>
        </a:xfrm>
      </p:grpSpPr>
      <p:sp>
        <p:nvSpPr>
          <p:cNvPr id="659" name="Google Shape;659;g1b3adae200a_0_2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0" name="Google Shape;660;g1b3adae200a_0_22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9" name="Shape 679"/>
        <p:cNvGrpSpPr/>
        <p:nvPr/>
      </p:nvGrpSpPr>
      <p:grpSpPr>
        <a:xfrm>
          <a:off x="0" y="0"/>
          <a:ext cx="0" cy="0"/>
          <a:chOff x="0" y="0"/>
          <a:chExt cx="0" cy="0"/>
        </a:xfrm>
      </p:grpSpPr>
      <p:sp>
        <p:nvSpPr>
          <p:cNvPr id="680" name="Google Shape;680;g1b3adae200a_0_22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1" name="Google Shape;681;g1b3adae200a_0_22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7" name="Shape 687"/>
        <p:cNvGrpSpPr/>
        <p:nvPr/>
      </p:nvGrpSpPr>
      <p:grpSpPr>
        <a:xfrm>
          <a:off x="0" y="0"/>
          <a:ext cx="0" cy="0"/>
          <a:chOff x="0" y="0"/>
          <a:chExt cx="0" cy="0"/>
        </a:xfrm>
      </p:grpSpPr>
      <p:sp>
        <p:nvSpPr>
          <p:cNvPr id="688" name="Google Shape;688;g1b3adae200a_0_22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9" name="Google Shape;689;g1b3adae200a_0_22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5" name="Shape 695"/>
        <p:cNvGrpSpPr/>
        <p:nvPr/>
      </p:nvGrpSpPr>
      <p:grpSpPr>
        <a:xfrm>
          <a:off x="0" y="0"/>
          <a:ext cx="0" cy="0"/>
          <a:chOff x="0" y="0"/>
          <a:chExt cx="0" cy="0"/>
        </a:xfrm>
      </p:grpSpPr>
      <p:sp>
        <p:nvSpPr>
          <p:cNvPr id="696" name="Google Shape;696;g1b3adae200a_0_22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7" name="Google Shape;697;g1b3adae200a_0_22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3" name="Shape 713"/>
        <p:cNvGrpSpPr/>
        <p:nvPr/>
      </p:nvGrpSpPr>
      <p:grpSpPr>
        <a:xfrm>
          <a:off x="0" y="0"/>
          <a:ext cx="0" cy="0"/>
          <a:chOff x="0" y="0"/>
          <a:chExt cx="0" cy="0"/>
        </a:xfrm>
      </p:grpSpPr>
      <p:sp>
        <p:nvSpPr>
          <p:cNvPr id="714" name="Google Shape;714;g1b3adae200a_0_22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5" name="Google Shape;715;g1b3adae200a_0_22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3" name="Shape 723"/>
        <p:cNvGrpSpPr/>
        <p:nvPr/>
      </p:nvGrpSpPr>
      <p:grpSpPr>
        <a:xfrm>
          <a:off x="0" y="0"/>
          <a:ext cx="0" cy="0"/>
          <a:chOff x="0" y="0"/>
          <a:chExt cx="0" cy="0"/>
        </a:xfrm>
      </p:grpSpPr>
      <p:sp>
        <p:nvSpPr>
          <p:cNvPr id="724" name="Google Shape;724;g1b3adae200a_0_22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5" name="Google Shape;725;g1b3adae200a_0_22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0" name="Shape 730"/>
        <p:cNvGrpSpPr/>
        <p:nvPr/>
      </p:nvGrpSpPr>
      <p:grpSpPr>
        <a:xfrm>
          <a:off x="0" y="0"/>
          <a:ext cx="0" cy="0"/>
          <a:chOff x="0" y="0"/>
          <a:chExt cx="0" cy="0"/>
        </a:xfrm>
      </p:grpSpPr>
      <p:sp>
        <p:nvSpPr>
          <p:cNvPr id="731" name="Google Shape;731;g1b3adae200a_0_22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2" name="Google Shape;732;g1b3adae200a_0_22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1b3adae200a_0_2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1b3adae200a_0_2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8" name="Shape 738"/>
        <p:cNvGrpSpPr/>
        <p:nvPr/>
      </p:nvGrpSpPr>
      <p:grpSpPr>
        <a:xfrm>
          <a:off x="0" y="0"/>
          <a:ext cx="0" cy="0"/>
          <a:chOff x="0" y="0"/>
          <a:chExt cx="0" cy="0"/>
        </a:xfrm>
      </p:grpSpPr>
      <p:sp>
        <p:nvSpPr>
          <p:cNvPr id="739" name="Google Shape;739;g1b3adae200a_0_22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0" name="Google Shape;740;g1b3adae200a_0_22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0" name="Shape 750"/>
        <p:cNvGrpSpPr/>
        <p:nvPr/>
      </p:nvGrpSpPr>
      <p:grpSpPr>
        <a:xfrm>
          <a:off x="0" y="0"/>
          <a:ext cx="0" cy="0"/>
          <a:chOff x="0" y="0"/>
          <a:chExt cx="0" cy="0"/>
        </a:xfrm>
      </p:grpSpPr>
      <p:sp>
        <p:nvSpPr>
          <p:cNvPr id="751" name="Google Shape;751;g1b3adae200a_0_22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2" name="Google Shape;752;g1b3adae200a_0_22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8" name="Shape 758"/>
        <p:cNvGrpSpPr/>
        <p:nvPr/>
      </p:nvGrpSpPr>
      <p:grpSpPr>
        <a:xfrm>
          <a:off x="0" y="0"/>
          <a:ext cx="0" cy="0"/>
          <a:chOff x="0" y="0"/>
          <a:chExt cx="0" cy="0"/>
        </a:xfrm>
      </p:grpSpPr>
      <p:sp>
        <p:nvSpPr>
          <p:cNvPr id="759" name="Google Shape;759;g1b3adae200a_0_22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0" name="Google Shape;760;g1b3adae200a_0_22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6" name="Shape 766"/>
        <p:cNvGrpSpPr/>
        <p:nvPr/>
      </p:nvGrpSpPr>
      <p:grpSpPr>
        <a:xfrm>
          <a:off x="0" y="0"/>
          <a:ext cx="0" cy="0"/>
          <a:chOff x="0" y="0"/>
          <a:chExt cx="0" cy="0"/>
        </a:xfrm>
      </p:grpSpPr>
      <p:sp>
        <p:nvSpPr>
          <p:cNvPr id="767" name="Google Shape;767;g1b3adae200a_0_23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8" name="Google Shape;768;g1b3adae200a_0_23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3" name="Shape 773"/>
        <p:cNvGrpSpPr/>
        <p:nvPr/>
      </p:nvGrpSpPr>
      <p:grpSpPr>
        <a:xfrm>
          <a:off x="0" y="0"/>
          <a:ext cx="0" cy="0"/>
          <a:chOff x="0" y="0"/>
          <a:chExt cx="0" cy="0"/>
        </a:xfrm>
      </p:grpSpPr>
      <p:sp>
        <p:nvSpPr>
          <p:cNvPr id="774" name="Google Shape;774;g1b3adae200a_0_23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5" name="Google Shape;775;g1b3adae200a_0_2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1" name="Shape 781"/>
        <p:cNvGrpSpPr/>
        <p:nvPr/>
      </p:nvGrpSpPr>
      <p:grpSpPr>
        <a:xfrm>
          <a:off x="0" y="0"/>
          <a:ext cx="0" cy="0"/>
          <a:chOff x="0" y="0"/>
          <a:chExt cx="0" cy="0"/>
        </a:xfrm>
      </p:grpSpPr>
      <p:sp>
        <p:nvSpPr>
          <p:cNvPr id="782" name="Google Shape;782;g1b3adae200a_0_23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3" name="Google Shape;783;g1b3adae200a_0_23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9" name="Shape 799"/>
        <p:cNvGrpSpPr/>
        <p:nvPr/>
      </p:nvGrpSpPr>
      <p:grpSpPr>
        <a:xfrm>
          <a:off x="0" y="0"/>
          <a:ext cx="0" cy="0"/>
          <a:chOff x="0" y="0"/>
          <a:chExt cx="0" cy="0"/>
        </a:xfrm>
      </p:grpSpPr>
      <p:sp>
        <p:nvSpPr>
          <p:cNvPr id="800" name="Google Shape;800;g1b3adae200a_0_23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1" name="Google Shape;801;g1b3adae200a_0_23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1" name="Shape 811"/>
        <p:cNvGrpSpPr/>
        <p:nvPr/>
      </p:nvGrpSpPr>
      <p:grpSpPr>
        <a:xfrm>
          <a:off x="0" y="0"/>
          <a:ext cx="0" cy="0"/>
          <a:chOff x="0" y="0"/>
          <a:chExt cx="0" cy="0"/>
        </a:xfrm>
      </p:grpSpPr>
      <p:sp>
        <p:nvSpPr>
          <p:cNvPr id="812" name="Google Shape;812;g1b3adae200a_0_23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3" name="Google Shape;813;g1b3adae200a_0_23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8" name="Shape 818"/>
        <p:cNvGrpSpPr/>
        <p:nvPr/>
      </p:nvGrpSpPr>
      <p:grpSpPr>
        <a:xfrm>
          <a:off x="0" y="0"/>
          <a:ext cx="0" cy="0"/>
          <a:chOff x="0" y="0"/>
          <a:chExt cx="0" cy="0"/>
        </a:xfrm>
      </p:grpSpPr>
      <p:sp>
        <p:nvSpPr>
          <p:cNvPr id="819" name="Google Shape;819;g1b3adae200a_0_23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0" name="Google Shape;820;g1b3adae200a_0_23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6" name="Shape 826"/>
        <p:cNvGrpSpPr/>
        <p:nvPr/>
      </p:nvGrpSpPr>
      <p:grpSpPr>
        <a:xfrm>
          <a:off x="0" y="0"/>
          <a:ext cx="0" cy="0"/>
          <a:chOff x="0" y="0"/>
          <a:chExt cx="0" cy="0"/>
        </a:xfrm>
      </p:grpSpPr>
      <p:sp>
        <p:nvSpPr>
          <p:cNvPr id="827" name="Google Shape;827;g1b3adae200a_0_23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8" name="Google Shape;828;g1b3adae200a_0_23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1b3adae200a_0_4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1b3adae200a_0_4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3" name="Shape 833"/>
        <p:cNvGrpSpPr/>
        <p:nvPr/>
      </p:nvGrpSpPr>
      <p:grpSpPr>
        <a:xfrm>
          <a:off x="0" y="0"/>
          <a:ext cx="0" cy="0"/>
          <a:chOff x="0" y="0"/>
          <a:chExt cx="0" cy="0"/>
        </a:xfrm>
      </p:grpSpPr>
      <p:sp>
        <p:nvSpPr>
          <p:cNvPr id="834" name="Google Shape;834;g1b3adae200a_0_23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5" name="Google Shape;835;g1b3adae200a_0_23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1" name="Shape 851"/>
        <p:cNvGrpSpPr/>
        <p:nvPr/>
      </p:nvGrpSpPr>
      <p:grpSpPr>
        <a:xfrm>
          <a:off x="0" y="0"/>
          <a:ext cx="0" cy="0"/>
          <a:chOff x="0" y="0"/>
          <a:chExt cx="0" cy="0"/>
        </a:xfrm>
      </p:grpSpPr>
      <p:sp>
        <p:nvSpPr>
          <p:cNvPr id="852" name="Google Shape;852;g1b3adae200a_0_23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3" name="Google Shape;853;g1b3adae200a_0_23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9" name="Shape 859"/>
        <p:cNvGrpSpPr/>
        <p:nvPr/>
      </p:nvGrpSpPr>
      <p:grpSpPr>
        <a:xfrm>
          <a:off x="0" y="0"/>
          <a:ext cx="0" cy="0"/>
          <a:chOff x="0" y="0"/>
          <a:chExt cx="0" cy="0"/>
        </a:xfrm>
      </p:grpSpPr>
      <p:sp>
        <p:nvSpPr>
          <p:cNvPr id="860" name="Google Shape;860;g1b3adae200a_0_23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1" name="Google Shape;861;g1b3adae200a_0_23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4" name="Shape 874"/>
        <p:cNvGrpSpPr/>
        <p:nvPr/>
      </p:nvGrpSpPr>
      <p:grpSpPr>
        <a:xfrm>
          <a:off x="0" y="0"/>
          <a:ext cx="0" cy="0"/>
          <a:chOff x="0" y="0"/>
          <a:chExt cx="0" cy="0"/>
        </a:xfrm>
      </p:grpSpPr>
      <p:sp>
        <p:nvSpPr>
          <p:cNvPr id="875" name="Google Shape;875;g1b3adae200a_0_24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6" name="Google Shape;876;g1b3adae200a_0_24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6" name="Shape 886"/>
        <p:cNvGrpSpPr/>
        <p:nvPr/>
      </p:nvGrpSpPr>
      <p:grpSpPr>
        <a:xfrm>
          <a:off x="0" y="0"/>
          <a:ext cx="0" cy="0"/>
          <a:chOff x="0" y="0"/>
          <a:chExt cx="0" cy="0"/>
        </a:xfrm>
      </p:grpSpPr>
      <p:sp>
        <p:nvSpPr>
          <p:cNvPr id="887" name="Google Shape;887;g1b3adae200a_0_24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8" name="Google Shape;888;g1b3adae200a_0_24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1" name="Shape 901"/>
        <p:cNvGrpSpPr/>
        <p:nvPr/>
      </p:nvGrpSpPr>
      <p:grpSpPr>
        <a:xfrm>
          <a:off x="0" y="0"/>
          <a:ext cx="0" cy="0"/>
          <a:chOff x="0" y="0"/>
          <a:chExt cx="0" cy="0"/>
        </a:xfrm>
      </p:grpSpPr>
      <p:sp>
        <p:nvSpPr>
          <p:cNvPr id="902" name="Google Shape;902;g1b3adae200a_0_24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3" name="Google Shape;903;g1b3adae200a_0_24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9" name="Shape 909"/>
        <p:cNvGrpSpPr/>
        <p:nvPr/>
      </p:nvGrpSpPr>
      <p:grpSpPr>
        <a:xfrm>
          <a:off x="0" y="0"/>
          <a:ext cx="0" cy="0"/>
          <a:chOff x="0" y="0"/>
          <a:chExt cx="0" cy="0"/>
        </a:xfrm>
      </p:grpSpPr>
      <p:sp>
        <p:nvSpPr>
          <p:cNvPr id="910" name="Google Shape;910;g1b3adae200a_0_25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1" name="Google Shape;911;g1b3adae200a_0_25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7" name="Shape 917"/>
        <p:cNvGrpSpPr/>
        <p:nvPr/>
      </p:nvGrpSpPr>
      <p:grpSpPr>
        <a:xfrm>
          <a:off x="0" y="0"/>
          <a:ext cx="0" cy="0"/>
          <a:chOff x="0" y="0"/>
          <a:chExt cx="0" cy="0"/>
        </a:xfrm>
      </p:grpSpPr>
      <p:sp>
        <p:nvSpPr>
          <p:cNvPr id="918" name="Google Shape;918;g1b3adae200a_0_25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9" name="Google Shape;919;g1b3adae200a_0_25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4" name="Shape 924"/>
        <p:cNvGrpSpPr/>
        <p:nvPr/>
      </p:nvGrpSpPr>
      <p:grpSpPr>
        <a:xfrm>
          <a:off x="0" y="0"/>
          <a:ext cx="0" cy="0"/>
          <a:chOff x="0" y="0"/>
          <a:chExt cx="0" cy="0"/>
        </a:xfrm>
      </p:grpSpPr>
      <p:sp>
        <p:nvSpPr>
          <p:cNvPr id="925" name="Google Shape;925;g1b3adae200a_0_25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6" name="Google Shape;926;g1b3adae200a_0_25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2" name="Shape 942"/>
        <p:cNvGrpSpPr/>
        <p:nvPr/>
      </p:nvGrpSpPr>
      <p:grpSpPr>
        <a:xfrm>
          <a:off x="0" y="0"/>
          <a:ext cx="0" cy="0"/>
          <a:chOff x="0" y="0"/>
          <a:chExt cx="0" cy="0"/>
        </a:xfrm>
      </p:grpSpPr>
      <p:sp>
        <p:nvSpPr>
          <p:cNvPr id="943" name="Google Shape;943;g1b3adae200a_0_26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4" name="Google Shape;944;g1b3adae200a_0_26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1b3adae200a_0_4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1b3adae200a_0_4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0" name="Shape 950"/>
        <p:cNvGrpSpPr/>
        <p:nvPr/>
      </p:nvGrpSpPr>
      <p:grpSpPr>
        <a:xfrm>
          <a:off x="0" y="0"/>
          <a:ext cx="0" cy="0"/>
          <a:chOff x="0" y="0"/>
          <a:chExt cx="0" cy="0"/>
        </a:xfrm>
      </p:grpSpPr>
      <p:sp>
        <p:nvSpPr>
          <p:cNvPr id="951" name="Google Shape;951;g1b3adae200a_0_26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2" name="Google Shape;952;g1b3adae200a_0_26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5" name="Shape 965"/>
        <p:cNvGrpSpPr/>
        <p:nvPr/>
      </p:nvGrpSpPr>
      <p:grpSpPr>
        <a:xfrm>
          <a:off x="0" y="0"/>
          <a:ext cx="0" cy="0"/>
          <a:chOff x="0" y="0"/>
          <a:chExt cx="0" cy="0"/>
        </a:xfrm>
      </p:grpSpPr>
      <p:sp>
        <p:nvSpPr>
          <p:cNvPr id="966" name="Google Shape;966;g1b3adae200a_0_26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7" name="Google Shape;967;g1b3adae200a_0_26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3" name="Shape 973"/>
        <p:cNvGrpSpPr/>
        <p:nvPr/>
      </p:nvGrpSpPr>
      <p:grpSpPr>
        <a:xfrm>
          <a:off x="0" y="0"/>
          <a:ext cx="0" cy="0"/>
          <a:chOff x="0" y="0"/>
          <a:chExt cx="0" cy="0"/>
        </a:xfrm>
      </p:grpSpPr>
      <p:sp>
        <p:nvSpPr>
          <p:cNvPr id="974" name="Google Shape;974;g1b3adae200a_0_26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5" name="Google Shape;975;g1b3adae200a_0_26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1" name="Shape 981"/>
        <p:cNvGrpSpPr/>
        <p:nvPr/>
      </p:nvGrpSpPr>
      <p:grpSpPr>
        <a:xfrm>
          <a:off x="0" y="0"/>
          <a:ext cx="0" cy="0"/>
          <a:chOff x="0" y="0"/>
          <a:chExt cx="0" cy="0"/>
        </a:xfrm>
      </p:grpSpPr>
      <p:sp>
        <p:nvSpPr>
          <p:cNvPr id="982" name="Google Shape;982;g1b3adae200a_0_26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3" name="Google Shape;983;g1b3adae200a_0_26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9" name="Shape 999"/>
        <p:cNvGrpSpPr/>
        <p:nvPr/>
      </p:nvGrpSpPr>
      <p:grpSpPr>
        <a:xfrm>
          <a:off x="0" y="0"/>
          <a:ext cx="0" cy="0"/>
          <a:chOff x="0" y="0"/>
          <a:chExt cx="0" cy="0"/>
        </a:xfrm>
      </p:grpSpPr>
      <p:sp>
        <p:nvSpPr>
          <p:cNvPr id="1000" name="Google Shape;1000;g1b3adae200a_0_27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1" name="Google Shape;1001;g1b3adae200a_0_27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1" name="Shape 1011"/>
        <p:cNvGrpSpPr/>
        <p:nvPr/>
      </p:nvGrpSpPr>
      <p:grpSpPr>
        <a:xfrm>
          <a:off x="0" y="0"/>
          <a:ext cx="0" cy="0"/>
          <a:chOff x="0" y="0"/>
          <a:chExt cx="0" cy="0"/>
        </a:xfrm>
      </p:grpSpPr>
      <p:sp>
        <p:nvSpPr>
          <p:cNvPr id="1012" name="Google Shape;1012;g1b3adae200a_0_27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3" name="Google Shape;1013;g1b3adae200a_0_27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8" name="Shape 1018"/>
        <p:cNvGrpSpPr/>
        <p:nvPr/>
      </p:nvGrpSpPr>
      <p:grpSpPr>
        <a:xfrm>
          <a:off x="0" y="0"/>
          <a:ext cx="0" cy="0"/>
          <a:chOff x="0" y="0"/>
          <a:chExt cx="0" cy="0"/>
        </a:xfrm>
      </p:grpSpPr>
      <p:sp>
        <p:nvSpPr>
          <p:cNvPr id="1019" name="Google Shape;1019;g1b3adae200a_0_27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0" name="Google Shape;1020;g1b3adae200a_0_27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6" name="Shape 1026"/>
        <p:cNvGrpSpPr/>
        <p:nvPr/>
      </p:nvGrpSpPr>
      <p:grpSpPr>
        <a:xfrm>
          <a:off x="0" y="0"/>
          <a:ext cx="0" cy="0"/>
          <a:chOff x="0" y="0"/>
          <a:chExt cx="0" cy="0"/>
        </a:xfrm>
      </p:grpSpPr>
      <p:sp>
        <p:nvSpPr>
          <p:cNvPr id="1027" name="Google Shape;1027;g1b3adae200a_0_27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8" name="Google Shape;1028;g1b3adae200a_0_27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4" name="Shape 1034"/>
        <p:cNvGrpSpPr/>
        <p:nvPr/>
      </p:nvGrpSpPr>
      <p:grpSpPr>
        <a:xfrm>
          <a:off x="0" y="0"/>
          <a:ext cx="0" cy="0"/>
          <a:chOff x="0" y="0"/>
          <a:chExt cx="0" cy="0"/>
        </a:xfrm>
      </p:grpSpPr>
      <p:sp>
        <p:nvSpPr>
          <p:cNvPr id="1035" name="Google Shape;1035;g1b3adae200a_0_28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6" name="Google Shape;1036;g1b3adae200a_0_28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2" name="Shape 1042"/>
        <p:cNvGrpSpPr/>
        <p:nvPr/>
      </p:nvGrpSpPr>
      <p:grpSpPr>
        <a:xfrm>
          <a:off x="0" y="0"/>
          <a:ext cx="0" cy="0"/>
          <a:chOff x="0" y="0"/>
          <a:chExt cx="0" cy="0"/>
        </a:xfrm>
      </p:grpSpPr>
      <p:sp>
        <p:nvSpPr>
          <p:cNvPr id="1043" name="Google Shape;1043;g1b3adae200a_0_28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4" name="Google Shape;1044;g1b3adae200a_0_28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1b3adae200a_0_4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1b3adae200a_0_4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1" name="Shape 1051"/>
        <p:cNvGrpSpPr/>
        <p:nvPr/>
      </p:nvGrpSpPr>
      <p:grpSpPr>
        <a:xfrm>
          <a:off x="0" y="0"/>
          <a:ext cx="0" cy="0"/>
          <a:chOff x="0" y="0"/>
          <a:chExt cx="0" cy="0"/>
        </a:xfrm>
      </p:grpSpPr>
      <p:sp>
        <p:nvSpPr>
          <p:cNvPr id="1052" name="Google Shape;1052;g1b3adae200a_0_28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3" name="Google Shape;1053;g1b3adae200a_0_28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0" name="Shape 1070"/>
        <p:cNvGrpSpPr/>
        <p:nvPr/>
      </p:nvGrpSpPr>
      <p:grpSpPr>
        <a:xfrm>
          <a:off x="0" y="0"/>
          <a:ext cx="0" cy="0"/>
          <a:chOff x="0" y="0"/>
          <a:chExt cx="0" cy="0"/>
        </a:xfrm>
      </p:grpSpPr>
      <p:sp>
        <p:nvSpPr>
          <p:cNvPr id="1071" name="Google Shape;1071;g1b3adae200a_0_28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2" name="Google Shape;1072;g1b3adae200a_0_28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7" name="Shape 1077"/>
        <p:cNvGrpSpPr/>
        <p:nvPr/>
      </p:nvGrpSpPr>
      <p:grpSpPr>
        <a:xfrm>
          <a:off x="0" y="0"/>
          <a:ext cx="0" cy="0"/>
          <a:chOff x="0" y="0"/>
          <a:chExt cx="0" cy="0"/>
        </a:xfrm>
      </p:grpSpPr>
      <p:sp>
        <p:nvSpPr>
          <p:cNvPr id="1078" name="Google Shape;1078;g1b3adae200a_0_29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9" name="Google Shape;1079;g1b3adae200a_0_29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5" name="Shape 1085"/>
        <p:cNvGrpSpPr/>
        <p:nvPr/>
      </p:nvGrpSpPr>
      <p:grpSpPr>
        <a:xfrm>
          <a:off x="0" y="0"/>
          <a:ext cx="0" cy="0"/>
          <a:chOff x="0" y="0"/>
          <a:chExt cx="0" cy="0"/>
        </a:xfrm>
      </p:grpSpPr>
      <p:sp>
        <p:nvSpPr>
          <p:cNvPr id="1086" name="Google Shape;1086;g1b3adae200a_0_29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7" name="Google Shape;1087;g1b3adae200a_0_29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9" name="Shape 1099"/>
        <p:cNvGrpSpPr/>
        <p:nvPr/>
      </p:nvGrpSpPr>
      <p:grpSpPr>
        <a:xfrm>
          <a:off x="0" y="0"/>
          <a:ext cx="0" cy="0"/>
          <a:chOff x="0" y="0"/>
          <a:chExt cx="0" cy="0"/>
        </a:xfrm>
      </p:grpSpPr>
      <p:sp>
        <p:nvSpPr>
          <p:cNvPr id="1100" name="Google Shape;1100;g1b3adae200a_0_29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1" name="Google Shape;1101;g1b3adae200a_0_29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6" name="Shape 1106"/>
        <p:cNvGrpSpPr/>
        <p:nvPr/>
      </p:nvGrpSpPr>
      <p:grpSpPr>
        <a:xfrm>
          <a:off x="0" y="0"/>
          <a:ext cx="0" cy="0"/>
          <a:chOff x="0" y="0"/>
          <a:chExt cx="0" cy="0"/>
        </a:xfrm>
      </p:grpSpPr>
      <p:sp>
        <p:nvSpPr>
          <p:cNvPr id="1107" name="Google Shape;1107;g1b3adae200a_0_29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8" name="Google Shape;1108;g1b3adae200a_0_29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0" name="Shape 1120"/>
        <p:cNvGrpSpPr/>
        <p:nvPr/>
      </p:nvGrpSpPr>
      <p:grpSpPr>
        <a:xfrm>
          <a:off x="0" y="0"/>
          <a:ext cx="0" cy="0"/>
          <a:chOff x="0" y="0"/>
          <a:chExt cx="0" cy="0"/>
        </a:xfrm>
      </p:grpSpPr>
      <p:sp>
        <p:nvSpPr>
          <p:cNvPr id="1121" name="Google Shape;1121;g1b3adae200a_0_29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2" name="Google Shape;1122;g1b3adae200a_0_29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8" name="Shape 1128"/>
        <p:cNvGrpSpPr/>
        <p:nvPr/>
      </p:nvGrpSpPr>
      <p:grpSpPr>
        <a:xfrm>
          <a:off x="0" y="0"/>
          <a:ext cx="0" cy="0"/>
          <a:chOff x="0" y="0"/>
          <a:chExt cx="0" cy="0"/>
        </a:xfrm>
      </p:grpSpPr>
      <p:sp>
        <p:nvSpPr>
          <p:cNvPr id="1129" name="Google Shape;1129;g1b3adae200a_0_30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0" name="Google Shape;1130;g1b3adae200a_0_30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6" name="Shape 1136"/>
        <p:cNvGrpSpPr/>
        <p:nvPr/>
      </p:nvGrpSpPr>
      <p:grpSpPr>
        <a:xfrm>
          <a:off x="0" y="0"/>
          <a:ext cx="0" cy="0"/>
          <a:chOff x="0" y="0"/>
          <a:chExt cx="0" cy="0"/>
        </a:xfrm>
      </p:grpSpPr>
      <p:sp>
        <p:nvSpPr>
          <p:cNvPr id="1137" name="Google Shape;1137;g1b3adae200a_0_30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8" name="Google Shape;1138;g1b3adae200a_0_30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0" name="Shape 1150"/>
        <p:cNvGrpSpPr/>
        <p:nvPr/>
      </p:nvGrpSpPr>
      <p:grpSpPr>
        <a:xfrm>
          <a:off x="0" y="0"/>
          <a:ext cx="0" cy="0"/>
          <a:chOff x="0" y="0"/>
          <a:chExt cx="0" cy="0"/>
        </a:xfrm>
      </p:grpSpPr>
      <p:sp>
        <p:nvSpPr>
          <p:cNvPr id="1151" name="Google Shape;1151;g1b3adae200a_0_30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2" name="Google Shape;1152;g1b3adae200a_0_30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4" name="Shape 54"/>
        <p:cNvGrpSpPr/>
        <p:nvPr/>
      </p:nvGrpSpPr>
      <p:grpSpPr>
        <a:xfrm>
          <a:off x="0" y="0"/>
          <a:ext cx="0" cy="0"/>
          <a:chOff x="0" y="0"/>
          <a:chExt cx="0" cy="0"/>
        </a:xfrm>
      </p:grpSpPr>
      <p:sp>
        <p:nvSpPr>
          <p:cNvPr id="55" name="Google Shape;55;p14"/>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56" name="Google Shape;56;p14"/>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57" name="Google Shape;57;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8" name="Shape 58"/>
        <p:cNvGrpSpPr/>
        <p:nvPr/>
      </p:nvGrpSpPr>
      <p:grpSpPr>
        <a:xfrm>
          <a:off x="0" y="0"/>
          <a:ext cx="0" cy="0"/>
          <a:chOff x="0" y="0"/>
          <a:chExt cx="0" cy="0"/>
        </a:xfrm>
      </p:grpSpPr>
      <p:sp>
        <p:nvSpPr>
          <p:cNvPr id="59" name="Google Shape;59;p15"/>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60" name="Google Shape;60;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1" name="Shape 61"/>
        <p:cNvGrpSpPr/>
        <p:nvPr/>
      </p:nvGrpSpPr>
      <p:grpSpPr>
        <a:xfrm>
          <a:off x="0" y="0"/>
          <a:ext cx="0" cy="0"/>
          <a:chOff x="0" y="0"/>
          <a:chExt cx="0" cy="0"/>
        </a:xfrm>
      </p:grpSpPr>
      <p:sp>
        <p:nvSpPr>
          <p:cNvPr id="62" name="Google Shape;62;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3" name="Google Shape;63;p1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64" name="Google Shape;64;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5" name="Shape 65"/>
        <p:cNvGrpSpPr/>
        <p:nvPr/>
      </p:nvGrpSpPr>
      <p:grpSpPr>
        <a:xfrm>
          <a:off x="0" y="0"/>
          <a:ext cx="0" cy="0"/>
          <a:chOff x="0" y="0"/>
          <a:chExt cx="0" cy="0"/>
        </a:xfrm>
      </p:grpSpPr>
      <p:sp>
        <p:nvSpPr>
          <p:cNvPr id="66" name="Google Shape;66;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7" name="Google Shape;67;p17"/>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68" name="Google Shape;68;p17"/>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69" name="Google Shape;69;p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 name="Shape 70"/>
        <p:cNvGrpSpPr/>
        <p:nvPr/>
      </p:nvGrpSpPr>
      <p:grpSpPr>
        <a:xfrm>
          <a:off x="0" y="0"/>
          <a:ext cx="0" cy="0"/>
          <a:chOff x="0" y="0"/>
          <a:chExt cx="0" cy="0"/>
        </a:xfrm>
      </p:grpSpPr>
      <p:sp>
        <p:nvSpPr>
          <p:cNvPr id="71" name="Google Shape;71;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2" name="Google Shape;72;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3" name="Shape 73"/>
        <p:cNvGrpSpPr/>
        <p:nvPr/>
      </p:nvGrpSpPr>
      <p:grpSpPr>
        <a:xfrm>
          <a:off x="0" y="0"/>
          <a:ext cx="0" cy="0"/>
          <a:chOff x="0" y="0"/>
          <a:chExt cx="0" cy="0"/>
        </a:xfrm>
      </p:grpSpPr>
      <p:sp>
        <p:nvSpPr>
          <p:cNvPr id="74" name="Google Shape;74;p19"/>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75" name="Google Shape;75;p19"/>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6" name="Google Shape;76;p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77" name="Shape 77"/>
        <p:cNvGrpSpPr/>
        <p:nvPr/>
      </p:nvGrpSpPr>
      <p:grpSpPr>
        <a:xfrm>
          <a:off x="0" y="0"/>
          <a:ext cx="0" cy="0"/>
          <a:chOff x="0" y="0"/>
          <a:chExt cx="0" cy="0"/>
        </a:xfrm>
      </p:grpSpPr>
      <p:sp>
        <p:nvSpPr>
          <p:cNvPr id="78" name="Google Shape;78;p20"/>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79" name="Google Shape;79;p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0" name="Shape 80"/>
        <p:cNvGrpSpPr/>
        <p:nvPr/>
      </p:nvGrpSpPr>
      <p:grpSpPr>
        <a:xfrm>
          <a:off x="0" y="0"/>
          <a:ext cx="0" cy="0"/>
          <a:chOff x="0" y="0"/>
          <a:chExt cx="0" cy="0"/>
        </a:xfrm>
      </p:grpSpPr>
      <p:sp>
        <p:nvSpPr>
          <p:cNvPr id="81" name="Google Shape;81;p21"/>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21"/>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83" name="Google Shape;83;p21"/>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84" name="Google Shape;84;p21"/>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85" name="Google Shape;85;p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6" name="Shape 86"/>
        <p:cNvGrpSpPr/>
        <p:nvPr/>
      </p:nvGrpSpPr>
      <p:grpSpPr>
        <a:xfrm>
          <a:off x="0" y="0"/>
          <a:ext cx="0" cy="0"/>
          <a:chOff x="0" y="0"/>
          <a:chExt cx="0" cy="0"/>
        </a:xfrm>
      </p:grpSpPr>
      <p:sp>
        <p:nvSpPr>
          <p:cNvPr id="87" name="Google Shape;87;p22"/>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88" name="Google Shape;88;p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89" name="Shape 89"/>
        <p:cNvGrpSpPr/>
        <p:nvPr/>
      </p:nvGrpSpPr>
      <p:grpSpPr>
        <a:xfrm>
          <a:off x="0" y="0"/>
          <a:ext cx="0" cy="0"/>
          <a:chOff x="0" y="0"/>
          <a:chExt cx="0" cy="0"/>
        </a:xfrm>
      </p:grpSpPr>
      <p:sp>
        <p:nvSpPr>
          <p:cNvPr id="90" name="Google Shape;90;p23"/>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91" name="Google Shape;91;p23"/>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92" name="Google Shape;92;p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3" name="Shape 93"/>
        <p:cNvGrpSpPr/>
        <p:nvPr/>
      </p:nvGrpSpPr>
      <p:grpSpPr>
        <a:xfrm>
          <a:off x="0" y="0"/>
          <a:ext cx="0" cy="0"/>
          <a:chOff x="0" y="0"/>
          <a:chExt cx="0" cy="0"/>
        </a:xfrm>
      </p:grpSpPr>
      <p:sp>
        <p:nvSpPr>
          <p:cNvPr id="94" name="Google Shape;94;p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9" name="Shape 99"/>
        <p:cNvGrpSpPr/>
        <p:nvPr/>
      </p:nvGrpSpPr>
      <p:grpSpPr>
        <a:xfrm>
          <a:off x="0" y="0"/>
          <a:ext cx="0" cy="0"/>
          <a:chOff x="0" y="0"/>
          <a:chExt cx="0" cy="0"/>
        </a:xfrm>
      </p:grpSpPr>
      <p:grpSp>
        <p:nvGrpSpPr>
          <p:cNvPr id="100" name="Google Shape;100;p26"/>
          <p:cNvGrpSpPr/>
          <p:nvPr/>
        </p:nvGrpSpPr>
        <p:grpSpPr>
          <a:xfrm>
            <a:off x="4350279" y="2855377"/>
            <a:ext cx="443589" cy="105632"/>
            <a:chOff x="4137525" y="2915950"/>
            <a:chExt cx="869100" cy="207000"/>
          </a:xfrm>
        </p:grpSpPr>
        <p:sp>
          <p:nvSpPr>
            <p:cNvPr id="101" name="Google Shape;101;p26"/>
            <p:cNvSpPr/>
            <p:nvPr/>
          </p:nvSpPr>
          <p:spPr>
            <a:xfrm>
              <a:off x="446857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26"/>
            <p:cNvSpPr/>
            <p:nvPr/>
          </p:nvSpPr>
          <p:spPr>
            <a:xfrm>
              <a:off x="47996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26"/>
            <p:cNvSpPr/>
            <p:nvPr/>
          </p:nvSpPr>
          <p:spPr>
            <a:xfrm>
              <a:off x="41375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4" name="Google Shape;104;p26"/>
          <p:cNvSpPr txBox="1"/>
          <p:nvPr>
            <p:ph type="ctrTitle"/>
          </p:nvPr>
        </p:nvSpPr>
        <p:spPr>
          <a:xfrm>
            <a:off x="671258" y="990800"/>
            <a:ext cx="7801500" cy="17301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800"/>
              <a:buNone/>
              <a:defRPr sz="48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p:txBody>
      </p:sp>
      <p:sp>
        <p:nvSpPr>
          <p:cNvPr id="105" name="Google Shape;105;p26"/>
          <p:cNvSpPr txBox="1"/>
          <p:nvPr>
            <p:ph idx="1" type="subTitle"/>
          </p:nvPr>
        </p:nvSpPr>
        <p:spPr>
          <a:xfrm>
            <a:off x="671250" y="3174876"/>
            <a:ext cx="78015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06" name="Google Shape;106;p26"/>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07" name="Shape 107"/>
        <p:cNvGrpSpPr/>
        <p:nvPr/>
      </p:nvGrpSpPr>
      <p:grpSpPr>
        <a:xfrm>
          <a:off x="0" y="0"/>
          <a:ext cx="0" cy="0"/>
          <a:chOff x="0" y="0"/>
          <a:chExt cx="0" cy="0"/>
        </a:xfrm>
      </p:grpSpPr>
      <p:sp>
        <p:nvSpPr>
          <p:cNvPr id="108" name="Google Shape;108;p27"/>
          <p:cNvSpPr txBox="1"/>
          <p:nvPr>
            <p:ph type="title"/>
          </p:nvPr>
        </p:nvSpPr>
        <p:spPr>
          <a:xfrm>
            <a:off x="671250" y="2141250"/>
            <a:ext cx="7852200" cy="8610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09" name="Google Shape;109;p27"/>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10" name="Shape 110"/>
        <p:cNvGrpSpPr/>
        <p:nvPr/>
      </p:nvGrpSpPr>
      <p:grpSpPr>
        <a:xfrm>
          <a:off x="0" y="0"/>
          <a:ext cx="0" cy="0"/>
          <a:chOff x="0" y="0"/>
          <a:chExt cx="0" cy="0"/>
        </a:xfrm>
      </p:grpSpPr>
      <p:sp>
        <p:nvSpPr>
          <p:cNvPr id="111" name="Google Shape;111;p28"/>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12" name="Google Shape;112;p2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13" name="Google Shape;113;p28"/>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14" name="Shape 114"/>
        <p:cNvGrpSpPr/>
        <p:nvPr/>
      </p:nvGrpSpPr>
      <p:grpSpPr>
        <a:xfrm>
          <a:off x="0" y="0"/>
          <a:ext cx="0" cy="0"/>
          <a:chOff x="0" y="0"/>
          <a:chExt cx="0" cy="0"/>
        </a:xfrm>
      </p:grpSpPr>
      <p:sp>
        <p:nvSpPr>
          <p:cNvPr id="115" name="Google Shape;115;p29"/>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16" name="Google Shape;116;p29"/>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17" name="Google Shape;117;p29"/>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18" name="Google Shape;118;p29"/>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9" name="Shape 119"/>
        <p:cNvGrpSpPr/>
        <p:nvPr/>
      </p:nvGrpSpPr>
      <p:grpSpPr>
        <a:xfrm>
          <a:off x="0" y="0"/>
          <a:ext cx="0" cy="0"/>
          <a:chOff x="0" y="0"/>
          <a:chExt cx="0" cy="0"/>
        </a:xfrm>
      </p:grpSpPr>
      <p:sp>
        <p:nvSpPr>
          <p:cNvPr id="120" name="Google Shape;120;p30"/>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21" name="Google Shape;121;p30"/>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22" name="Shape 122"/>
        <p:cNvGrpSpPr/>
        <p:nvPr/>
      </p:nvGrpSpPr>
      <p:grpSpPr>
        <a:xfrm>
          <a:off x="0" y="0"/>
          <a:ext cx="0" cy="0"/>
          <a:chOff x="0" y="0"/>
          <a:chExt cx="0" cy="0"/>
        </a:xfrm>
      </p:grpSpPr>
      <p:sp>
        <p:nvSpPr>
          <p:cNvPr id="123" name="Google Shape;123;p31"/>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24" name="Google Shape;124;p31"/>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25" name="Google Shape;125;p31"/>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126" name="Shape 126"/>
        <p:cNvGrpSpPr/>
        <p:nvPr/>
      </p:nvGrpSpPr>
      <p:grpSpPr>
        <a:xfrm>
          <a:off x="0" y="0"/>
          <a:ext cx="0" cy="0"/>
          <a:chOff x="0" y="0"/>
          <a:chExt cx="0" cy="0"/>
        </a:xfrm>
      </p:grpSpPr>
      <p:sp>
        <p:nvSpPr>
          <p:cNvPr id="127" name="Google Shape;127;p32"/>
          <p:cNvSpPr txBox="1"/>
          <p:nvPr>
            <p:ph type="title"/>
          </p:nvPr>
        </p:nvSpPr>
        <p:spPr>
          <a:xfrm>
            <a:off x="490250" y="526350"/>
            <a:ext cx="6227100" cy="4090800"/>
          </a:xfrm>
          <a:prstGeom prst="rect">
            <a:avLst/>
          </a:prstGeom>
        </p:spPr>
        <p:txBody>
          <a:bodyPr anchorCtr="0" anchor="ctr" bIns="91425" lIns="91425" spcFirstLastPara="1" rIns="91425" wrap="square" tIns="91425">
            <a:norm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
        <p:nvSpPr>
          <p:cNvPr id="128" name="Google Shape;128;p32"/>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29" name="Shape 129"/>
        <p:cNvGrpSpPr/>
        <p:nvPr/>
      </p:nvGrpSpPr>
      <p:grpSpPr>
        <a:xfrm>
          <a:off x="0" y="0"/>
          <a:ext cx="0" cy="0"/>
          <a:chOff x="0" y="0"/>
          <a:chExt cx="0" cy="0"/>
        </a:xfrm>
      </p:grpSpPr>
      <p:sp>
        <p:nvSpPr>
          <p:cNvPr id="130" name="Google Shape;130;p33"/>
          <p:cNvSpPr/>
          <p:nvPr/>
        </p:nvSpPr>
        <p:spPr>
          <a:xfrm>
            <a:off x="457200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1" name="Google Shape;131;p33"/>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132" name="Google Shape;132;p33"/>
          <p:cNvSpPr txBox="1"/>
          <p:nvPr>
            <p:ph type="title"/>
          </p:nvPr>
        </p:nvSpPr>
        <p:spPr>
          <a:xfrm>
            <a:off x="265500" y="1081400"/>
            <a:ext cx="4045200" cy="17103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133" name="Google Shape;133;p33"/>
          <p:cNvSpPr txBox="1"/>
          <p:nvPr>
            <p:ph idx="1" type="subTitle"/>
          </p:nvPr>
        </p:nvSpPr>
        <p:spPr>
          <a:xfrm>
            <a:off x="265500" y="2845201"/>
            <a:ext cx="4045200" cy="13455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Clr>
                <a:schemeClr val="dk1"/>
              </a:buClr>
              <a:buSzPts val="2100"/>
              <a:buNone/>
              <a:defRPr sz="21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None/>
              <a:defRPr sz="2100">
                <a:solidFill>
                  <a:schemeClr val="dk1"/>
                </a:solidFill>
              </a:defRPr>
            </a:lvl4pPr>
            <a:lvl5pPr lvl="4" rtl="0" algn="ctr">
              <a:lnSpc>
                <a:spcPct val="100000"/>
              </a:lnSpc>
              <a:spcBef>
                <a:spcPts val="0"/>
              </a:spcBef>
              <a:spcAft>
                <a:spcPts val="0"/>
              </a:spcAft>
              <a:buClr>
                <a:schemeClr val="dk1"/>
              </a:buClr>
              <a:buSzPts val="2100"/>
              <a:buNone/>
              <a:defRPr sz="2100">
                <a:solidFill>
                  <a:schemeClr val="dk1"/>
                </a:solidFill>
              </a:defRPr>
            </a:lvl5pPr>
            <a:lvl6pPr lvl="5" rtl="0" algn="ctr">
              <a:lnSpc>
                <a:spcPct val="100000"/>
              </a:lnSpc>
              <a:spcBef>
                <a:spcPts val="0"/>
              </a:spcBef>
              <a:spcAft>
                <a:spcPts val="0"/>
              </a:spcAft>
              <a:buClr>
                <a:schemeClr val="dk1"/>
              </a:buClr>
              <a:buSzPts val="2100"/>
              <a:buNone/>
              <a:defRPr sz="2100">
                <a:solidFill>
                  <a:schemeClr val="dk1"/>
                </a:solidFill>
              </a:defRPr>
            </a:lvl6pPr>
            <a:lvl7pPr lvl="6" rtl="0" algn="ctr">
              <a:lnSpc>
                <a:spcPct val="100000"/>
              </a:lnSpc>
              <a:spcBef>
                <a:spcPts val="0"/>
              </a:spcBef>
              <a:spcAft>
                <a:spcPts val="0"/>
              </a:spcAft>
              <a:buClr>
                <a:schemeClr val="dk1"/>
              </a:buClr>
              <a:buSzPts val="2100"/>
              <a:buNone/>
              <a:defRPr sz="2100">
                <a:solidFill>
                  <a:schemeClr val="dk1"/>
                </a:solidFill>
              </a:defRPr>
            </a:lvl7pPr>
            <a:lvl8pPr lvl="7" rtl="0" algn="ctr">
              <a:lnSpc>
                <a:spcPct val="100000"/>
              </a:lnSpc>
              <a:spcBef>
                <a:spcPts val="0"/>
              </a:spcBef>
              <a:spcAft>
                <a:spcPts val="0"/>
              </a:spcAft>
              <a:buClr>
                <a:schemeClr val="dk1"/>
              </a:buClr>
              <a:buSzPts val="2100"/>
              <a:buNone/>
              <a:defRPr sz="2100">
                <a:solidFill>
                  <a:schemeClr val="dk1"/>
                </a:solidFill>
              </a:defRPr>
            </a:lvl8pPr>
            <a:lvl9pPr lvl="8" rtl="0" algn="ctr">
              <a:lnSpc>
                <a:spcPct val="100000"/>
              </a:lnSpc>
              <a:spcBef>
                <a:spcPts val="0"/>
              </a:spcBef>
              <a:spcAft>
                <a:spcPts val="0"/>
              </a:spcAft>
              <a:buClr>
                <a:schemeClr val="dk1"/>
              </a:buClr>
              <a:buSzPts val="2100"/>
              <a:buNone/>
              <a:defRPr sz="2100">
                <a:solidFill>
                  <a:schemeClr val="dk1"/>
                </a:solidFill>
              </a:defRPr>
            </a:lvl9pPr>
          </a:lstStyle>
          <a:p/>
        </p:txBody>
      </p:sp>
      <p:sp>
        <p:nvSpPr>
          <p:cNvPr id="134" name="Google Shape;134;p33"/>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rtl="0">
              <a:spcBef>
                <a:spcPts val="0"/>
              </a:spcBef>
              <a:spcAft>
                <a:spcPts val="0"/>
              </a:spcAft>
              <a:buClr>
                <a:schemeClr val="lt1"/>
              </a:buClr>
              <a:buSzPts val="1800"/>
              <a:buChar char="●"/>
              <a:defRPr>
                <a:solidFill>
                  <a:schemeClr val="lt1"/>
                </a:solidFill>
              </a:defRPr>
            </a:lvl1pPr>
            <a:lvl2pPr indent="-317500" lvl="1" marL="914400" rtl="0">
              <a:spcBef>
                <a:spcPts val="0"/>
              </a:spcBef>
              <a:spcAft>
                <a:spcPts val="0"/>
              </a:spcAft>
              <a:buClr>
                <a:schemeClr val="lt1"/>
              </a:buClr>
              <a:buSzPts val="1400"/>
              <a:buChar char="○"/>
              <a:defRPr>
                <a:solidFill>
                  <a:schemeClr val="lt1"/>
                </a:solidFill>
              </a:defRPr>
            </a:lvl2pPr>
            <a:lvl3pPr indent="-317500" lvl="2" marL="1371600" rtl="0">
              <a:spcBef>
                <a:spcPts val="0"/>
              </a:spcBef>
              <a:spcAft>
                <a:spcPts val="0"/>
              </a:spcAft>
              <a:buClr>
                <a:schemeClr val="lt1"/>
              </a:buClr>
              <a:buSzPts val="1400"/>
              <a:buChar char="■"/>
              <a:defRPr>
                <a:solidFill>
                  <a:schemeClr val="lt1"/>
                </a:solidFill>
              </a:defRPr>
            </a:lvl3pPr>
            <a:lvl4pPr indent="-317500" lvl="3" marL="1828800" rtl="0">
              <a:spcBef>
                <a:spcPts val="0"/>
              </a:spcBef>
              <a:spcAft>
                <a:spcPts val="0"/>
              </a:spcAft>
              <a:buClr>
                <a:schemeClr val="lt1"/>
              </a:buClr>
              <a:buSzPts val="1400"/>
              <a:buChar char="●"/>
              <a:defRPr>
                <a:solidFill>
                  <a:schemeClr val="lt1"/>
                </a:solidFill>
              </a:defRPr>
            </a:lvl4pPr>
            <a:lvl5pPr indent="-317500" lvl="4" marL="2286000" rtl="0">
              <a:spcBef>
                <a:spcPts val="0"/>
              </a:spcBef>
              <a:spcAft>
                <a:spcPts val="0"/>
              </a:spcAft>
              <a:buClr>
                <a:schemeClr val="lt1"/>
              </a:buClr>
              <a:buSzPts val="1400"/>
              <a:buChar char="○"/>
              <a:defRPr>
                <a:solidFill>
                  <a:schemeClr val="lt1"/>
                </a:solidFill>
              </a:defRPr>
            </a:lvl5pPr>
            <a:lvl6pPr indent="-317500" lvl="5" marL="2743200" rtl="0">
              <a:spcBef>
                <a:spcPts val="0"/>
              </a:spcBef>
              <a:spcAft>
                <a:spcPts val="0"/>
              </a:spcAft>
              <a:buClr>
                <a:schemeClr val="lt1"/>
              </a:buClr>
              <a:buSzPts val="1400"/>
              <a:buChar char="■"/>
              <a:defRPr>
                <a:solidFill>
                  <a:schemeClr val="lt1"/>
                </a:solidFill>
              </a:defRPr>
            </a:lvl6pPr>
            <a:lvl7pPr indent="-317500" lvl="6" marL="3200400" rtl="0">
              <a:spcBef>
                <a:spcPts val="0"/>
              </a:spcBef>
              <a:spcAft>
                <a:spcPts val="0"/>
              </a:spcAft>
              <a:buClr>
                <a:schemeClr val="lt1"/>
              </a:buClr>
              <a:buSzPts val="1400"/>
              <a:buChar char="●"/>
              <a:defRPr>
                <a:solidFill>
                  <a:schemeClr val="lt1"/>
                </a:solidFill>
              </a:defRPr>
            </a:lvl7pPr>
            <a:lvl8pPr indent="-317500" lvl="7" marL="3657600" rtl="0">
              <a:spcBef>
                <a:spcPts val="0"/>
              </a:spcBef>
              <a:spcAft>
                <a:spcPts val="0"/>
              </a:spcAft>
              <a:buClr>
                <a:schemeClr val="lt1"/>
              </a:buClr>
              <a:buSzPts val="1400"/>
              <a:buChar char="○"/>
              <a:defRPr>
                <a:solidFill>
                  <a:schemeClr val="lt1"/>
                </a:solidFill>
              </a:defRPr>
            </a:lvl8pPr>
            <a:lvl9pPr indent="-317500" lvl="8" marL="4114800" rtl="0">
              <a:spcBef>
                <a:spcPts val="0"/>
              </a:spcBef>
              <a:spcAft>
                <a:spcPts val="0"/>
              </a:spcAft>
              <a:buClr>
                <a:schemeClr val="lt1"/>
              </a:buClr>
              <a:buSzPts val="1400"/>
              <a:buChar char="■"/>
              <a:defRPr>
                <a:solidFill>
                  <a:schemeClr val="lt1"/>
                </a:solidFill>
              </a:defRPr>
            </a:lvl9pPr>
          </a:lstStyle>
          <a:p/>
        </p:txBody>
      </p:sp>
      <p:sp>
        <p:nvSpPr>
          <p:cNvPr id="135" name="Google Shape;135;p33"/>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6" name="Shape 136"/>
        <p:cNvGrpSpPr/>
        <p:nvPr/>
      </p:nvGrpSpPr>
      <p:grpSpPr>
        <a:xfrm>
          <a:off x="0" y="0"/>
          <a:ext cx="0" cy="0"/>
          <a:chOff x="0" y="0"/>
          <a:chExt cx="0" cy="0"/>
        </a:xfrm>
      </p:grpSpPr>
      <p:sp>
        <p:nvSpPr>
          <p:cNvPr id="137" name="Google Shape;137;p34"/>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Clr>
                <a:schemeClr val="dk1"/>
              </a:buClr>
              <a:buSzPts val="2100"/>
              <a:buFont typeface="Oswald"/>
              <a:buNone/>
              <a:defRPr sz="2100">
                <a:solidFill>
                  <a:schemeClr val="dk1"/>
                </a:solidFill>
                <a:latin typeface="Oswald"/>
                <a:ea typeface="Oswald"/>
                <a:cs typeface="Oswald"/>
                <a:sym typeface="Oswald"/>
              </a:defRPr>
            </a:lvl1pPr>
          </a:lstStyle>
          <a:p/>
        </p:txBody>
      </p:sp>
      <p:sp>
        <p:nvSpPr>
          <p:cNvPr id="138" name="Google Shape;138;p34"/>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39" name="Shape 139"/>
        <p:cNvGrpSpPr/>
        <p:nvPr/>
      </p:nvGrpSpPr>
      <p:grpSpPr>
        <a:xfrm>
          <a:off x="0" y="0"/>
          <a:ext cx="0" cy="0"/>
          <a:chOff x="0" y="0"/>
          <a:chExt cx="0" cy="0"/>
        </a:xfrm>
      </p:grpSpPr>
      <p:sp>
        <p:nvSpPr>
          <p:cNvPr id="140" name="Google Shape;140;p35"/>
          <p:cNvSpPr txBox="1"/>
          <p:nvPr>
            <p:ph hasCustomPrompt="1" type="title"/>
          </p:nvPr>
        </p:nvSpPr>
        <p:spPr>
          <a:xfrm>
            <a:off x="311700" y="1255275"/>
            <a:ext cx="8520600" cy="1890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41" name="Google Shape;141;p35"/>
          <p:cNvSpPr txBox="1"/>
          <p:nvPr>
            <p:ph idx="1" type="body"/>
          </p:nvPr>
        </p:nvSpPr>
        <p:spPr>
          <a:xfrm>
            <a:off x="311700" y="3228425"/>
            <a:ext cx="8520600" cy="1300800"/>
          </a:xfrm>
          <a:prstGeom prst="rect">
            <a:avLst/>
          </a:prstGeom>
        </p:spPr>
        <p:txBody>
          <a:bodyPr anchorCtr="0" anchor="t" bIns="91425" lIns="91425" spcFirstLastPara="1" rIns="91425" wrap="square" tIns="91425">
            <a:normAutofit/>
          </a:bodyPr>
          <a:lstStyle>
            <a:lvl1pPr indent="-342900" lvl="0" marL="457200" rtl="0" algn="ctr">
              <a:spcBef>
                <a:spcPts val="0"/>
              </a:spcBef>
              <a:spcAft>
                <a:spcPts val="0"/>
              </a:spcAft>
              <a:buSzPts val="1800"/>
              <a:buChar char="●"/>
              <a:defRPr/>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
        <p:nvSpPr>
          <p:cNvPr id="142" name="Google Shape;142;p35"/>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3" name="Shape 143"/>
        <p:cNvGrpSpPr/>
        <p:nvPr/>
      </p:nvGrpSpPr>
      <p:grpSpPr>
        <a:xfrm>
          <a:off x="0" y="0"/>
          <a:ext cx="0" cy="0"/>
          <a:chOff x="0" y="0"/>
          <a:chExt cx="0" cy="0"/>
        </a:xfrm>
      </p:grpSpPr>
      <p:sp>
        <p:nvSpPr>
          <p:cNvPr id="144" name="Google Shape;144;p36"/>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2.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slideLayout" Target="../slideLayouts/slideLayout24.xml"/><Relationship Id="rId3" Type="http://schemas.openxmlformats.org/officeDocument/2006/relationships/slideLayout" Target="../slideLayouts/slideLayout25.xml"/><Relationship Id="rId4" Type="http://schemas.openxmlformats.org/officeDocument/2006/relationships/slideLayout" Target="../slideLayouts/slideLayout26.xml"/><Relationship Id="rId11" Type="http://schemas.openxmlformats.org/officeDocument/2006/relationships/slideLayout" Target="../slideLayouts/slideLayout33.xml"/><Relationship Id="rId10" Type="http://schemas.openxmlformats.org/officeDocument/2006/relationships/slideLayout" Target="../slideLayouts/slideLayout32.xml"/><Relationship Id="rId12" Type="http://schemas.openxmlformats.org/officeDocument/2006/relationships/theme" Target="../theme/theme1.xml"/><Relationship Id="rId9" Type="http://schemas.openxmlformats.org/officeDocument/2006/relationships/slideLayout" Target="../slideLayouts/slideLayout31.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1600"/>
              </a:spcBef>
              <a:spcAft>
                <a:spcPts val="0"/>
              </a:spcAft>
              <a:buClr>
                <a:schemeClr val="dk2"/>
              </a:buClr>
              <a:buSzPts val="1400"/>
              <a:buChar char="○"/>
              <a:defRPr>
                <a:solidFill>
                  <a:schemeClr val="dk2"/>
                </a:solidFill>
              </a:defRPr>
            </a:lvl2pPr>
            <a:lvl3pPr indent="-317500" lvl="2" marL="1371600" rtl="0">
              <a:lnSpc>
                <a:spcPct val="115000"/>
              </a:lnSpc>
              <a:spcBef>
                <a:spcPts val="1600"/>
              </a:spcBef>
              <a:spcAft>
                <a:spcPts val="0"/>
              </a:spcAft>
              <a:buClr>
                <a:schemeClr val="dk2"/>
              </a:buClr>
              <a:buSzPts val="1400"/>
              <a:buChar char="■"/>
              <a:defRPr>
                <a:solidFill>
                  <a:schemeClr val="dk2"/>
                </a:solidFill>
              </a:defRPr>
            </a:lvl3pPr>
            <a:lvl4pPr indent="-317500" lvl="3" marL="1828800" rtl="0">
              <a:lnSpc>
                <a:spcPct val="115000"/>
              </a:lnSpc>
              <a:spcBef>
                <a:spcPts val="1600"/>
              </a:spcBef>
              <a:spcAft>
                <a:spcPts val="0"/>
              </a:spcAft>
              <a:buClr>
                <a:schemeClr val="dk2"/>
              </a:buClr>
              <a:buSzPts val="1400"/>
              <a:buChar char="●"/>
              <a:defRPr>
                <a:solidFill>
                  <a:schemeClr val="dk2"/>
                </a:solidFill>
              </a:defRPr>
            </a:lvl4pPr>
            <a:lvl5pPr indent="-317500" lvl="4" marL="2286000" rtl="0">
              <a:lnSpc>
                <a:spcPct val="115000"/>
              </a:lnSpc>
              <a:spcBef>
                <a:spcPts val="1600"/>
              </a:spcBef>
              <a:spcAft>
                <a:spcPts val="0"/>
              </a:spcAft>
              <a:buClr>
                <a:schemeClr val="dk2"/>
              </a:buClr>
              <a:buSzPts val="1400"/>
              <a:buChar char="○"/>
              <a:defRPr>
                <a:solidFill>
                  <a:schemeClr val="dk2"/>
                </a:solidFill>
              </a:defRPr>
            </a:lvl5pPr>
            <a:lvl6pPr indent="-317500" lvl="5" marL="2743200" rtl="0">
              <a:lnSpc>
                <a:spcPct val="115000"/>
              </a:lnSpc>
              <a:spcBef>
                <a:spcPts val="1600"/>
              </a:spcBef>
              <a:spcAft>
                <a:spcPts val="0"/>
              </a:spcAft>
              <a:buClr>
                <a:schemeClr val="dk2"/>
              </a:buClr>
              <a:buSzPts val="1400"/>
              <a:buChar char="■"/>
              <a:defRPr>
                <a:solidFill>
                  <a:schemeClr val="dk2"/>
                </a:solidFill>
              </a:defRPr>
            </a:lvl6pPr>
            <a:lvl7pPr indent="-317500" lvl="6" marL="3200400" rtl="0">
              <a:lnSpc>
                <a:spcPct val="115000"/>
              </a:lnSpc>
              <a:spcBef>
                <a:spcPts val="1600"/>
              </a:spcBef>
              <a:spcAft>
                <a:spcPts val="0"/>
              </a:spcAft>
              <a:buClr>
                <a:schemeClr val="dk2"/>
              </a:buClr>
              <a:buSzPts val="1400"/>
              <a:buChar char="●"/>
              <a:defRPr>
                <a:solidFill>
                  <a:schemeClr val="dk2"/>
                </a:solidFill>
              </a:defRPr>
            </a:lvl7pPr>
            <a:lvl8pPr indent="-317500" lvl="7" marL="3657600" rtl="0">
              <a:lnSpc>
                <a:spcPct val="115000"/>
              </a:lnSpc>
              <a:spcBef>
                <a:spcPts val="1600"/>
              </a:spcBef>
              <a:spcAft>
                <a:spcPts val="0"/>
              </a:spcAft>
              <a:buClr>
                <a:schemeClr val="dk2"/>
              </a:buClr>
              <a:buSzPts val="1400"/>
              <a:buChar char="○"/>
              <a:defRPr>
                <a:solidFill>
                  <a:schemeClr val="dk2"/>
                </a:solidFill>
              </a:defRPr>
            </a:lvl8pPr>
            <a:lvl9pPr indent="-317500" lvl="8" marL="4114800" rtl="0">
              <a:lnSpc>
                <a:spcPct val="115000"/>
              </a:lnSpc>
              <a:spcBef>
                <a:spcPts val="1600"/>
              </a:spcBef>
              <a:spcAft>
                <a:spcPts val="1600"/>
              </a:spcAft>
              <a:buClr>
                <a:schemeClr val="dk2"/>
              </a:buClr>
              <a:buSzPts val="1400"/>
              <a:buChar char="■"/>
              <a:defRPr>
                <a:solidFill>
                  <a:schemeClr val="dk2"/>
                </a:solidFill>
              </a:defRPr>
            </a:lvl9pPr>
          </a:lstStyle>
          <a:p/>
        </p:txBody>
      </p:sp>
      <p:sp>
        <p:nvSpPr>
          <p:cNvPr id="53" name="Google Shape;5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late">
    <p:bg>
      <p:bgPr>
        <a:solidFill>
          <a:schemeClr val="lt1"/>
        </a:solidFill>
      </p:bgPr>
    </p:bg>
    <p:spTree>
      <p:nvGrpSpPr>
        <p:cNvPr id="95" name="Shape 95"/>
        <p:cNvGrpSpPr/>
        <p:nvPr/>
      </p:nvGrpSpPr>
      <p:grpSpPr>
        <a:xfrm>
          <a:off x="0" y="0"/>
          <a:ext cx="0" cy="0"/>
          <a:chOff x="0" y="0"/>
          <a:chExt cx="0" cy="0"/>
        </a:xfrm>
      </p:grpSpPr>
      <p:sp>
        <p:nvSpPr>
          <p:cNvPr id="96" name="Google Shape;96;p2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1pPr>
            <a:lvl2pPr lvl="1"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2pPr>
            <a:lvl3pPr lvl="2"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3pPr>
            <a:lvl4pPr lvl="3"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4pPr>
            <a:lvl5pPr lvl="4"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5pPr>
            <a:lvl6pPr lvl="5"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6pPr>
            <a:lvl7pPr lvl="6"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7pPr>
            <a:lvl8pPr lvl="7"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8pPr>
            <a:lvl9pPr lvl="8"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9pPr>
          </a:lstStyle>
          <a:p/>
        </p:txBody>
      </p:sp>
      <p:sp>
        <p:nvSpPr>
          <p:cNvPr id="97" name="Google Shape;97;p2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accent3"/>
              </a:buClr>
              <a:buSzPts val="1800"/>
              <a:buFont typeface="Average"/>
              <a:buChar char="●"/>
              <a:defRPr sz="1800">
                <a:solidFill>
                  <a:schemeClr val="accent3"/>
                </a:solidFill>
                <a:latin typeface="Average"/>
                <a:ea typeface="Average"/>
                <a:cs typeface="Average"/>
                <a:sym typeface="Average"/>
              </a:defRPr>
            </a:lvl1pPr>
            <a:lvl2pPr indent="-317500" lvl="1" marL="914400" rtl="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2pPr>
            <a:lvl3pPr indent="-317500" lvl="2" marL="1371600" rtl="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3pPr>
            <a:lvl4pPr indent="-317500" lvl="3" marL="1828800" rtl="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4pPr>
            <a:lvl5pPr indent="-317500" lvl="4" marL="2286000" rtl="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5pPr>
            <a:lvl6pPr indent="-317500" lvl="5" marL="2743200" rtl="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6pPr>
            <a:lvl7pPr indent="-317500" lvl="6" marL="3200400" rtl="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7pPr>
            <a:lvl8pPr indent="-317500" lvl="7" marL="3657600" rtl="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8pPr>
            <a:lvl9pPr indent="-317500" lvl="8" marL="4114800" rtl="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9pPr>
          </a:lstStyle>
          <a:p/>
        </p:txBody>
      </p:sp>
      <p:sp>
        <p:nvSpPr>
          <p:cNvPr id="98" name="Google Shape;98;p25"/>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accent3"/>
                </a:solidFill>
                <a:latin typeface="Average"/>
                <a:ea typeface="Average"/>
                <a:cs typeface="Average"/>
                <a:sym typeface="Average"/>
              </a:defRPr>
            </a:lvl1pPr>
            <a:lvl2pPr lvl="1" rtl="0" algn="r">
              <a:buNone/>
              <a:defRPr sz="1000">
                <a:solidFill>
                  <a:schemeClr val="accent3"/>
                </a:solidFill>
                <a:latin typeface="Average"/>
                <a:ea typeface="Average"/>
                <a:cs typeface="Average"/>
                <a:sym typeface="Average"/>
              </a:defRPr>
            </a:lvl2pPr>
            <a:lvl3pPr lvl="2" rtl="0" algn="r">
              <a:buNone/>
              <a:defRPr sz="1000">
                <a:solidFill>
                  <a:schemeClr val="accent3"/>
                </a:solidFill>
                <a:latin typeface="Average"/>
                <a:ea typeface="Average"/>
                <a:cs typeface="Average"/>
                <a:sym typeface="Average"/>
              </a:defRPr>
            </a:lvl3pPr>
            <a:lvl4pPr lvl="3" rtl="0" algn="r">
              <a:buNone/>
              <a:defRPr sz="1000">
                <a:solidFill>
                  <a:schemeClr val="accent3"/>
                </a:solidFill>
                <a:latin typeface="Average"/>
                <a:ea typeface="Average"/>
                <a:cs typeface="Average"/>
                <a:sym typeface="Average"/>
              </a:defRPr>
            </a:lvl4pPr>
            <a:lvl5pPr lvl="4" rtl="0" algn="r">
              <a:buNone/>
              <a:defRPr sz="1000">
                <a:solidFill>
                  <a:schemeClr val="accent3"/>
                </a:solidFill>
                <a:latin typeface="Average"/>
                <a:ea typeface="Average"/>
                <a:cs typeface="Average"/>
                <a:sym typeface="Average"/>
              </a:defRPr>
            </a:lvl5pPr>
            <a:lvl6pPr lvl="5" rtl="0" algn="r">
              <a:buNone/>
              <a:defRPr sz="1000">
                <a:solidFill>
                  <a:schemeClr val="accent3"/>
                </a:solidFill>
                <a:latin typeface="Average"/>
                <a:ea typeface="Average"/>
                <a:cs typeface="Average"/>
                <a:sym typeface="Average"/>
              </a:defRPr>
            </a:lvl6pPr>
            <a:lvl7pPr lvl="6" rtl="0" algn="r">
              <a:buNone/>
              <a:defRPr sz="1000">
                <a:solidFill>
                  <a:schemeClr val="accent3"/>
                </a:solidFill>
                <a:latin typeface="Average"/>
                <a:ea typeface="Average"/>
                <a:cs typeface="Average"/>
                <a:sym typeface="Average"/>
              </a:defRPr>
            </a:lvl7pPr>
            <a:lvl8pPr lvl="7" rtl="0" algn="r">
              <a:buNone/>
              <a:defRPr sz="1000">
                <a:solidFill>
                  <a:schemeClr val="accent3"/>
                </a:solidFill>
                <a:latin typeface="Average"/>
                <a:ea typeface="Average"/>
                <a:cs typeface="Average"/>
                <a:sym typeface="Average"/>
              </a:defRPr>
            </a:lvl8pPr>
            <a:lvl9pPr lvl="8" rtl="0" algn="r">
              <a:buNone/>
              <a:defRPr sz="1000">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xml"/><Relationship Id="rId3"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0.png"/><Relationship Id="rId4" Type="http://schemas.openxmlformats.org/officeDocument/2006/relationships/image" Target="../media/image14.png"/><Relationship Id="rId5" Type="http://schemas.openxmlformats.org/officeDocument/2006/relationships/image" Target="../media/image3.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1.xml"/><Relationship Id="rId3" Type="http://schemas.openxmlformats.org/officeDocument/2006/relationships/image" Target="../media/image81.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2.xml"/><Relationship Id="rId3" Type="http://schemas.openxmlformats.org/officeDocument/2006/relationships/image" Target="../media/image81.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4.xml"/><Relationship Id="rId3" Type="http://schemas.openxmlformats.org/officeDocument/2006/relationships/image" Target="../media/image94.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5.xml"/><Relationship Id="rId3" Type="http://schemas.openxmlformats.org/officeDocument/2006/relationships/image" Target="../media/image90.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6.xml"/><Relationship Id="rId3" Type="http://schemas.openxmlformats.org/officeDocument/2006/relationships/image" Target="../media/image88.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7.xml"/><Relationship Id="rId3" Type="http://schemas.openxmlformats.org/officeDocument/2006/relationships/image" Target="../media/image95.png"/><Relationship Id="rId4" Type="http://schemas.openxmlformats.org/officeDocument/2006/relationships/image" Target="../media/image106.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8.xml"/><Relationship Id="rId3" Type="http://schemas.openxmlformats.org/officeDocument/2006/relationships/image" Target="../media/image76.jp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1.xml"/><Relationship Id="rId3" Type="http://schemas.openxmlformats.org/officeDocument/2006/relationships/image" Target="../media/image7.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0.xml"/><Relationship Id="rId3" Type="http://schemas.openxmlformats.org/officeDocument/2006/relationships/image" Target="../media/image71.png"/><Relationship Id="rId4" Type="http://schemas.openxmlformats.org/officeDocument/2006/relationships/image" Target="../media/image70.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1.xml"/><Relationship Id="rId3" Type="http://schemas.openxmlformats.org/officeDocument/2006/relationships/image" Target="../media/image74.jp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2.xml"/><Relationship Id="rId3" Type="http://schemas.openxmlformats.org/officeDocument/2006/relationships/image" Target="../media/image68.jp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3.xml"/><Relationship Id="rId3" Type="http://schemas.openxmlformats.org/officeDocument/2006/relationships/image" Target="../media/image72.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5.xml"/><Relationship Id="rId3" Type="http://schemas.openxmlformats.org/officeDocument/2006/relationships/image" Target="../media/image66.png"/><Relationship Id="rId4" Type="http://schemas.openxmlformats.org/officeDocument/2006/relationships/image" Target="../media/image85.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6.xml"/><Relationship Id="rId3" Type="http://schemas.openxmlformats.org/officeDocument/2006/relationships/image" Target="../media/image66.png"/><Relationship Id="rId4" Type="http://schemas.openxmlformats.org/officeDocument/2006/relationships/image" Target="../media/image82.png"/><Relationship Id="rId5" Type="http://schemas.openxmlformats.org/officeDocument/2006/relationships/image" Target="../media/image75.png"/><Relationship Id="rId6" Type="http://schemas.openxmlformats.org/officeDocument/2006/relationships/image" Target="../media/image78.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7.xml"/><Relationship Id="rId3" Type="http://schemas.openxmlformats.org/officeDocument/2006/relationships/image" Target="../media/image77.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8.xml"/><Relationship Id="rId3" Type="http://schemas.openxmlformats.org/officeDocument/2006/relationships/image" Target="../media/image84.png"/><Relationship Id="rId4" Type="http://schemas.openxmlformats.org/officeDocument/2006/relationships/image" Target="../media/image98.png"/><Relationship Id="rId5" Type="http://schemas.openxmlformats.org/officeDocument/2006/relationships/image" Target="../media/image79.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4.png"/><Relationship Id="rId4" Type="http://schemas.openxmlformats.org/officeDocument/2006/relationships/image" Target="../media/image3.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0.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21.xml"/><Relationship Id="rId3" Type="http://schemas.openxmlformats.org/officeDocument/2006/relationships/image" Target="../media/image80.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3.xml"/><Relationship Id="rId3" Type="http://schemas.openxmlformats.org/officeDocument/2006/relationships/image" Target="../media/image83.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4.xml"/><Relationship Id="rId3" Type="http://schemas.openxmlformats.org/officeDocument/2006/relationships/image" Target="../media/image102.png"/><Relationship Id="rId4" Type="http://schemas.openxmlformats.org/officeDocument/2006/relationships/image" Target="../media/image87.jp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5.xml"/><Relationship Id="rId3" Type="http://schemas.openxmlformats.org/officeDocument/2006/relationships/image" Target="../media/image103.jpg"/><Relationship Id="rId4" Type="http://schemas.openxmlformats.org/officeDocument/2006/relationships/image" Target="../media/image91.jp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6.xml"/><Relationship Id="rId3" Type="http://schemas.openxmlformats.org/officeDocument/2006/relationships/image" Target="../media/image89.jp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7.xml"/><Relationship Id="rId3" Type="http://schemas.openxmlformats.org/officeDocument/2006/relationships/image" Target="../media/image102.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8.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9.xml"/><Relationship Id="rId3" Type="http://schemas.openxmlformats.org/officeDocument/2006/relationships/image" Target="../media/image87.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43.jp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0.xml"/><Relationship Id="rId3" Type="http://schemas.openxmlformats.org/officeDocument/2006/relationships/image" Target="../media/image101.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31.xml"/><Relationship Id="rId3" Type="http://schemas.openxmlformats.org/officeDocument/2006/relationships/image" Target="../media/image93.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2.xml"/><Relationship Id="rId3" Type="http://schemas.openxmlformats.org/officeDocument/2006/relationships/image" Target="../media/image86.png"/><Relationship Id="rId4" Type="http://schemas.openxmlformats.org/officeDocument/2006/relationships/image" Target="../media/image92.png"/><Relationship Id="rId5" Type="http://schemas.openxmlformats.org/officeDocument/2006/relationships/image" Target="../media/image105.png"/><Relationship Id="rId6" Type="http://schemas.openxmlformats.org/officeDocument/2006/relationships/image" Target="../media/image97.png"/><Relationship Id="rId7" Type="http://schemas.openxmlformats.org/officeDocument/2006/relationships/image" Target="../media/image99.pn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3.xml"/><Relationship Id="rId3" Type="http://schemas.openxmlformats.org/officeDocument/2006/relationships/image" Target="../media/image86.png"/><Relationship Id="rId4" Type="http://schemas.openxmlformats.org/officeDocument/2006/relationships/image" Target="../media/image92.png"/><Relationship Id="rId5" Type="http://schemas.openxmlformats.org/officeDocument/2006/relationships/image" Target="../media/image105.png"/><Relationship Id="rId6" Type="http://schemas.openxmlformats.org/officeDocument/2006/relationships/image" Target="../media/image97.png"/><Relationship Id="rId7" Type="http://schemas.openxmlformats.org/officeDocument/2006/relationships/image" Target="../media/image99.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4.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5.xml"/><Relationship Id="rId3" Type="http://schemas.openxmlformats.org/officeDocument/2006/relationships/image" Target="../media/image96.png"/><Relationship Id="rId4" Type="http://schemas.openxmlformats.org/officeDocument/2006/relationships/image" Target="../media/image10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4.xml"/><Relationship Id="rId3"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39.jpg"/><Relationship Id="rId4" Type="http://schemas.openxmlformats.org/officeDocument/2006/relationships/image" Target="../media/image22.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31.png"/><Relationship Id="rId4" Type="http://schemas.openxmlformats.org/officeDocument/2006/relationships/image" Target="../media/image34.png"/><Relationship Id="rId5" Type="http://schemas.openxmlformats.org/officeDocument/2006/relationships/image" Target="../media/image1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1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3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3.png"/><Relationship Id="rId4" Type="http://schemas.openxmlformats.org/officeDocument/2006/relationships/image" Target="../media/image8.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3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5.xml"/><Relationship Id="rId3" Type="http://schemas.openxmlformats.org/officeDocument/2006/relationships/image" Target="../media/image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17.png"/><Relationship Id="rId4" Type="http://schemas.openxmlformats.org/officeDocument/2006/relationships/image" Target="../media/image2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3.png"/><Relationship Id="rId4" Type="http://schemas.openxmlformats.org/officeDocument/2006/relationships/image" Target="../media/image1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0.xml"/><Relationship Id="rId3" Type="http://schemas.openxmlformats.org/officeDocument/2006/relationships/image" Target="../media/image18.png"/><Relationship Id="rId4" Type="http://schemas.openxmlformats.org/officeDocument/2006/relationships/image" Target="../media/image24.jpg"/><Relationship Id="rId5" Type="http://schemas.openxmlformats.org/officeDocument/2006/relationships/image" Target="../media/image41.jpg"/><Relationship Id="rId6" Type="http://schemas.openxmlformats.org/officeDocument/2006/relationships/image" Target="../media/image36.jpg"/><Relationship Id="rId7" Type="http://schemas.openxmlformats.org/officeDocument/2006/relationships/image" Target="../media/image2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1.xml"/><Relationship Id="rId3" Type="http://schemas.openxmlformats.org/officeDocument/2006/relationships/image" Target="../media/image1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2.xml"/><Relationship Id="rId3" Type="http://schemas.openxmlformats.org/officeDocument/2006/relationships/image" Target="../media/image27.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4.xml"/><Relationship Id="rId3" Type="http://schemas.openxmlformats.org/officeDocument/2006/relationships/image" Target="../media/image2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5.xml"/><Relationship Id="rId3" Type="http://schemas.openxmlformats.org/officeDocument/2006/relationships/image" Target="../media/image2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6.xml"/><Relationship Id="rId3" Type="http://schemas.openxmlformats.org/officeDocument/2006/relationships/image" Target="../media/image32.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7.xml"/><Relationship Id="rId3" Type="http://schemas.openxmlformats.org/officeDocument/2006/relationships/image" Target="../media/image38.png"/><Relationship Id="rId4" Type="http://schemas.openxmlformats.org/officeDocument/2006/relationships/image" Target="../media/image33.jpg"/><Relationship Id="rId5" Type="http://schemas.openxmlformats.org/officeDocument/2006/relationships/image" Target="../media/image2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9.xml"/><Relationship Id="rId3" Type="http://schemas.openxmlformats.org/officeDocument/2006/relationships/image" Target="../media/image7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4.png"/><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1.xml"/><Relationship Id="rId3" Type="http://schemas.openxmlformats.org/officeDocument/2006/relationships/image" Target="../media/image30.jpg"/><Relationship Id="rId4" Type="http://schemas.openxmlformats.org/officeDocument/2006/relationships/image" Target="../media/image35.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2.xml"/><Relationship Id="rId3" Type="http://schemas.openxmlformats.org/officeDocument/2006/relationships/image" Target="../media/image29.jpg"/><Relationship Id="rId4" Type="http://schemas.openxmlformats.org/officeDocument/2006/relationships/image" Target="../media/image37.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7.xml"/><Relationship Id="rId3" Type="http://schemas.openxmlformats.org/officeDocument/2006/relationships/image" Target="../media/image62.jp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4.png"/><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4.xml"/><Relationship Id="rId3" Type="http://schemas.openxmlformats.org/officeDocument/2006/relationships/image" Target="../media/image57.jp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4.png"/><Relationship Id="rId4" Type="http://schemas.openxmlformats.org/officeDocument/2006/relationships/image" Target="../media/image3.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5.xml"/><Relationship Id="rId3" Type="http://schemas.openxmlformats.org/officeDocument/2006/relationships/image" Target="../media/image54.png"/><Relationship Id="rId4" Type="http://schemas.openxmlformats.org/officeDocument/2006/relationships/image" Target="../media/image45.png"/><Relationship Id="rId5" Type="http://schemas.openxmlformats.org/officeDocument/2006/relationships/image" Target="../media/image53.png"/><Relationship Id="rId6" Type="http://schemas.openxmlformats.org/officeDocument/2006/relationships/image" Target="../media/image40.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6.xml"/><Relationship Id="rId3" Type="http://schemas.openxmlformats.org/officeDocument/2006/relationships/image" Target="../media/image54.png"/><Relationship Id="rId4" Type="http://schemas.openxmlformats.org/officeDocument/2006/relationships/image" Target="../media/image49.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7.xml"/><Relationship Id="rId3" Type="http://schemas.openxmlformats.org/officeDocument/2006/relationships/image" Target="../media/image4.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0.xml"/><Relationship Id="rId3" Type="http://schemas.openxmlformats.org/officeDocument/2006/relationships/image" Target="../media/image64.png"/><Relationship Id="rId4" Type="http://schemas.openxmlformats.org/officeDocument/2006/relationships/image" Target="../media/image44.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3.xml"/><Relationship Id="rId3" Type="http://schemas.openxmlformats.org/officeDocument/2006/relationships/image" Target="../media/image42.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5.xml"/><Relationship Id="rId3" Type="http://schemas.openxmlformats.org/officeDocument/2006/relationships/image" Target="../media/image47.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8.xml"/><Relationship Id="rId3" Type="http://schemas.openxmlformats.org/officeDocument/2006/relationships/image" Target="../media/image64.png"/><Relationship Id="rId4" Type="http://schemas.openxmlformats.org/officeDocument/2006/relationships/image" Target="../media/image44.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3.png"/><Relationship Id="rId4" Type="http://schemas.openxmlformats.org/officeDocument/2006/relationships/image" Target="../media/image10.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0.xml"/><Relationship Id="rId3" Type="http://schemas.openxmlformats.org/officeDocument/2006/relationships/image" Target="../media/image48.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3.xml"/><Relationship Id="rId3" Type="http://schemas.openxmlformats.org/officeDocument/2006/relationships/image" Target="../media/image54.png"/><Relationship Id="rId4" Type="http://schemas.openxmlformats.org/officeDocument/2006/relationships/image" Target="../media/image45.png"/><Relationship Id="rId5" Type="http://schemas.openxmlformats.org/officeDocument/2006/relationships/image" Target="../media/image53.png"/><Relationship Id="rId6" Type="http://schemas.openxmlformats.org/officeDocument/2006/relationships/image" Target="../media/image40.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4.xml"/><Relationship Id="rId3" Type="http://schemas.openxmlformats.org/officeDocument/2006/relationships/image" Target="../media/image54.png"/><Relationship Id="rId4" Type="http://schemas.openxmlformats.org/officeDocument/2006/relationships/image" Target="../media/image49.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7.xml"/><Relationship Id="rId3" Type="http://schemas.openxmlformats.org/officeDocument/2006/relationships/image" Target="../media/image67.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9.xml"/><Relationship Id="rId3" Type="http://schemas.openxmlformats.org/officeDocument/2006/relationships/image" Target="../media/image5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5.png"/><Relationship Id="rId4" Type="http://schemas.openxmlformats.org/officeDocument/2006/relationships/image" Target="../media/image10.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0.xml"/><Relationship Id="rId3" Type="http://schemas.openxmlformats.org/officeDocument/2006/relationships/image" Target="../media/image59.jp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3.xml"/><Relationship Id="rId3" Type="http://schemas.openxmlformats.org/officeDocument/2006/relationships/image" Target="../media/image63.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4.xml"/><Relationship Id="rId3" Type="http://schemas.openxmlformats.org/officeDocument/2006/relationships/image" Target="../media/image69.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5.xml"/><Relationship Id="rId3" Type="http://schemas.openxmlformats.org/officeDocument/2006/relationships/image" Target="../media/image63.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8.xml"/><Relationship Id="rId3" Type="http://schemas.openxmlformats.org/officeDocument/2006/relationships/image" Target="../media/image58.png"/><Relationship Id="rId4" Type="http://schemas.openxmlformats.org/officeDocument/2006/relationships/image" Target="../media/image65.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9.xml"/><Relationship Id="rId3" Type="http://schemas.openxmlformats.org/officeDocument/2006/relationships/image" Target="../media/image58.png"/><Relationship Id="rId4" Type="http://schemas.openxmlformats.org/officeDocument/2006/relationships/image" Target="../media/image6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99999"/>
        </a:solidFill>
      </p:bgPr>
    </p:bg>
    <p:spTree>
      <p:nvGrpSpPr>
        <p:cNvPr id="148" name="Shape 148"/>
        <p:cNvGrpSpPr/>
        <p:nvPr/>
      </p:nvGrpSpPr>
      <p:grpSpPr>
        <a:xfrm>
          <a:off x="0" y="0"/>
          <a:ext cx="0" cy="0"/>
          <a:chOff x="0" y="0"/>
          <a:chExt cx="0" cy="0"/>
        </a:xfrm>
      </p:grpSpPr>
      <p:sp>
        <p:nvSpPr>
          <p:cNvPr id="149" name="Google Shape;149;p37"/>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accent3"/>
                </a:solidFill>
                <a:latin typeface="Average"/>
                <a:ea typeface="Average"/>
                <a:cs typeface="Average"/>
                <a:sym typeface="Average"/>
              </a:rPr>
              <a:t>‹#›</a:t>
            </a:fld>
            <a:endParaRPr>
              <a:solidFill>
                <a:schemeClr val="accent3"/>
              </a:solidFill>
              <a:latin typeface="Average"/>
              <a:ea typeface="Average"/>
              <a:cs typeface="Average"/>
              <a:sym typeface="Average"/>
            </a:endParaRPr>
          </a:p>
        </p:txBody>
      </p:sp>
      <p:sp>
        <p:nvSpPr>
          <p:cNvPr id="150" name="Google Shape;150;p37"/>
          <p:cNvSpPr txBox="1"/>
          <p:nvPr/>
        </p:nvSpPr>
        <p:spPr>
          <a:xfrm>
            <a:off x="692525" y="1647250"/>
            <a:ext cx="79137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000">
                <a:latin typeface="Ubuntu"/>
                <a:ea typeface="Ubuntu"/>
                <a:cs typeface="Ubuntu"/>
                <a:sym typeface="Ubuntu"/>
              </a:rPr>
              <a:t>                 Elastic Block Store (EBS)</a:t>
            </a:r>
            <a:endParaRPr b="1" sz="3100">
              <a:latin typeface="Roboto Mono"/>
              <a:ea typeface="Roboto Mono"/>
              <a:cs typeface="Roboto Mono"/>
              <a:sym typeface="Roboto Mono"/>
            </a:endParaRPr>
          </a:p>
        </p:txBody>
      </p:sp>
      <p:pic>
        <p:nvPicPr>
          <p:cNvPr id="151" name="Google Shape;151;p37"/>
          <p:cNvPicPr preferRelativeResize="0"/>
          <p:nvPr/>
        </p:nvPicPr>
        <p:blipFill>
          <a:blip r:embed="rId3">
            <a:alphaModFix/>
          </a:blip>
          <a:stretch>
            <a:fillRect/>
          </a:stretch>
        </p:blipFill>
        <p:spPr>
          <a:xfrm>
            <a:off x="4058622" y="2541475"/>
            <a:ext cx="866675" cy="8666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7474F"/>
        </a:solidFill>
      </p:bgPr>
    </p:bg>
    <p:spTree>
      <p:nvGrpSpPr>
        <p:cNvPr id="255" name="Shape 255"/>
        <p:cNvGrpSpPr/>
        <p:nvPr/>
      </p:nvGrpSpPr>
      <p:grpSpPr>
        <a:xfrm>
          <a:off x="0" y="0"/>
          <a:ext cx="0" cy="0"/>
          <a:chOff x="0" y="0"/>
          <a:chExt cx="0" cy="0"/>
        </a:xfrm>
      </p:grpSpPr>
      <p:sp>
        <p:nvSpPr>
          <p:cNvPr id="256" name="Google Shape;256;p46"/>
          <p:cNvSpPr/>
          <p:nvPr/>
        </p:nvSpPr>
        <p:spPr>
          <a:xfrm>
            <a:off x="1028675" y="1297625"/>
            <a:ext cx="1728000" cy="2803800"/>
          </a:xfrm>
          <a:prstGeom prst="roundRect">
            <a:avLst>
              <a:gd fmla="val 16667" name="adj"/>
            </a:avLst>
          </a:prstGeom>
          <a:solidFill>
            <a:srgbClr val="37474F"/>
          </a:solidFill>
          <a:ln cap="flat" cmpd="sng" w="9525">
            <a:solidFill>
              <a:srgbClr val="F9CB9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46"/>
          <p:cNvSpPr txBox="1"/>
          <p:nvPr/>
        </p:nvSpPr>
        <p:spPr>
          <a:xfrm>
            <a:off x="319675" y="169525"/>
            <a:ext cx="8088000" cy="72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rgbClr val="93C47D"/>
                </a:solidFill>
                <a:latin typeface="EB Garamond"/>
                <a:ea typeface="EB Garamond"/>
                <a:cs typeface="EB Garamond"/>
                <a:sym typeface="EB Garamond"/>
              </a:rPr>
              <a:t>                      Use-Case: Migrating Data Across Region</a:t>
            </a:r>
            <a:endParaRPr sz="2800">
              <a:solidFill>
                <a:srgbClr val="93C47D"/>
              </a:solidFill>
              <a:latin typeface="EB Garamond"/>
              <a:ea typeface="EB Garamond"/>
              <a:cs typeface="EB Garamond"/>
              <a:sym typeface="EB Garamond"/>
            </a:endParaRPr>
          </a:p>
        </p:txBody>
      </p:sp>
      <p:pic>
        <p:nvPicPr>
          <p:cNvPr id="258" name="Google Shape;258;p46"/>
          <p:cNvPicPr preferRelativeResize="0"/>
          <p:nvPr/>
        </p:nvPicPr>
        <p:blipFill>
          <a:blip r:embed="rId3">
            <a:alphaModFix/>
          </a:blip>
          <a:stretch>
            <a:fillRect/>
          </a:stretch>
        </p:blipFill>
        <p:spPr>
          <a:xfrm>
            <a:off x="3692975" y="3267025"/>
            <a:ext cx="724200" cy="724200"/>
          </a:xfrm>
          <a:prstGeom prst="rect">
            <a:avLst/>
          </a:prstGeom>
          <a:noFill/>
          <a:ln>
            <a:noFill/>
          </a:ln>
        </p:spPr>
      </p:pic>
      <p:pic>
        <p:nvPicPr>
          <p:cNvPr id="259" name="Google Shape;259;p46"/>
          <p:cNvPicPr preferRelativeResize="0"/>
          <p:nvPr/>
        </p:nvPicPr>
        <p:blipFill>
          <a:blip r:embed="rId4">
            <a:alphaModFix/>
          </a:blip>
          <a:stretch>
            <a:fillRect/>
          </a:stretch>
        </p:blipFill>
        <p:spPr>
          <a:xfrm>
            <a:off x="1449825" y="1600287"/>
            <a:ext cx="831750" cy="826850"/>
          </a:xfrm>
          <a:prstGeom prst="rect">
            <a:avLst/>
          </a:prstGeom>
          <a:noFill/>
          <a:ln>
            <a:noFill/>
          </a:ln>
        </p:spPr>
      </p:pic>
      <p:cxnSp>
        <p:nvCxnSpPr>
          <p:cNvPr id="260" name="Google Shape;260;p46"/>
          <p:cNvCxnSpPr/>
          <p:nvPr/>
        </p:nvCxnSpPr>
        <p:spPr>
          <a:xfrm flipH="1">
            <a:off x="1862400" y="2528988"/>
            <a:ext cx="6600" cy="679200"/>
          </a:xfrm>
          <a:prstGeom prst="straightConnector1">
            <a:avLst/>
          </a:prstGeom>
          <a:noFill/>
          <a:ln cap="flat" cmpd="sng" w="9525">
            <a:solidFill>
              <a:schemeClr val="lt1"/>
            </a:solidFill>
            <a:prstDash val="solid"/>
            <a:round/>
            <a:headEnd len="med" w="med" type="stealth"/>
            <a:tailEnd len="med" w="med" type="stealth"/>
          </a:ln>
        </p:spPr>
      </p:cxnSp>
      <p:sp>
        <p:nvSpPr>
          <p:cNvPr id="261" name="Google Shape;261;p46"/>
          <p:cNvSpPr txBox="1"/>
          <p:nvPr/>
        </p:nvSpPr>
        <p:spPr>
          <a:xfrm>
            <a:off x="1364875" y="4101425"/>
            <a:ext cx="1223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rPr>
              <a:t>us-east-1</a:t>
            </a:r>
            <a:endParaRPr>
              <a:solidFill>
                <a:schemeClr val="lt1"/>
              </a:solidFill>
            </a:endParaRPr>
          </a:p>
        </p:txBody>
      </p:sp>
      <p:sp>
        <p:nvSpPr>
          <p:cNvPr id="262" name="Google Shape;262;p46"/>
          <p:cNvSpPr/>
          <p:nvPr/>
        </p:nvSpPr>
        <p:spPr>
          <a:xfrm>
            <a:off x="5558075" y="1215200"/>
            <a:ext cx="1728000" cy="2803800"/>
          </a:xfrm>
          <a:prstGeom prst="roundRect">
            <a:avLst>
              <a:gd fmla="val 16667" name="adj"/>
            </a:avLst>
          </a:prstGeom>
          <a:solidFill>
            <a:srgbClr val="37474F"/>
          </a:solidFill>
          <a:ln cap="flat" cmpd="sng" w="9525">
            <a:solidFill>
              <a:srgbClr val="F9CB9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63" name="Google Shape;263;p46"/>
          <p:cNvPicPr preferRelativeResize="0"/>
          <p:nvPr/>
        </p:nvPicPr>
        <p:blipFill>
          <a:blip r:embed="rId4">
            <a:alphaModFix/>
          </a:blip>
          <a:stretch>
            <a:fillRect/>
          </a:stretch>
        </p:blipFill>
        <p:spPr>
          <a:xfrm>
            <a:off x="5979225" y="1517862"/>
            <a:ext cx="831750" cy="826850"/>
          </a:xfrm>
          <a:prstGeom prst="rect">
            <a:avLst/>
          </a:prstGeom>
          <a:noFill/>
          <a:ln>
            <a:noFill/>
          </a:ln>
        </p:spPr>
      </p:pic>
      <p:cxnSp>
        <p:nvCxnSpPr>
          <p:cNvPr id="264" name="Google Shape;264;p46"/>
          <p:cNvCxnSpPr/>
          <p:nvPr/>
        </p:nvCxnSpPr>
        <p:spPr>
          <a:xfrm flipH="1">
            <a:off x="6418775" y="2466250"/>
            <a:ext cx="6600" cy="679200"/>
          </a:xfrm>
          <a:prstGeom prst="straightConnector1">
            <a:avLst/>
          </a:prstGeom>
          <a:noFill/>
          <a:ln cap="flat" cmpd="sng" w="9525">
            <a:solidFill>
              <a:schemeClr val="lt1"/>
            </a:solidFill>
            <a:prstDash val="solid"/>
            <a:round/>
            <a:headEnd len="med" w="med" type="stealth"/>
            <a:tailEnd len="med" w="med" type="none"/>
          </a:ln>
        </p:spPr>
      </p:cxnSp>
      <p:sp>
        <p:nvSpPr>
          <p:cNvPr id="265" name="Google Shape;265;p46"/>
          <p:cNvSpPr txBox="1"/>
          <p:nvPr/>
        </p:nvSpPr>
        <p:spPr>
          <a:xfrm>
            <a:off x="6062375" y="4019000"/>
            <a:ext cx="1223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rPr>
              <a:t>Mumbai</a:t>
            </a:r>
            <a:endParaRPr>
              <a:solidFill>
                <a:schemeClr val="lt1"/>
              </a:solidFill>
            </a:endParaRPr>
          </a:p>
        </p:txBody>
      </p:sp>
      <p:pic>
        <p:nvPicPr>
          <p:cNvPr id="266" name="Google Shape;266;p46"/>
          <p:cNvPicPr preferRelativeResize="0"/>
          <p:nvPr/>
        </p:nvPicPr>
        <p:blipFill>
          <a:blip r:embed="rId5">
            <a:alphaModFix/>
          </a:blip>
          <a:stretch>
            <a:fillRect/>
          </a:stretch>
        </p:blipFill>
        <p:spPr>
          <a:xfrm>
            <a:off x="1546650" y="3310063"/>
            <a:ext cx="638100" cy="638100"/>
          </a:xfrm>
          <a:prstGeom prst="rect">
            <a:avLst/>
          </a:prstGeom>
          <a:noFill/>
          <a:ln>
            <a:noFill/>
          </a:ln>
        </p:spPr>
      </p:pic>
      <p:pic>
        <p:nvPicPr>
          <p:cNvPr id="267" name="Google Shape;267;p46"/>
          <p:cNvPicPr preferRelativeResize="0"/>
          <p:nvPr/>
        </p:nvPicPr>
        <p:blipFill>
          <a:blip r:embed="rId5">
            <a:alphaModFix/>
          </a:blip>
          <a:stretch>
            <a:fillRect/>
          </a:stretch>
        </p:blipFill>
        <p:spPr>
          <a:xfrm>
            <a:off x="6143300" y="3267013"/>
            <a:ext cx="638100" cy="638100"/>
          </a:xfrm>
          <a:prstGeom prst="rect">
            <a:avLst/>
          </a:prstGeom>
          <a:noFill/>
          <a:ln>
            <a:noFill/>
          </a:ln>
        </p:spPr>
      </p:pic>
      <p:cxnSp>
        <p:nvCxnSpPr>
          <p:cNvPr id="268" name="Google Shape;268;p46"/>
          <p:cNvCxnSpPr>
            <a:stCxn id="266" idx="3"/>
            <a:endCxn id="258" idx="1"/>
          </p:cNvCxnSpPr>
          <p:nvPr/>
        </p:nvCxnSpPr>
        <p:spPr>
          <a:xfrm>
            <a:off x="2184750" y="3629113"/>
            <a:ext cx="1508100" cy="0"/>
          </a:xfrm>
          <a:prstGeom prst="straightConnector1">
            <a:avLst/>
          </a:prstGeom>
          <a:noFill/>
          <a:ln cap="flat" cmpd="sng" w="9525">
            <a:solidFill>
              <a:schemeClr val="lt1"/>
            </a:solidFill>
            <a:prstDash val="solid"/>
            <a:round/>
            <a:headEnd len="med" w="med" type="none"/>
            <a:tailEnd len="med" w="med" type="stealth"/>
          </a:ln>
        </p:spPr>
      </p:cxnSp>
      <p:cxnSp>
        <p:nvCxnSpPr>
          <p:cNvPr id="269" name="Google Shape;269;p46"/>
          <p:cNvCxnSpPr/>
          <p:nvPr/>
        </p:nvCxnSpPr>
        <p:spPr>
          <a:xfrm>
            <a:off x="4471125" y="3629113"/>
            <a:ext cx="1508100" cy="0"/>
          </a:xfrm>
          <a:prstGeom prst="straightConnector1">
            <a:avLst/>
          </a:prstGeom>
          <a:noFill/>
          <a:ln cap="flat" cmpd="sng" w="9525">
            <a:solidFill>
              <a:schemeClr val="lt1"/>
            </a:solidFill>
            <a:prstDash val="solid"/>
            <a:round/>
            <a:headEnd len="med" w="med" type="none"/>
            <a:tailEnd len="med" w="med" type="stealth"/>
          </a:ln>
        </p:spPr>
      </p:cxnSp>
      <p:sp>
        <p:nvSpPr>
          <p:cNvPr id="270" name="Google Shape;270;p46"/>
          <p:cNvSpPr txBox="1"/>
          <p:nvPr/>
        </p:nvSpPr>
        <p:spPr>
          <a:xfrm>
            <a:off x="2810425" y="3267025"/>
            <a:ext cx="9279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lt1"/>
                </a:solidFill>
              </a:rPr>
              <a:t>snapshot</a:t>
            </a:r>
            <a:endParaRPr sz="1300">
              <a:solidFill>
                <a:schemeClr val="lt1"/>
              </a:solidFill>
            </a:endParaRPr>
          </a:p>
        </p:txBody>
      </p:sp>
      <p:sp>
        <p:nvSpPr>
          <p:cNvPr id="271" name="Google Shape;271;p46"/>
          <p:cNvSpPr txBox="1"/>
          <p:nvPr/>
        </p:nvSpPr>
        <p:spPr>
          <a:xfrm>
            <a:off x="5645675" y="2613413"/>
            <a:ext cx="7731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lt1"/>
                </a:solidFill>
              </a:rPr>
              <a:t>Attach</a:t>
            </a:r>
            <a:endParaRPr sz="1300">
              <a:solidFill>
                <a:schemeClr val="lt1"/>
              </a:solidFill>
            </a:endParaRPr>
          </a:p>
        </p:txBody>
      </p:sp>
      <p:sp>
        <p:nvSpPr>
          <p:cNvPr id="272" name="Google Shape;272;p46"/>
          <p:cNvSpPr txBox="1"/>
          <p:nvPr/>
        </p:nvSpPr>
        <p:spPr>
          <a:xfrm>
            <a:off x="4417175" y="3179075"/>
            <a:ext cx="11496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lt1"/>
                </a:solidFill>
              </a:rPr>
              <a:t>copy &amp; restore</a:t>
            </a:r>
            <a:endParaRPr sz="1100">
              <a:solidFill>
                <a:schemeClr val="lt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8"/>
                                        </p:tgtEl>
                                        <p:attrNameLst>
                                          <p:attrName>style.visibility</p:attrName>
                                        </p:attrNameLst>
                                      </p:cBhvr>
                                      <p:to>
                                        <p:strVal val="visible"/>
                                      </p:to>
                                    </p:set>
                                    <p:animEffect filter="fade" transition="in">
                                      <p:cBhvr>
                                        <p:cTn dur="1000"/>
                                        <p:tgtEl>
                                          <p:spTgt spid="268"/>
                                        </p:tgtEl>
                                      </p:cBhvr>
                                    </p:animEffect>
                                  </p:childTnLst>
                                </p:cTn>
                              </p:par>
                              <p:par>
                                <p:cTn fill="hold" nodeType="withEffect" presetClass="entr" presetID="10" presetSubtype="0">
                                  <p:stCondLst>
                                    <p:cond delay="0"/>
                                  </p:stCondLst>
                                  <p:childTnLst>
                                    <p:set>
                                      <p:cBhvr>
                                        <p:cTn dur="1" fill="hold">
                                          <p:stCondLst>
                                            <p:cond delay="0"/>
                                          </p:stCondLst>
                                        </p:cTn>
                                        <p:tgtEl>
                                          <p:spTgt spid="270"/>
                                        </p:tgtEl>
                                        <p:attrNameLst>
                                          <p:attrName>style.visibility</p:attrName>
                                        </p:attrNameLst>
                                      </p:cBhvr>
                                      <p:to>
                                        <p:strVal val="visible"/>
                                      </p:to>
                                    </p:set>
                                    <p:animEffect filter="fade" transition="in">
                                      <p:cBhvr>
                                        <p:cTn dur="1000"/>
                                        <p:tgtEl>
                                          <p:spTgt spid="270"/>
                                        </p:tgtEl>
                                      </p:cBhvr>
                                    </p:animEffect>
                                  </p:childTnLst>
                                </p:cTn>
                              </p:par>
                              <p:par>
                                <p:cTn fill="hold" nodeType="withEffect" presetClass="entr" presetID="10" presetSubtype="0">
                                  <p:stCondLst>
                                    <p:cond delay="0"/>
                                  </p:stCondLst>
                                  <p:childTnLst>
                                    <p:set>
                                      <p:cBhvr>
                                        <p:cTn dur="1" fill="hold">
                                          <p:stCondLst>
                                            <p:cond delay="0"/>
                                          </p:stCondLst>
                                        </p:cTn>
                                        <p:tgtEl>
                                          <p:spTgt spid="258"/>
                                        </p:tgtEl>
                                        <p:attrNameLst>
                                          <p:attrName>style.visibility</p:attrName>
                                        </p:attrNameLst>
                                      </p:cBhvr>
                                      <p:to>
                                        <p:strVal val="visible"/>
                                      </p:to>
                                    </p:set>
                                    <p:animEffect filter="fade" transition="in">
                                      <p:cBhvr>
                                        <p:cTn dur="1000"/>
                                        <p:tgtEl>
                                          <p:spTgt spid="25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9"/>
                                        </p:tgtEl>
                                        <p:attrNameLst>
                                          <p:attrName>style.visibility</p:attrName>
                                        </p:attrNameLst>
                                      </p:cBhvr>
                                      <p:to>
                                        <p:strVal val="visible"/>
                                      </p:to>
                                    </p:set>
                                    <p:animEffect filter="fade" transition="in">
                                      <p:cBhvr>
                                        <p:cTn dur="1000"/>
                                        <p:tgtEl>
                                          <p:spTgt spid="26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2"/>
                                        </p:tgtEl>
                                        <p:attrNameLst>
                                          <p:attrName>style.visibility</p:attrName>
                                        </p:attrNameLst>
                                      </p:cBhvr>
                                      <p:to>
                                        <p:strVal val="visible"/>
                                      </p:to>
                                    </p:set>
                                    <p:animEffect filter="fade" transition="in">
                                      <p:cBhvr>
                                        <p:cTn dur="1000"/>
                                        <p:tgtEl>
                                          <p:spTgt spid="27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7"/>
                                        </p:tgtEl>
                                        <p:attrNameLst>
                                          <p:attrName>style.visibility</p:attrName>
                                        </p:attrNameLst>
                                      </p:cBhvr>
                                      <p:to>
                                        <p:strVal val="visible"/>
                                      </p:to>
                                    </p:set>
                                    <p:animEffect filter="fade" transition="in">
                                      <p:cBhvr>
                                        <p:cTn dur="1000"/>
                                        <p:tgtEl>
                                          <p:spTgt spid="26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4"/>
                                        </p:tgtEl>
                                        <p:attrNameLst>
                                          <p:attrName>style.visibility</p:attrName>
                                        </p:attrNameLst>
                                      </p:cBhvr>
                                      <p:to>
                                        <p:strVal val="visible"/>
                                      </p:to>
                                    </p:set>
                                    <p:animEffect filter="fade" transition="in">
                                      <p:cBhvr>
                                        <p:cTn dur="1000"/>
                                        <p:tgtEl>
                                          <p:spTgt spid="264"/>
                                        </p:tgtEl>
                                      </p:cBhvr>
                                    </p:animEffect>
                                  </p:childTnLst>
                                </p:cTn>
                              </p:par>
                              <p:par>
                                <p:cTn fill="hold" nodeType="withEffect" presetClass="entr" presetID="10" presetSubtype="0">
                                  <p:stCondLst>
                                    <p:cond delay="0"/>
                                  </p:stCondLst>
                                  <p:childTnLst>
                                    <p:set>
                                      <p:cBhvr>
                                        <p:cTn dur="1" fill="hold">
                                          <p:stCondLst>
                                            <p:cond delay="0"/>
                                          </p:stCondLst>
                                        </p:cTn>
                                        <p:tgtEl>
                                          <p:spTgt spid="271"/>
                                        </p:tgtEl>
                                        <p:attrNameLst>
                                          <p:attrName>style.visibility</p:attrName>
                                        </p:attrNameLst>
                                      </p:cBhvr>
                                      <p:to>
                                        <p:strVal val="visible"/>
                                      </p:to>
                                    </p:set>
                                    <p:animEffect filter="fade" transition="in">
                                      <p:cBhvr>
                                        <p:cTn dur="1000"/>
                                        <p:tgtEl>
                                          <p:spTgt spid="27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6" name="Shape 1166"/>
        <p:cNvGrpSpPr/>
        <p:nvPr/>
      </p:nvGrpSpPr>
      <p:grpSpPr>
        <a:xfrm>
          <a:off x="0" y="0"/>
          <a:ext cx="0" cy="0"/>
          <a:chOff x="0" y="0"/>
          <a:chExt cx="0" cy="0"/>
        </a:xfrm>
      </p:grpSpPr>
      <p:sp>
        <p:nvSpPr>
          <p:cNvPr id="1167" name="Google Shape;1167;p136"/>
          <p:cNvSpPr txBox="1"/>
          <p:nvPr>
            <p:ph type="ctrTitle"/>
          </p:nvPr>
        </p:nvSpPr>
        <p:spPr>
          <a:xfrm>
            <a:off x="224075" y="1573300"/>
            <a:ext cx="8438700" cy="1143300"/>
          </a:xfrm>
          <a:prstGeom prst="rect">
            <a:avLst/>
          </a:prstGeom>
          <a:ln cap="flat" cmpd="sng" w="9525">
            <a:solidFill>
              <a:srgbClr val="FFFFFF"/>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lang="en">
                <a:solidFill>
                  <a:srgbClr val="666666"/>
                </a:solidFill>
                <a:latin typeface="EB Garamond"/>
                <a:ea typeface="EB Garamond"/>
                <a:cs typeface="EB Garamond"/>
                <a:sym typeface="EB Garamond"/>
              </a:rPr>
              <a:t>   Storage Gateway</a:t>
            </a:r>
            <a:endParaRPr>
              <a:solidFill>
                <a:srgbClr val="666666"/>
              </a:solidFill>
              <a:latin typeface="EB Garamond"/>
              <a:ea typeface="EB Garamond"/>
              <a:cs typeface="EB Garamond"/>
              <a:sym typeface="EB Garamond"/>
            </a:endParaRPr>
          </a:p>
        </p:txBody>
      </p:sp>
      <p:sp>
        <p:nvSpPr>
          <p:cNvPr id="1168" name="Google Shape;1168;p136"/>
          <p:cNvSpPr txBox="1"/>
          <p:nvPr>
            <p:ph idx="1" type="subTitle"/>
          </p:nvPr>
        </p:nvSpPr>
        <p:spPr>
          <a:xfrm>
            <a:off x="0" y="302985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7A00"/>
                </a:solidFill>
                <a:latin typeface="EB Garamond"/>
                <a:ea typeface="EB Garamond"/>
                <a:cs typeface="EB Garamond"/>
                <a:sym typeface="EB Garamond"/>
              </a:rPr>
              <a:t>Hybrid Storage</a:t>
            </a:r>
            <a:endParaRPr>
              <a:solidFill>
                <a:srgbClr val="FF7A00"/>
              </a:solidFill>
              <a:latin typeface="EB Garamond"/>
              <a:ea typeface="EB Garamond"/>
              <a:cs typeface="EB Garamond"/>
              <a:sym typeface="EB Garamond"/>
            </a:endParaRPr>
          </a:p>
        </p:txBody>
      </p:sp>
      <p:cxnSp>
        <p:nvCxnSpPr>
          <p:cNvPr id="1169" name="Google Shape;1169;p136"/>
          <p:cNvCxnSpPr/>
          <p:nvPr/>
        </p:nvCxnSpPr>
        <p:spPr>
          <a:xfrm flipH="1" rot="10800000">
            <a:off x="383250" y="663825"/>
            <a:ext cx="8391000" cy="1800"/>
          </a:xfrm>
          <a:prstGeom prst="straightConnector1">
            <a:avLst/>
          </a:prstGeom>
          <a:noFill/>
          <a:ln cap="flat" cmpd="sng" w="19050">
            <a:solidFill>
              <a:srgbClr val="CCCCCC"/>
            </a:solidFill>
            <a:prstDash val="solid"/>
            <a:round/>
            <a:headEnd len="med" w="med" type="none"/>
            <a:tailEnd len="med" w="med" type="none"/>
          </a:ln>
        </p:spPr>
      </p:cxnSp>
      <p:cxnSp>
        <p:nvCxnSpPr>
          <p:cNvPr id="1170" name="Google Shape;1170;p136"/>
          <p:cNvCxnSpPr/>
          <p:nvPr/>
        </p:nvCxnSpPr>
        <p:spPr>
          <a:xfrm>
            <a:off x="322800" y="4377025"/>
            <a:ext cx="8511900" cy="20400"/>
          </a:xfrm>
          <a:prstGeom prst="straightConnector1">
            <a:avLst/>
          </a:prstGeom>
          <a:noFill/>
          <a:ln cap="flat" cmpd="sng" w="19050">
            <a:solidFill>
              <a:srgbClr val="B7B7B7"/>
            </a:solidFill>
            <a:prstDash val="solid"/>
            <a:round/>
            <a:headEnd len="med" w="med" type="none"/>
            <a:tailEnd len="med" w="med" type="none"/>
          </a:ln>
        </p:spPr>
      </p:cxn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4" name="Shape 1174"/>
        <p:cNvGrpSpPr/>
        <p:nvPr/>
      </p:nvGrpSpPr>
      <p:grpSpPr>
        <a:xfrm>
          <a:off x="0" y="0"/>
          <a:ext cx="0" cy="0"/>
          <a:chOff x="0" y="0"/>
          <a:chExt cx="0" cy="0"/>
        </a:xfrm>
      </p:grpSpPr>
      <p:sp>
        <p:nvSpPr>
          <p:cNvPr id="1175" name="Google Shape;1175;p137"/>
          <p:cNvSpPr txBox="1"/>
          <p:nvPr>
            <p:ph idx="1" type="subTitle"/>
          </p:nvPr>
        </p:nvSpPr>
        <p:spPr>
          <a:xfrm>
            <a:off x="-58625" y="64050"/>
            <a:ext cx="8612400" cy="79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Introduction</a:t>
            </a:r>
            <a:endParaRPr>
              <a:solidFill>
                <a:srgbClr val="FF7A00"/>
              </a:solidFill>
              <a:latin typeface="EB Garamond"/>
              <a:ea typeface="EB Garamond"/>
              <a:cs typeface="EB Garamond"/>
              <a:sym typeface="EB Garamond"/>
            </a:endParaRPr>
          </a:p>
        </p:txBody>
      </p:sp>
      <p:sp>
        <p:nvSpPr>
          <p:cNvPr id="1176" name="Google Shape;1176;p137"/>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
        <p:nvSpPr>
          <p:cNvPr id="1177" name="Google Shape;1177;p137"/>
          <p:cNvSpPr txBox="1"/>
          <p:nvPr/>
        </p:nvSpPr>
        <p:spPr>
          <a:xfrm>
            <a:off x="191450" y="857250"/>
            <a:ext cx="7984200" cy="3105300"/>
          </a:xfrm>
          <a:prstGeom prst="rect">
            <a:avLst/>
          </a:prstGeom>
          <a:noFill/>
          <a:ln>
            <a:noFill/>
          </a:ln>
        </p:spPr>
        <p:txBody>
          <a:bodyPr anchorCtr="0" anchor="t" bIns="91425" lIns="91425" spcFirstLastPara="1" rIns="91425" wrap="square" tIns="91425">
            <a:noAutofit/>
          </a:bodyPr>
          <a:lstStyle/>
          <a:p>
            <a:pPr indent="0" lvl="0" marL="0" rtl="0" algn="l">
              <a:spcBef>
                <a:spcPts val="480"/>
              </a:spcBef>
              <a:spcAft>
                <a:spcPts val="0"/>
              </a:spcAft>
              <a:buNone/>
            </a:pPr>
            <a:r>
              <a:rPr lang="en" sz="1800">
                <a:solidFill>
                  <a:srgbClr val="666666"/>
                </a:solidFill>
                <a:latin typeface="EB Garamond"/>
                <a:ea typeface="EB Garamond"/>
                <a:cs typeface="EB Garamond"/>
                <a:sym typeface="EB Garamond"/>
              </a:rPr>
              <a:t>AWS Storage Gateway is a hybrid storage service that allows the on-premise application to easily use the cloud storage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None/>
            </a:pPr>
            <a:r>
              <a:t/>
            </a:r>
            <a:endParaRPr sz="1800">
              <a:solidFill>
                <a:srgbClr val="666666"/>
              </a:solidFill>
              <a:latin typeface="EB Garamond"/>
              <a:ea typeface="EB Garamond"/>
              <a:cs typeface="EB Garamond"/>
              <a:sym typeface="EB Garamond"/>
            </a:endParaRPr>
          </a:p>
          <a:p>
            <a:pPr indent="-342900" lvl="0" marL="457200" rtl="0" algn="l">
              <a:spcBef>
                <a:spcPts val="600"/>
              </a:spcBef>
              <a:spcAft>
                <a:spcPts val="0"/>
              </a:spcAft>
              <a:buClr>
                <a:srgbClr val="666666"/>
              </a:buClr>
              <a:buSzPts val="1800"/>
              <a:buFont typeface="EB Garamond"/>
              <a:buChar char="-"/>
            </a:pPr>
            <a:r>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Clr>
                <a:schemeClr val="dk1"/>
              </a:buClr>
              <a:buSzPts val="1100"/>
              <a:buFont typeface="Arial"/>
              <a:buNone/>
            </a:pPr>
            <a:r>
              <a:rPr lang="en" sz="1800">
                <a:solidFill>
                  <a:srgbClr val="666666"/>
                </a:solidFill>
                <a:latin typeface="EB Garamond"/>
                <a:ea typeface="EB Garamond"/>
                <a:cs typeface="EB Garamond"/>
                <a:sym typeface="EB Garamond"/>
              </a:rPr>
              <a:t>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Clr>
                <a:schemeClr val="dk1"/>
              </a:buClr>
              <a:buSzPts val="1100"/>
              <a:buFont typeface="Arial"/>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Clr>
                <a:schemeClr val="dk1"/>
              </a:buClr>
              <a:buSzPts val="1100"/>
              <a:buFont typeface="Arial"/>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600"/>
              </a:spcAft>
              <a:buNone/>
            </a:pPr>
            <a:r>
              <a:t/>
            </a:r>
            <a:endParaRPr sz="1800">
              <a:solidFill>
                <a:srgbClr val="666666"/>
              </a:solidFill>
              <a:latin typeface="EB Garamond"/>
              <a:ea typeface="EB Garamond"/>
              <a:cs typeface="EB Garamond"/>
              <a:sym typeface="EB Garamond"/>
            </a:endParaRPr>
          </a:p>
        </p:txBody>
      </p:sp>
      <p:pic>
        <p:nvPicPr>
          <p:cNvPr id="1178" name="Google Shape;1178;p137"/>
          <p:cNvPicPr preferRelativeResize="0"/>
          <p:nvPr/>
        </p:nvPicPr>
        <p:blipFill>
          <a:blip r:embed="rId3">
            <a:alphaModFix/>
          </a:blip>
          <a:stretch>
            <a:fillRect/>
          </a:stretch>
        </p:blipFill>
        <p:spPr>
          <a:xfrm>
            <a:off x="1577900" y="2283600"/>
            <a:ext cx="5623950" cy="1678950"/>
          </a:xfrm>
          <a:prstGeom prst="rect">
            <a:avLst/>
          </a:prstGeom>
          <a:noFill/>
          <a:ln>
            <a:noFill/>
          </a:ln>
        </p:spPr>
      </p:pic>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2" name="Shape 1182"/>
        <p:cNvGrpSpPr/>
        <p:nvPr/>
      </p:nvGrpSpPr>
      <p:grpSpPr>
        <a:xfrm>
          <a:off x="0" y="0"/>
          <a:ext cx="0" cy="0"/>
          <a:chOff x="0" y="0"/>
          <a:chExt cx="0" cy="0"/>
        </a:xfrm>
      </p:grpSpPr>
      <p:sp>
        <p:nvSpPr>
          <p:cNvPr id="1183" name="Google Shape;1183;p138"/>
          <p:cNvSpPr txBox="1"/>
          <p:nvPr>
            <p:ph idx="1" type="subTitle"/>
          </p:nvPr>
        </p:nvSpPr>
        <p:spPr>
          <a:xfrm>
            <a:off x="-58625" y="64050"/>
            <a:ext cx="8612400" cy="79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Storage Gateway</a:t>
            </a:r>
            <a:endParaRPr>
              <a:solidFill>
                <a:srgbClr val="FF7A00"/>
              </a:solidFill>
              <a:latin typeface="EB Garamond"/>
              <a:ea typeface="EB Garamond"/>
              <a:cs typeface="EB Garamond"/>
              <a:sym typeface="EB Garamond"/>
            </a:endParaRPr>
          </a:p>
        </p:txBody>
      </p:sp>
      <p:sp>
        <p:nvSpPr>
          <p:cNvPr id="1184" name="Google Shape;1184;p138"/>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
        <p:nvSpPr>
          <p:cNvPr id="1185" name="Google Shape;1185;p138"/>
          <p:cNvSpPr txBox="1"/>
          <p:nvPr/>
        </p:nvSpPr>
        <p:spPr>
          <a:xfrm>
            <a:off x="159425" y="761275"/>
            <a:ext cx="7984200" cy="3105300"/>
          </a:xfrm>
          <a:prstGeom prst="rect">
            <a:avLst/>
          </a:prstGeom>
          <a:noFill/>
          <a:ln>
            <a:noFill/>
          </a:ln>
        </p:spPr>
        <p:txBody>
          <a:bodyPr anchorCtr="0" anchor="t" bIns="91425" lIns="91425" spcFirstLastPara="1" rIns="91425" wrap="square" tIns="91425">
            <a:noAutofit/>
          </a:bodyPr>
          <a:lstStyle/>
          <a:p>
            <a:pPr indent="0" lvl="0" marL="0" rtl="0" algn="l">
              <a:spcBef>
                <a:spcPts val="480"/>
              </a:spcBef>
              <a:spcAft>
                <a:spcPts val="0"/>
              </a:spcAft>
              <a:buNone/>
            </a:pPr>
            <a:r>
              <a:rPr lang="en" sz="1800">
                <a:solidFill>
                  <a:srgbClr val="666666"/>
                </a:solidFill>
                <a:latin typeface="EB Garamond"/>
                <a:ea typeface="EB Garamond"/>
                <a:cs typeface="EB Garamond"/>
                <a:sym typeface="EB Garamond"/>
              </a:rPr>
              <a:t>Storage Gateway appliance uses standard storage protocols like NFS, iSCSI which the application connects to and stores the data.</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None/>
            </a:pPr>
            <a:r>
              <a:rPr lang="en" sz="1800">
                <a:solidFill>
                  <a:srgbClr val="666666"/>
                </a:solidFill>
                <a:latin typeface="EB Garamond"/>
                <a:ea typeface="EB Garamond"/>
                <a:cs typeface="EB Garamond"/>
                <a:sym typeface="EB Garamond"/>
              </a:rPr>
              <a:t>The other end of storage gateway connects to AWS storage services like S3, Glacier and EBS Snapshots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Clr>
                <a:schemeClr val="dk1"/>
              </a:buClr>
              <a:buSzPts val="1100"/>
              <a:buFont typeface="Arial"/>
              <a:buNone/>
            </a:pPr>
            <a:r>
              <a:rPr lang="en" sz="1800">
                <a:solidFill>
                  <a:srgbClr val="666666"/>
                </a:solidFill>
                <a:latin typeface="EB Garamond"/>
                <a:ea typeface="EB Garamond"/>
                <a:cs typeface="EB Garamond"/>
                <a:sym typeface="EB Garamond"/>
              </a:rPr>
              <a:t>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Clr>
                <a:schemeClr val="dk1"/>
              </a:buClr>
              <a:buSzPts val="1100"/>
              <a:buFont typeface="Arial"/>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Clr>
                <a:schemeClr val="dk1"/>
              </a:buClr>
              <a:buSzPts val="1100"/>
              <a:buFont typeface="Arial"/>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600"/>
              </a:spcAft>
              <a:buNone/>
            </a:pPr>
            <a:r>
              <a:t/>
            </a:r>
            <a:endParaRPr sz="1800">
              <a:solidFill>
                <a:srgbClr val="666666"/>
              </a:solidFill>
              <a:latin typeface="EB Garamond"/>
              <a:ea typeface="EB Garamond"/>
              <a:cs typeface="EB Garamond"/>
              <a:sym typeface="EB Garamond"/>
            </a:endParaRPr>
          </a:p>
        </p:txBody>
      </p:sp>
      <p:pic>
        <p:nvPicPr>
          <p:cNvPr id="1186" name="Google Shape;1186;p138"/>
          <p:cNvPicPr preferRelativeResize="0"/>
          <p:nvPr/>
        </p:nvPicPr>
        <p:blipFill>
          <a:blip r:embed="rId3">
            <a:alphaModFix/>
          </a:blip>
          <a:stretch>
            <a:fillRect/>
          </a:stretch>
        </p:blipFill>
        <p:spPr>
          <a:xfrm>
            <a:off x="2000850" y="2811575"/>
            <a:ext cx="5142301" cy="1535150"/>
          </a:xfrm>
          <a:prstGeom prst="rect">
            <a:avLst/>
          </a:prstGeom>
          <a:noFill/>
          <a:ln>
            <a:noFill/>
          </a:ln>
        </p:spPr>
      </p:pic>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0" name="Shape 1190"/>
        <p:cNvGrpSpPr/>
        <p:nvPr/>
      </p:nvGrpSpPr>
      <p:grpSpPr>
        <a:xfrm>
          <a:off x="0" y="0"/>
          <a:ext cx="0" cy="0"/>
          <a:chOff x="0" y="0"/>
          <a:chExt cx="0" cy="0"/>
        </a:xfrm>
      </p:grpSpPr>
      <p:sp>
        <p:nvSpPr>
          <p:cNvPr id="1191" name="Google Shape;1191;p139"/>
          <p:cNvSpPr txBox="1"/>
          <p:nvPr>
            <p:ph idx="1" type="subTitle"/>
          </p:nvPr>
        </p:nvSpPr>
        <p:spPr>
          <a:xfrm>
            <a:off x="-58625" y="64050"/>
            <a:ext cx="8612400" cy="79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Storage Gateway Configuration</a:t>
            </a:r>
            <a:endParaRPr>
              <a:solidFill>
                <a:srgbClr val="FF7A00"/>
              </a:solidFill>
              <a:latin typeface="EB Garamond"/>
              <a:ea typeface="EB Garamond"/>
              <a:cs typeface="EB Garamond"/>
              <a:sym typeface="EB Garamond"/>
            </a:endParaRPr>
          </a:p>
        </p:txBody>
      </p:sp>
      <p:sp>
        <p:nvSpPr>
          <p:cNvPr id="1192" name="Google Shape;1192;p139"/>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
        <p:nvSpPr>
          <p:cNvPr id="1193" name="Google Shape;1193;p139"/>
          <p:cNvSpPr txBox="1"/>
          <p:nvPr/>
        </p:nvSpPr>
        <p:spPr>
          <a:xfrm>
            <a:off x="170100" y="857250"/>
            <a:ext cx="7984200" cy="3105300"/>
          </a:xfrm>
          <a:prstGeom prst="rect">
            <a:avLst/>
          </a:prstGeom>
          <a:noFill/>
          <a:ln>
            <a:noFill/>
          </a:ln>
        </p:spPr>
        <p:txBody>
          <a:bodyPr anchorCtr="0" anchor="t" bIns="91425" lIns="91425" spcFirstLastPara="1" rIns="91425" wrap="square" tIns="91425">
            <a:noAutofit/>
          </a:bodyPr>
          <a:lstStyle/>
          <a:p>
            <a:pPr indent="0" lvl="0" marL="0" rtl="0" algn="l">
              <a:spcBef>
                <a:spcPts val="480"/>
              </a:spcBef>
              <a:spcAft>
                <a:spcPts val="0"/>
              </a:spcAft>
              <a:buNone/>
            </a:pPr>
            <a:r>
              <a:rPr lang="en" sz="1800">
                <a:solidFill>
                  <a:srgbClr val="666666"/>
                </a:solidFill>
                <a:latin typeface="EB Garamond"/>
                <a:ea typeface="EB Garamond"/>
                <a:cs typeface="EB Garamond"/>
                <a:sym typeface="EB Garamond"/>
              </a:rPr>
              <a:t>There are three different configuration available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None/>
            </a:pPr>
            <a:r>
              <a:t/>
            </a:r>
            <a:endParaRPr sz="1800">
              <a:solidFill>
                <a:srgbClr val="38761D"/>
              </a:solidFill>
              <a:latin typeface="EB Garamond"/>
              <a:ea typeface="EB Garamond"/>
              <a:cs typeface="EB Garamond"/>
              <a:sym typeface="EB Garamond"/>
            </a:endParaRPr>
          </a:p>
          <a:p>
            <a:pPr indent="-342900" lvl="0" marL="457200" rtl="0" algn="l">
              <a:spcBef>
                <a:spcPts val="600"/>
              </a:spcBef>
              <a:spcAft>
                <a:spcPts val="0"/>
              </a:spcAft>
              <a:buClr>
                <a:srgbClr val="666666"/>
              </a:buClr>
              <a:buSzPts val="1800"/>
              <a:buFont typeface="EB Garamond"/>
              <a:buChar char="-"/>
            </a:pPr>
            <a:r>
              <a:rPr lang="en" sz="1800">
                <a:solidFill>
                  <a:srgbClr val="666666"/>
                </a:solidFill>
                <a:latin typeface="EB Garamond"/>
                <a:ea typeface="EB Garamond"/>
                <a:cs typeface="EB Garamond"/>
                <a:sym typeface="EB Garamond"/>
              </a:rPr>
              <a:t>Gateway Stored Volume</a:t>
            </a:r>
            <a:endParaRPr sz="1800">
              <a:solidFill>
                <a:srgbClr val="666666"/>
              </a:solidFill>
              <a:latin typeface="EB Garamond"/>
              <a:ea typeface="EB Garamond"/>
              <a:cs typeface="EB Garamond"/>
              <a:sym typeface="EB Garamond"/>
            </a:endParaRPr>
          </a:p>
          <a:p>
            <a:pPr indent="-342900" lvl="0" marL="457200" rtl="0" algn="l">
              <a:spcBef>
                <a:spcPts val="0"/>
              </a:spcBef>
              <a:spcAft>
                <a:spcPts val="0"/>
              </a:spcAft>
              <a:buClr>
                <a:srgbClr val="666666"/>
              </a:buClr>
              <a:buSzPts val="1800"/>
              <a:buFont typeface="EB Garamond"/>
              <a:buChar char="-"/>
            </a:pPr>
            <a:r>
              <a:rPr lang="en" sz="1800">
                <a:solidFill>
                  <a:srgbClr val="666666"/>
                </a:solidFill>
                <a:latin typeface="EB Garamond"/>
                <a:ea typeface="EB Garamond"/>
                <a:cs typeface="EB Garamond"/>
                <a:sym typeface="EB Garamond"/>
              </a:rPr>
              <a:t>Gateway Cached Volume</a:t>
            </a:r>
            <a:endParaRPr sz="1800">
              <a:solidFill>
                <a:srgbClr val="666666"/>
              </a:solidFill>
              <a:latin typeface="EB Garamond"/>
              <a:ea typeface="EB Garamond"/>
              <a:cs typeface="EB Garamond"/>
              <a:sym typeface="EB Garamond"/>
            </a:endParaRPr>
          </a:p>
          <a:p>
            <a:pPr indent="-342900" lvl="0" marL="457200" rtl="0" algn="l">
              <a:spcBef>
                <a:spcPts val="0"/>
              </a:spcBef>
              <a:spcAft>
                <a:spcPts val="0"/>
              </a:spcAft>
              <a:buClr>
                <a:srgbClr val="666666"/>
              </a:buClr>
              <a:buSzPts val="1800"/>
              <a:buFont typeface="EB Garamond"/>
              <a:buChar char="-"/>
            </a:pPr>
            <a:r>
              <a:rPr lang="en" sz="1800">
                <a:solidFill>
                  <a:srgbClr val="666666"/>
                </a:solidFill>
                <a:latin typeface="EB Garamond"/>
                <a:ea typeface="EB Garamond"/>
                <a:cs typeface="EB Garamond"/>
                <a:sym typeface="EB Garamond"/>
              </a:rPr>
              <a:t> Gateway-virtual tape library</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Clr>
                <a:schemeClr val="dk1"/>
              </a:buClr>
              <a:buSzPts val="1100"/>
              <a:buFont typeface="Arial"/>
              <a:buNone/>
            </a:pPr>
            <a:r>
              <a:rPr lang="en" sz="1800">
                <a:solidFill>
                  <a:srgbClr val="666666"/>
                </a:solidFill>
                <a:latin typeface="EB Garamond"/>
                <a:ea typeface="EB Garamond"/>
                <a:cs typeface="EB Garamond"/>
                <a:sym typeface="EB Garamond"/>
              </a:rPr>
              <a:t>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Clr>
                <a:schemeClr val="dk1"/>
              </a:buClr>
              <a:buSzPts val="1100"/>
              <a:buFont typeface="Arial"/>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Clr>
                <a:schemeClr val="dk1"/>
              </a:buClr>
              <a:buSzPts val="1100"/>
              <a:buFont typeface="Arial"/>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600"/>
              </a:spcAft>
              <a:buNone/>
            </a:pPr>
            <a:r>
              <a:t/>
            </a:r>
            <a:endParaRPr sz="1800">
              <a:solidFill>
                <a:srgbClr val="666666"/>
              </a:solidFill>
              <a:latin typeface="EB Garamond"/>
              <a:ea typeface="EB Garamond"/>
              <a:cs typeface="EB Garamond"/>
              <a:sym typeface="EB Garamond"/>
            </a:endParaRP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7" name="Shape 1197"/>
        <p:cNvGrpSpPr/>
        <p:nvPr/>
      </p:nvGrpSpPr>
      <p:grpSpPr>
        <a:xfrm>
          <a:off x="0" y="0"/>
          <a:ext cx="0" cy="0"/>
          <a:chOff x="0" y="0"/>
          <a:chExt cx="0" cy="0"/>
        </a:xfrm>
      </p:grpSpPr>
      <p:sp>
        <p:nvSpPr>
          <p:cNvPr id="1198" name="Google Shape;1198;p140"/>
          <p:cNvSpPr txBox="1"/>
          <p:nvPr>
            <p:ph idx="1" type="subTitle"/>
          </p:nvPr>
        </p:nvSpPr>
        <p:spPr>
          <a:xfrm>
            <a:off x="-58625" y="64050"/>
            <a:ext cx="8612400" cy="79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Gateway Stored Volumes</a:t>
            </a:r>
            <a:endParaRPr>
              <a:solidFill>
                <a:srgbClr val="FF7A00"/>
              </a:solidFill>
              <a:latin typeface="EB Garamond"/>
              <a:ea typeface="EB Garamond"/>
              <a:cs typeface="EB Garamond"/>
              <a:sym typeface="EB Garamond"/>
            </a:endParaRPr>
          </a:p>
        </p:txBody>
      </p:sp>
      <p:sp>
        <p:nvSpPr>
          <p:cNvPr id="1199" name="Google Shape;1199;p140"/>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
        <p:nvSpPr>
          <p:cNvPr id="1200" name="Google Shape;1200;p140"/>
          <p:cNvSpPr txBox="1"/>
          <p:nvPr/>
        </p:nvSpPr>
        <p:spPr>
          <a:xfrm>
            <a:off x="170100" y="857250"/>
            <a:ext cx="7984200" cy="1661100"/>
          </a:xfrm>
          <a:prstGeom prst="rect">
            <a:avLst/>
          </a:prstGeom>
          <a:noFill/>
          <a:ln>
            <a:noFill/>
          </a:ln>
        </p:spPr>
        <p:txBody>
          <a:bodyPr anchorCtr="0" anchor="t" bIns="91425" lIns="91425" spcFirstLastPara="1" rIns="91425" wrap="square" tIns="91425">
            <a:noAutofit/>
          </a:bodyPr>
          <a:lstStyle/>
          <a:p>
            <a:pPr indent="0" lvl="0" marL="0" rtl="0" algn="l">
              <a:spcBef>
                <a:spcPts val="480"/>
              </a:spcBef>
              <a:spcAft>
                <a:spcPts val="0"/>
              </a:spcAft>
              <a:buNone/>
            </a:pPr>
            <a:r>
              <a:rPr lang="en" sz="1800">
                <a:solidFill>
                  <a:srgbClr val="38761D"/>
                </a:solidFill>
                <a:latin typeface="EB Garamond"/>
                <a:ea typeface="EB Garamond"/>
                <a:cs typeface="EB Garamond"/>
                <a:sym typeface="EB Garamond"/>
              </a:rPr>
              <a:t>Gateway Stored Volume :  </a:t>
            </a:r>
            <a:endParaRPr sz="1800">
              <a:solidFill>
                <a:srgbClr val="38761D"/>
              </a:solidFill>
              <a:latin typeface="EB Garamond"/>
              <a:ea typeface="EB Garamond"/>
              <a:cs typeface="EB Garamond"/>
              <a:sym typeface="EB Garamond"/>
            </a:endParaRPr>
          </a:p>
          <a:p>
            <a:pPr indent="0" lvl="0" marL="0" rtl="0" algn="l">
              <a:spcBef>
                <a:spcPts val="600"/>
              </a:spcBef>
              <a:spcAft>
                <a:spcPts val="0"/>
              </a:spcAft>
              <a:buNone/>
            </a:pPr>
            <a:r>
              <a:t/>
            </a:r>
            <a:endParaRPr sz="1800">
              <a:solidFill>
                <a:srgbClr val="38761D"/>
              </a:solidFill>
              <a:latin typeface="EB Garamond"/>
              <a:ea typeface="EB Garamond"/>
              <a:cs typeface="EB Garamond"/>
              <a:sym typeface="EB Garamond"/>
            </a:endParaRPr>
          </a:p>
          <a:p>
            <a:pPr indent="0" lvl="0" marL="0" rtl="0" algn="l">
              <a:spcBef>
                <a:spcPts val="600"/>
              </a:spcBef>
              <a:spcAft>
                <a:spcPts val="0"/>
              </a:spcAft>
              <a:buNone/>
            </a:pPr>
            <a:r>
              <a:rPr lang="en" sz="1800">
                <a:solidFill>
                  <a:srgbClr val="666666"/>
                </a:solidFill>
                <a:latin typeface="EB Garamond"/>
                <a:ea typeface="EB Garamond"/>
                <a:cs typeface="EB Garamond"/>
                <a:sym typeface="EB Garamond"/>
              </a:rPr>
              <a:t>Stores primary data locally while asynchronously backing up data to AWS.</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None/>
            </a:pPr>
            <a:r>
              <a:t/>
            </a:r>
            <a:endParaRPr sz="1800">
              <a:solidFill>
                <a:srgbClr val="38761D"/>
              </a:solidFill>
              <a:latin typeface="EB Garamond"/>
              <a:ea typeface="EB Garamond"/>
              <a:cs typeface="EB Garamond"/>
              <a:sym typeface="EB Garamond"/>
            </a:endParaRPr>
          </a:p>
          <a:p>
            <a:pPr indent="0" lvl="0" marL="0" rtl="0" algn="l">
              <a:spcBef>
                <a:spcPts val="600"/>
              </a:spcBef>
              <a:spcAft>
                <a:spcPts val="0"/>
              </a:spcAft>
              <a:buNone/>
            </a:pPr>
            <a:r>
              <a:t/>
            </a:r>
            <a:endParaRPr sz="1800">
              <a:solidFill>
                <a:srgbClr val="38761D"/>
              </a:solidFill>
              <a:latin typeface="EB Garamond"/>
              <a:ea typeface="EB Garamond"/>
              <a:cs typeface="EB Garamond"/>
              <a:sym typeface="EB Garamond"/>
            </a:endParaRPr>
          </a:p>
          <a:p>
            <a:pPr indent="0" lvl="0" marL="0" rtl="0" algn="l">
              <a:spcBef>
                <a:spcPts val="600"/>
              </a:spcBef>
              <a:spcAft>
                <a:spcPts val="0"/>
              </a:spcAft>
              <a:buNone/>
            </a:pPr>
            <a:r>
              <a:t/>
            </a:r>
            <a:endParaRPr sz="1800">
              <a:solidFill>
                <a:srgbClr val="38761D"/>
              </a:solidFill>
              <a:latin typeface="EB Garamond"/>
              <a:ea typeface="EB Garamond"/>
              <a:cs typeface="EB Garamond"/>
              <a:sym typeface="EB Garamond"/>
            </a:endParaRPr>
          </a:p>
          <a:p>
            <a:pPr indent="0" lvl="0" marL="0" rtl="0" algn="l">
              <a:spcBef>
                <a:spcPts val="60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Clr>
                <a:schemeClr val="dk1"/>
              </a:buClr>
              <a:buSzPts val="1100"/>
              <a:buFont typeface="Arial"/>
              <a:buNone/>
            </a:pPr>
            <a:r>
              <a:rPr lang="en" sz="1800">
                <a:solidFill>
                  <a:srgbClr val="666666"/>
                </a:solidFill>
                <a:latin typeface="EB Garamond"/>
                <a:ea typeface="EB Garamond"/>
                <a:cs typeface="EB Garamond"/>
                <a:sym typeface="EB Garamond"/>
              </a:rPr>
              <a:t>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Clr>
                <a:schemeClr val="dk1"/>
              </a:buClr>
              <a:buSzPts val="1100"/>
              <a:buFont typeface="Arial"/>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Clr>
                <a:schemeClr val="dk1"/>
              </a:buClr>
              <a:buSzPts val="1100"/>
              <a:buFont typeface="Arial"/>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600"/>
              </a:spcAft>
              <a:buNone/>
            </a:pPr>
            <a:r>
              <a:t/>
            </a:r>
            <a:endParaRPr sz="1800">
              <a:solidFill>
                <a:srgbClr val="666666"/>
              </a:solidFill>
              <a:latin typeface="EB Garamond"/>
              <a:ea typeface="EB Garamond"/>
              <a:cs typeface="EB Garamond"/>
              <a:sym typeface="EB Garamond"/>
            </a:endParaRPr>
          </a:p>
        </p:txBody>
      </p:sp>
      <p:pic>
        <p:nvPicPr>
          <p:cNvPr descr="Screen Shot 2017-11-05 at 8.19.52 PM.png" id="1201" name="Google Shape;1201;p140"/>
          <p:cNvPicPr preferRelativeResize="0"/>
          <p:nvPr/>
        </p:nvPicPr>
        <p:blipFill>
          <a:blip r:embed="rId3">
            <a:alphaModFix/>
          </a:blip>
          <a:stretch>
            <a:fillRect/>
          </a:stretch>
        </p:blipFill>
        <p:spPr>
          <a:xfrm>
            <a:off x="2534498" y="2443650"/>
            <a:ext cx="3426165" cy="2126850"/>
          </a:xfrm>
          <a:prstGeom prst="rect">
            <a:avLst/>
          </a:prstGeom>
          <a:noFill/>
          <a:ln>
            <a:noFill/>
          </a:ln>
        </p:spPr>
      </p:pic>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5" name="Shape 1205"/>
        <p:cNvGrpSpPr/>
        <p:nvPr/>
      </p:nvGrpSpPr>
      <p:grpSpPr>
        <a:xfrm>
          <a:off x="0" y="0"/>
          <a:ext cx="0" cy="0"/>
          <a:chOff x="0" y="0"/>
          <a:chExt cx="0" cy="0"/>
        </a:xfrm>
      </p:grpSpPr>
      <p:sp>
        <p:nvSpPr>
          <p:cNvPr id="1206" name="Google Shape;1206;p141"/>
          <p:cNvSpPr txBox="1"/>
          <p:nvPr>
            <p:ph idx="1" type="subTitle"/>
          </p:nvPr>
        </p:nvSpPr>
        <p:spPr>
          <a:xfrm>
            <a:off x="-58625" y="64050"/>
            <a:ext cx="8612400" cy="79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Gateway Cached Volumes</a:t>
            </a:r>
            <a:endParaRPr>
              <a:solidFill>
                <a:srgbClr val="FF7A00"/>
              </a:solidFill>
              <a:latin typeface="EB Garamond"/>
              <a:ea typeface="EB Garamond"/>
              <a:cs typeface="EB Garamond"/>
              <a:sym typeface="EB Garamond"/>
            </a:endParaRPr>
          </a:p>
        </p:txBody>
      </p:sp>
      <p:sp>
        <p:nvSpPr>
          <p:cNvPr id="1207" name="Google Shape;1207;p141"/>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
        <p:nvSpPr>
          <p:cNvPr id="1208" name="Google Shape;1208;p141"/>
          <p:cNvSpPr txBox="1"/>
          <p:nvPr/>
        </p:nvSpPr>
        <p:spPr>
          <a:xfrm>
            <a:off x="159450" y="793225"/>
            <a:ext cx="7984200" cy="1661100"/>
          </a:xfrm>
          <a:prstGeom prst="rect">
            <a:avLst/>
          </a:prstGeom>
          <a:noFill/>
          <a:ln>
            <a:noFill/>
          </a:ln>
        </p:spPr>
        <p:txBody>
          <a:bodyPr anchorCtr="0" anchor="t" bIns="91425" lIns="91425" spcFirstLastPara="1" rIns="91425" wrap="square" tIns="91425">
            <a:noAutofit/>
          </a:bodyPr>
          <a:lstStyle/>
          <a:p>
            <a:pPr indent="0" lvl="0" marL="0" rtl="0" algn="l">
              <a:spcBef>
                <a:spcPts val="480"/>
              </a:spcBef>
              <a:spcAft>
                <a:spcPts val="0"/>
              </a:spcAft>
              <a:buNone/>
            </a:pPr>
            <a:r>
              <a:rPr lang="en" sz="1800">
                <a:solidFill>
                  <a:srgbClr val="38761D"/>
                </a:solidFill>
                <a:latin typeface="EB Garamond"/>
                <a:ea typeface="EB Garamond"/>
                <a:cs typeface="EB Garamond"/>
                <a:sym typeface="EB Garamond"/>
              </a:rPr>
              <a:t>Gateway Stored Volume :  </a:t>
            </a:r>
            <a:endParaRPr sz="1800">
              <a:solidFill>
                <a:srgbClr val="38761D"/>
              </a:solidFill>
              <a:latin typeface="EB Garamond"/>
              <a:ea typeface="EB Garamond"/>
              <a:cs typeface="EB Garamond"/>
              <a:sym typeface="EB Garamond"/>
            </a:endParaRPr>
          </a:p>
          <a:p>
            <a:pPr indent="0" lvl="0" marL="0" rtl="0" algn="l">
              <a:spcBef>
                <a:spcPts val="600"/>
              </a:spcBef>
              <a:spcAft>
                <a:spcPts val="0"/>
              </a:spcAft>
              <a:buNone/>
            </a:pPr>
            <a:r>
              <a:t/>
            </a:r>
            <a:endParaRPr sz="1800">
              <a:solidFill>
                <a:srgbClr val="38761D"/>
              </a:solidFill>
              <a:latin typeface="EB Garamond"/>
              <a:ea typeface="EB Garamond"/>
              <a:cs typeface="EB Garamond"/>
              <a:sym typeface="EB Garamond"/>
            </a:endParaRPr>
          </a:p>
          <a:p>
            <a:pPr indent="0" lvl="0" marL="0" rtl="0" algn="l">
              <a:spcBef>
                <a:spcPts val="600"/>
              </a:spcBef>
              <a:spcAft>
                <a:spcPts val="0"/>
              </a:spcAft>
              <a:buNone/>
            </a:pPr>
            <a:r>
              <a:rPr lang="en" sz="1800">
                <a:solidFill>
                  <a:srgbClr val="666666"/>
                </a:solidFill>
                <a:latin typeface="EB Garamond"/>
                <a:ea typeface="EB Garamond"/>
                <a:cs typeface="EB Garamond"/>
                <a:sym typeface="EB Garamond"/>
              </a:rPr>
              <a:t>Data is stored primarily on AWS S3 with cache of recently read or written data stored locally in the on-premise server.</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None/>
            </a:pPr>
            <a:r>
              <a:t/>
            </a:r>
            <a:endParaRPr sz="1800">
              <a:solidFill>
                <a:srgbClr val="38761D"/>
              </a:solidFill>
              <a:latin typeface="EB Garamond"/>
              <a:ea typeface="EB Garamond"/>
              <a:cs typeface="EB Garamond"/>
              <a:sym typeface="EB Garamond"/>
            </a:endParaRPr>
          </a:p>
          <a:p>
            <a:pPr indent="0" lvl="0" marL="0" rtl="0" algn="l">
              <a:spcBef>
                <a:spcPts val="600"/>
              </a:spcBef>
              <a:spcAft>
                <a:spcPts val="0"/>
              </a:spcAft>
              <a:buNone/>
            </a:pPr>
            <a:r>
              <a:t/>
            </a:r>
            <a:endParaRPr sz="1800">
              <a:solidFill>
                <a:srgbClr val="38761D"/>
              </a:solidFill>
              <a:latin typeface="EB Garamond"/>
              <a:ea typeface="EB Garamond"/>
              <a:cs typeface="EB Garamond"/>
              <a:sym typeface="EB Garamond"/>
            </a:endParaRPr>
          </a:p>
          <a:p>
            <a:pPr indent="0" lvl="0" marL="0" rtl="0" algn="l">
              <a:spcBef>
                <a:spcPts val="60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Clr>
                <a:schemeClr val="dk1"/>
              </a:buClr>
              <a:buSzPts val="1100"/>
              <a:buFont typeface="Arial"/>
              <a:buNone/>
            </a:pPr>
            <a:r>
              <a:rPr lang="en" sz="1800">
                <a:solidFill>
                  <a:srgbClr val="666666"/>
                </a:solidFill>
                <a:latin typeface="EB Garamond"/>
                <a:ea typeface="EB Garamond"/>
                <a:cs typeface="EB Garamond"/>
                <a:sym typeface="EB Garamond"/>
              </a:rPr>
              <a:t>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Clr>
                <a:schemeClr val="dk1"/>
              </a:buClr>
              <a:buSzPts val="1100"/>
              <a:buFont typeface="Arial"/>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Clr>
                <a:schemeClr val="dk1"/>
              </a:buClr>
              <a:buSzPts val="1100"/>
              <a:buFont typeface="Arial"/>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600"/>
              </a:spcAft>
              <a:buNone/>
            </a:pPr>
            <a:r>
              <a:t/>
            </a:r>
            <a:endParaRPr sz="1800">
              <a:solidFill>
                <a:srgbClr val="666666"/>
              </a:solidFill>
              <a:latin typeface="EB Garamond"/>
              <a:ea typeface="EB Garamond"/>
              <a:cs typeface="EB Garamond"/>
              <a:sym typeface="EB Garamond"/>
            </a:endParaRPr>
          </a:p>
        </p:txBody>
      </p:sp>
      <p:pic>
        <p:nvPicPr>
          <p:cNvPr descr="Screen Shot 2017-11-05 at 8.22.08 PM.png" id="1209" name="Google Shape;1209;p141"/>
          <p:cNvPicPr preferRelativeResize="0"/>
          <p:nvPr/>
        </p:nvPicPr>
        <p:blipFill>
          <a:blip r:embed="rId3">
            <a:alphaModFix/>
          </a:blip>
          <a:stretch>
            <a:fillRect/>
          </a:stretch>
        </p:blipFill>
        <p:spPr>
          <a:xfrm>
            <a:off x="2585638" y="2593050"/>
            <a:ext cx="3972715" cy="1977450"/>
          </a:xfrm>
          <a:prstGeom prst="rect">
            <a:avLst/>
          </a:prstGeom>
          <a:noFill/>
          <a:ln>
            <a:noFill/>
          </a:ln>
        </p:spPr>
      </p:pic>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3" name="Shape 1213"/>
        <p:cNvGrpSpPr/>
        <p:nvPr/>
      </p:nvGrpSpPr>
      <p:grpSpPr>
        <a:xfrm>
          <a:off x="0" y="0"/>
          <a:ext cx="0" cy="0"/>
          <a:chOff x="0" y="0"/>
          <a:chExt cx="0" cy="0"/>
        </a:xfrm>
      </p:grpSpPr>
      <p:sp>
        <p:nvSpPr>
          <p:cNvPr id="1214" name="Google Shape;1214;p142"/>
          <p:cNvSpPr txBox="1"/>
          <p:nvPr>
            <p:ph idx="1" type="subTitle"/>
          </p:nvPr>
        </p:nvSpPr>
        <p:spPr>
          <a:xfrm>
            <a:off x="-58625" y="64050"/>
            <a:ext cx="8612400" cy="79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Gateway-virtual tape library</a:t>
            </a:r>
            <a:endParaRPr>
              <a:solidFill>
                <a:srgbClr val="FF7A00"/>
              </a:solidFill>
              <a:latin typeface="EB Garamond"/>
              <a:ea typeface="EB Garamond"/>
              <a:cs typeface="EB Garamond"/>
              <a:sym typeface="EB Garamond"/>
            </a:endParaRPr>
          </a:p>
        </p:txBody>
      </p:sp>
      <p:sp>
        <p:nvSpPr>
          <p:cNvPr id="1215" name="Google Shape;1215;p142"/>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
        <p:nvSpPr>
          <p:cNvPr id="1216" name="Google Shape;1216;p142"/>
          <p:cNvSpPr txBox="1"/>
          <p:nvPr/>
        </p:nvSpPr>
        <p:spPr>
          <a:xfrm>
            <a:off x="159450" y="793225"/>
            <a:ext cx="7984200" cy="1661100"/>
          </a:xfrm>
          <a:prstGeom prst="rect">
            <a:avLst/>
          </a:prstGeom>
          <a:noFill/>
          <a:ln>
            <a:noFill/>
          </a:ln>
        </p:spPr>
        <p:txBody>
          <a:bodyPr anchorCtr="0" anchor="t" bIns="91425" lIns="91425" spcFirstLastPara="1" rIns="91425" wrap="square" tIns="91425">
            <a:noAutofit/>
          </a:bodyPr>
          <a:lstStyle/>
          <a:p>
            <a:pPr indent="0" lvl="0" marL="0" rtl="0" algn="l">
              <a:spcBef>
                <a:spcPts val="480"/>
              </a:spcBef>
              <a:spcAft>
                <a:spcPts val="0"/>
              </a:spcAft>
              <a:buNone/>
            </a:pPr>
            <a:r>
              <a:rPr lang="en" sz="1800">
                <a:solidFill>
                  <a:srgbClr val="38761D"/>
                </a:solidFill>
                <a:latin typeface="EB Garamond"/>
                <a:ea typeface="EB Garamond"/>
                <a:cs typeface="EB Garamond"/>
                <a:sym typeface="EB Garamond"/>
              </a:rPr>
              <a:t>Gateway-virtual tape library</a:t>
            </a:r>
            <a:endParaRPr sz="1800">
              <a:solidFill>
                <a:srgbClr val="38761D"/>
              </a:solidFill>
              <a:latin typeface="EB Garamond"/>
              <a:ea typeface="EB Garamond"/>
              <a:cs typeface="EB Garamond"/>
              <a:sym typeface="EB Garamond"/>
            </a:endParaRPr>
          </a:p>
          <a:p>
            <a:pPr indent="0" lvl="0" marL="0" rtl="0" algn="l">
              <a:spcBef>
                <a:spcPts val="600"/>
              </a:spcBef>
              <a:spcAft>
                <a:spcPts val="0"/>
              </a:spcAft>
              <a:buNone/>
            </a:pPr>
            <a:r>
              <a:t/>
            </a:r>
            <a:endParaRPr sz="1800">
              <a:solidFill>
                <a:srgbClr val="38761D"/>
              </a:solidFill>
              <a:latin typeface="EB Garamond"/>
              <a:ea typeface="EB Garamond"/>
              <a:cs typeface="EB Garamond"/>
              <a:sym typeface="EB Garamond"/>
            </a:endParaRPr>
          </a:p>
          <a:p>
            <a:pPr indent="0" lvl="0" marL="0" rtl="0" algn="l">
              <a:spcBef>
                <a:spcPts val="600"/>
              </a:spcBef>
              <a:spcAft>
                <a:spcPts val="0"/>
              </a:spcAft>
              <a:buNone/>
            </a:pPr>
            <a:r>
              <a:rPr lang="en" sz="1800">
                <a:solidFill>
                  <a:srgbClr val="666666"/>
                </a:solidFill>
                <a:latin typeface="EB Garamond"/>
                <a:ea typeface="EB Garamond"/>
                <a:cs typeface="EB Garamond"/>
                <a:sym typeface="EB Garamond"/>
              </a:rPr>
              <a:t>Virtual tapes stored in S3 with frequently accessed data stored on-premise.</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None/>
            </a:pPr>
            <a:r>
              <a:t/>
            </a:r>
            <a:endParaRPr sz="1800">
              <a:solidFill>
                <a:srgbClr val="38761D"/>
              </a:solidFill>
              <a:latin typeface="EB Garamond"/>
              <a:ea typeface="EB Garamond"/>
              <a:cs typeface="EB Garamond"/>
              <a:sym typeface="EB Garamond"/>
            </a:endParaRPr>
          </a:p>
          <a:p>
            <a:pPr indent="0" lvl="0" marL="0" rtl="0" algn="l">
              <a:spcBef>
                <a:spcPts val="600"/>
              </a:spcBef>
              <a:spcAft>
                <a:spcPts val="0"/>
              </a:spcAft>
              <a:buNone/>
            </a:pPr>
            <a:r>
              <a:t/>
            </a:r>
            <a:endParaRPr sz="1800">
              <a:solidFill>
                <a:srgbClr val="38761D"/>
              </a:solidFill>
              <a:latin typeface="EB Garamond"/>
              <a:ea typeface="EB Garamond"/>
              <a:cs typeface="EB Garamond"/>
              <a:sym typeface="EB Garamond"/>
            </a:endParaRPr>
          </a:p>
          <a:p>
            <a:pPr indent="0" lvl="0" marL="0" rtl="0" algn="l">
              <a:spcBef>
                <a:spcPts val="60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Clr>
                <a:schemeClr val="dk1"/>
              </a:buClr>
              <a:buSzPts val="1100"/>
              <a:buFont typeface="Arial"/>
              <a:buNone/>
            </a:pPr>
            <a:r>
              <a:rPr lang="en" sz="1800">
                <a:solidFill>
                  <a:srgbClr val="666666"/>
                </a:solidFill>
                <a:latin typeface="EB Garamond"/>
                <a:ea typeface="EB Garamond"/>
                <a:cs typeface="EB Garamond"/>
                <a:sym typeface="EB Garamond"/>
              </a:rPr>
              <a:t>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Clr>
                <a:schemeClr val="dk1"/>
              </a:buClr>
              <a:buSzPts val="1100"/>
              <a:buFont typeface="Arial"/>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Clr>
                <a:schemeClr val="dk1"/>
              </a:buClr>
              <a:buSzPts val="1100"/>
              <a:buFont typeface="Arial"/>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600"/>
              </a:spcAft>
              <a:buNone/>
            </a:pPr>
            <a:r>
              <a:t/>
            </a:r>
            <a:endParaRPr sz="1800">
              <a:solidFill>
                <a:srgbClr val="666666"/>
              </a:solidFill>
              <a:latin typeface="EB Garamond"/>
              <a:ea typeface="EB Garamond"/>
              <a:cs typeface="EB Garamond"/>
              <a:sym typeface="EB Garamond"/>
            </a:endParaRPr>
          </a:p>
        </p:txBody>
      </p:sp>
      <p:pic>
        <p:nvPicPr>
          <p:cNvPr id="1217" name="Google Shape;1217;p142"/>
          <p:cNvPicPr preferRelativeResize="0"/>
          <p:nvPr/>
        </p:nvPicPr>
        <p:blipFill>
          <a:blip r:embed="rId3">
            <a:alphaModFix/>
          </a:blip>
          <a:stretch>
            <a:fillRect/>
          </a:stretch>
        </p:blipFill>
        <p:spPr>
          <a:xfrm>
            <a:off x="1578878" y="2824000"/>
            <a:ext cx="5921946" cy="1642800"/>
          </a:xfrm>
          <a:prstGeom prst="rect">
            <a:avLst/>
          </a:prstGeom>
          <a:noFill/>
          <a:ln>
            <a:noFill/>
          </a:ln>
        </p:spPr>
      </p:pic>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1" name="Shape 1221"/>
        <p:cNvGrpSpPr/>
        <p:nvPr/>
      </p:nvGrpSpPr>
      <p:grpSpPr>
        <a:xfrm>
          <a:off x="0" y="0"/>
          <a:ext cx="0" cy="0"/>
          <a:chOff x="0" y="0"/>
          <a:chExt cx="0" cy="0"/>
        </a:xfrm>
      </p:grpSpPr>
      <p:sp>
        <p:nvSpPr>
          <p:cNvPr id="1222" name="Google Shape;1222;p143"/>
          <p:cNvSpPr txBox="1"/>
          <p:nvPr>
            <p:ph idx="1" type="subTitle"/>
          </p:nvPr>
        </p:nvSpPr>
        <p:spPr>
          <a:xfrm>
            <a:off x="-58625" y="64050"/>
            <a:ext cx="8612400" cy="79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Tape based storage</a:t>
            </a:r>
            <a:endParaRPr>
              <a:solidFill>
                <a:srgbClr val="FF7A00"/>
              </a:solidFill>
              <a:latin typeface="EB Garamond"/>
              <a:ea typeface="EB Garamond"/>
              <a:cs typeface="EB Garamond"/>
              <a:sym typeface="EB Garamond"/>
            </a:endParaRPr>
          </a:p>
        </p:txBody>
      </p:sp>
      <p:sp>
        <p:nvSpPr>
          <p:cNvPr id="1223" name="Google Shape;1223;p143"/>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
        <p:nvSpPr>
          <p:cNvPr id="1224" name="Google Shape;1224;p143"/>
          <p:cNvSpPr txBox="1"/>
          <p:nvPr/>
        </p:nvSpPr>
        <p:spPr>
          <a:xfrm>
            <a:off x="159450" y="793225"/>
            <a:ext cx="7984200" cy="1661100"/>
          </a:xfrm>
          <a:prstGeom prst="rect">
            <a:avLst/>
          </a:prstGeom>
          <a:noFill/>
          <a:ln>
            <a:noFill/>
          </a:ln>
        </p:spPr>
        <p:txBody>
          <a:bodyPr anchorCtr="0" anchor="t" bIns="91425" lIns="91425" spcFirstLastPara="1" rIns="91425" wrap="square" tIns="91425">
            <a:noAutofit/>
          </a:bodyPr>
          <a:lstStyle/>
          <a:p>
            <a:pPr indent="0" lvl="0" marL="0" rtl="0" algn="l">
              <a:spcBef>
                <a:spcPts val="480"/>
              </a:spcBef>
              <a:spcAft>
                <a:spcPts val="0"/>
              </a:spcAft>
              <a:buNone/>
            </a:pPr>
            <a:r>
              <a:rPr lang="en" sz="1800">
                <a:solidFill>
                  <a:srgbClr val="1155CC"/>
                </a:solidFill>
                <a:latin typeface="EB Garamond"/>
                <a:ea typeface="EB Garamond"/>
                <a:cs typeface="EB Garamond"/>
                <a:sym typeface="EB Garamond"/>
              </a:rPr>
              <a:t>Tape backup</a:t>
            </a:r>
            <a:r>
              <a:rPr lang="en" sz="1800">
                <a:solidFill>
                  <a:srgbClr val="666666"/>
                </a:solidFill>
                <a:latin typeface="EB Garamond"/>
                <a:ea typeface="EB Garamond"/>
                <a:cs typeface="EB Garamond"/>
                <a:sym typeface="EB Garamond"/>
              </a:rPr>
              <a:t> is practice of periodically copying data from primary storage device to a tape cartridge so data can be recovered if there is any data crash or failure on primary device.</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None/>
            </a:pPr>
            <a:r>
              <a:rPr lang="en" sz="1800">
                <a:solidFill>
                  <a:srgbClr val="666666"/>
                </a:solidFill>
                <a:latin typeface="EB Garamond"/>
                <a:ea typeface="EB Garamond"/>
                <a:cs typeface="EB Garamond"/>
                <a:sym typeface="EB Garamond"/>
              </a:rPr>
              <a:t>Tape solutions remains most cost effective solution till date.</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None/>
            </a:pPr>
            <a:r>
              <a:t/>
            </a:r>
            <a:endParaRPr sz="1800">
              <a:solidFill>
                <a:srgbClr val="38761D"/>
              </a:solidFill>
              <a:latin typeface="EB Garamond"/>
              <a:ea typeface="EB Garamond"/>
              <a:cs typeface="EB Garamond"/>
              <a:sym typeface="EB Garamond"/>
            </a:endParaRPr>
          </a:p>
          <a:p>
            <a:pPr indent="0" lvl="0" marL="0" rtl="0" algn="l">
              <a:spcBef>
                <a:spcPts val="600"/>
              </a:spcBef>
              <a:spcAft>
                <a:spcPts val="0"/>
              </a:spcAft>
              <a:buNone/>
            </a:pPr>
            <a:r>
              <a:t/>
            </a:r>
            <a:endParaRPr sz="1800">
              <a:solidFill>
                <a:srgbClr val="38761D"/>
              </a:solidFill>
              <a:latin typeface="EB Garamond"/>
              <a:ea typeface="EB Garamond"/>
              <a:cs typeface="EB Garamond"/>
              <a:sym typeface="EB Garamond"/>
            </a:endParaRPr>
          </a:p>
          <a:p>
            <a:pPr indent="0" lvl="0" marL="0" rtl="0" algn="l">
              <a:spcBef>
                <a:spcPts val="60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Clr>
                <a:schemeClr val="dk1"/>
              </a:buClr>
              <a:buSzPts val="1100"/>
              <a:buFont typeface="Arial"/>
              <a:buNone/>
            </a:pPr>
            <a:r>
              <a:rPr lang="en" sz="1800">
                <a:solidFill>
                  <a:srgbClr val="666666"/>
                </a:solidFill>
                <a:latin typeface="EB Garamond"/>
                <a:ea typeface="EB Garamond"/>
                <a:cs typeface="EB Garamond"/>
                <a:sym typeface="EB Garamond"/>
              </a:rPr>
              <a:t>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Clr>
                <a:schemeClr val="dk1"/>
              </a:buClr>
              <a:buSzPts val="1100"/>
              <a:buFont typeface="Arial"/>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Clr>
                <a:schemeClr val="dk1"/>
              </a:buClr>
              <a:buSzPts val="1100"/>
              <a:buFont typeface="Arial"/>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600"/>
              </a:spcAft>
              <a:buNone/>
            </a:pPr>
            <a:r>
              <a:t/>
            </a:r>
            <a:endParaRPr sz="1800">
              <a:solidFill>
                <a:srgbClr val="666666"/>
              </a:solidFill>
              <a:latin typeface="EB Garamond"/>
              <a:ea typeface="EB Garamond"/>
              <a:cs typeface="EB Garamond"/>
              <a:sym typeface="EB Garamond"/>
            </a:endParaRPr>
          </a:p>
        </p:txBody>
      </p:sp>
      <p:pic>
        <p:nvPicPr>
          <p:cNvPr id="1225" name="Google Shape;1225;p143"/>
          <p:cNvPicPr preferRelativeResize="0"/>
          <p:nvPr/>
        </p:nvPicPr>
        <p:blipFill>
          <a:blip r:embed="rId3">
            <a:alphaModFix/>
          </a:blip>
          <a:stretch>
            <a:fillRect/>
          </a:stretch>
        </p:blipFill>
        <p:spPr>
          <a:xfrm>
            <a:off x="251463" y="2795043"/>
            <a:ext cx="2762735" cy="1661100"/>
          </a:xfrm>
          <a:prstGeom prst="rect">
            <a:avLst/>
          </a:prstGeom>
          <a:noFill/>
          <a:ln>
            <a:noFill/>
          </a:ln>
        </p:spPr>
      </p:pic>
      <p:pic>
        <p:nvPicPr>
          <p:cNvPr id="1226" name="Google Shape;1226;p143"/>
          <p:cNvPicPr preferRelativeResize="0"/>
          <p:nvPr/>
        </p:nvPicPr>
        <p:blipFill>
          <a:blip r:embed="rId4">
            <a:alphaModFix/>
          </a:blip>
          <a:stretch>
            <a:fillRect/>
          </a:stretch>
        </p:blipFill>
        <p:spPr>
          <a:xfrm>
            <a:off x="4886189" y="2822117"/>
            <a:ext cx="3862960" cy="1606950"/>
          </a:xfrm>
          <a:prstGeom prst="rect">
            <a:avLst/>
          </a:prstGeom>
          <a:noFill/>
          <a:ln>
            <a:noFill/>
          </a:ln>
        </p:spPr>
      </p:pic>
      <p:cxnSp>
        <p:nvCxnSpPr>
          <p:cNvPr id="1227" name="Google Shape;1227;p143"/>
          <p:cNvCxnSpPr>
            <a:stCxn id="1225" idx="3"/>
          </p:cNvCxnSpPr>
          <p:nvPr/>
        </p:nvCxnSpPr>
        <p:spPr>
          <a:xfrm>
            <a:off x="3014198" y="3625593"/>
            <a:ext cx="1670400" cy="2700"/>
          </a:xfrm>
          <a:prstGeom prst="straightConnector1">
            <a:avLst/>
          </a:prstGeom>
          <a:noFill/>
          <a:ln cap="flat" cmpd="sng" w="19050">
            <a:solidFill>
              <a:schemeClr val="dk2"/>
            </a:solidFill>
            <a:prstDash val="solid"/>
            <a:round/>
            <a:headEnd len="med" w="med" type="none"/>
            <a:tailEnd len="med" w="med" type="stealth"/>
          </a:ln>
        </p:spPr>
      </p:cxn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1" name="Shape 1231"/>
        <p:cNvGrpSpPr/>
        <p:nvPr/>
      </p:nvGrpSpPr>
      <p:grpSpPr>
        <a:xfrm>
          <a:off x="0" y="0"/>
          <a:ext cx="0" cy="0"/>
          <a:chOff x="0" y="0"/>
          <a:chExt cx="0" cy="0"/>
        </a:xfrm>
      </p:grpSpPr>
      <p:sp>
        <p:nvSpPr>
          <p:cNvPr id="1232" name="Google Shape;1232;p144"/>
          <p:cNvSpPr txBox="1"/>
          <p:nvPr>
            <p:ph idx="1" type="subTitle"/>
          </p:nvPr>
        </p:nvSpPr>
        <p:spPr>
          <a:xfrm>
            <a:off x="-58625" y="64050"/>
            <a:ext cx="8612400" cy="79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VTS and VTL</a:t>
            </a:r>
            <a:endParaRPr>
              <a:solidFill>
                <a:srgbClr val="FF7A00"/>
              </a:solidFill>
              <a:latin typeface="EB Garamond"/>
              <a:ea typeface="EB Garamond"/>
              <a:cs typeface="EB Garamond"/>
              <a:sym typeface="EB Garamond"/>
            </a:endParaRPr>
          </a:p>
        </p:txBody>
      </p:sp>
      <p:sp>
        <p:nvSpPr>
          <p:cNvPr id="1233" name="Google Shape;1233;p144"/>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
        <p:nvSpPr>
          <p:cNvPr id="1234" name="Google Shape;1234;p144"/>
          <p:cNvSpPr txBox="1"/>
          <p:nvPr/>
        </p:nvSpPr>
        <p:spPr>
          <a:xfrm>
            <a:off x="170100" y="707925"/>
            <a:ext cx="7984200" cy="3105300"/>
          </a:xfrm>
          <a:prstGeom prst="rect">
            <a:avLst/>
          </a:prstGeom>
          <a:noFill/>
          <a:ln>
            <a:noFill/>
          </a:ln>
        </p:spPr>
        <p:txBody>
          <a:bodyPr anchorCtr="0" anchor="t" bIns="91425" lIns="91425" spcFirstLastPara="1" rIns="91425" wrap="square" tIns="91425">
            <a:noAutofit/>
          </a:bodyPr>
          <a:lstStyle/>
          <a:p>
            <a:pPr indent="0" lvl="0" marL="0" rtl="0" algn="l">
              <a:spcBef>
                <a:spcPts val="480"/>
              </a:spcBef>
              <a:spcAft>
                <a:spcPts val="600"/>
              </a:spcAft>
              <a:buNone/>
            </a:pPr>
            <a:r>
              <a:t/>
            </a:r>
            <a:endParaRPr sz="1800">
              <a:solidFill>
                <a:srgbClr val="666666"/>
              </a:solidFill>
              <a:latin typeface="EB Garamond"/>
              <a:ea typeface="EB Garamond"/>
              <a:cs typeface="EB Garamond"/>
              <a:sym typeface="EB Garamond"/>
            </a:endParaRPr>
          </a:p>
        </p:txBody>
      </p:sp>
      <p:pic>
        <p:nvPicPr>
          <p:cNvPr id="1235" name="Google Shape;1235;p144"/>
          <p:cNvPicPr preferRelativeResize="0"/>
          <p:nvPr/>
        </p:nvPicPr>
        <p:blipFill>
          <a:blip r:embed="rId3">
            <a:alphaModFix/>
          </a:blip>
          <a:stretch>
            <a:fillRect/>
          </a:stretch>
        </p:blipFill>
        <p:spPr>
          <a:xfrm>
            <a:off x="1615113" y="1165999"/>
            <a:ext cx="5422876" cy="3051450"/>
          </a:xfrm>
          <a:prstGeom prst="rect">
            <a:avLst/>
          </a:prstGeom>
          <a:noFill/>
          <a:ln>
            <a:noFill/>
          </a:ln>
        </p:spPr>
      </p:pic>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9" name="Shape 1239"/>
        <p:cNvGrpSpPr/>
        <p:nvPr/>
      </p:nvGrpSpPr>
      <p:grpSpPr>
        <a:xfrm>
          <a:off x="0" y="0"/>
          <a:ext cx="0" cy="0"/>
          <a:chOff x="0" y="0"/>
          <a:chExt cx="0" cy="0"/>
        </a:xfrm>
      </p:grpSpPr>
      <p:sp>
        <p:nvSpPr>
          <p:cNvPr id="1240" name="Google Shape;1240;p145"/>
          <p:cNvSpPr txBox="1"/>
          <p:nvPr>
            <p:ph type="ctrTitle"/>
          </p:nvPr>
        </p:nvSpPr>
        <p:spPr>
          <a:xfrm>
            <a:off x="992850" y="1573300"/>
            <a:ext cx="7464900" cy="1143300"/>
          </a:xfrm>
          <a:prstGeom prst="rect">
            <a:avLst/>
          </a:prstGeom>
          <a:ln cap="flat" cmpd="sng" w="9525">
            <a:solidFill>
              <a:srgbClr val="FFFFFF"/>
            </a:solidFill>
            <a:prstDash val="solid"/>
            <a:round/>
            <a:headEnd len="sm" w="sm" type="none"/>
            <a:tailEnd len="sm" w="sm" type="none"/>
          </a:ln>
        </p:spPr>
        <p:txBody>
          <a:bodyPr anchorCtr="0" anchor="b" bIns="91425" lIns="91425" spcFirstLastPara="1" rIns="91425" wrap="square" tIns="91425">
            <a:noAutofit/>
          </a:bodyPr>
          <a:lstStyle/>
          <a:p>
            <a:pPr indent="0" lvl="0" marL="0" rtl="0" algn="l">
              <a:spcBef>
                <a:spcPts val="0"/>
              </a:spcBef>
              <a:spcAft>
                <a:spcPts val="0"/>
              </a:spcAft>
              <a:buNone/>
            </a:pPr>
            <a:r>
              <a:rPr lang="en" sz="3600">
                <a:solidFill>
                  <a:srgbClr val="666666"/>
                </a:solidFill>
                <a:latin typeface="EB Garamond"/>
                <a:ea typeface="EB Garamond"/>
                <a:cs typeface="EB Garamond"/>
                <a:sym typeface="EB Garamond"/>
              </a:rPr>
              <a:t>                       Amazon FSx</a:t>
            </a:r>
            <a:endParaRPr sz="3600">
              <a:solidFill>
                <a:srgbClr val="666666"/>
              </a:solidFill>
              <a:latin typeface="EB Garamond"/>
              <a:ea typeface="EB Garamond"/>
              <a:cs typeface="EB Garamond"/>
              <a:sym typeface="EB Garamond"/>
            </a:endParaRPr>
          </a:p>
        </p:txBody>
      </p:sp>
      <p:sp>
        <p:nvSpPr>
          <p:cNvPr id="1241" name="Google Shape;1241;p145"/>
          <p:cNvSpPr txBox="1"/>
          <p:nvPr>
            <p:ph idx="1" type="subTitle"/>
          </p:nvPr>
        </p:nvSpPr>
        <p:spPr>
          <a:xfrm>
            <a:off x="0" y="302985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7A00"/>
                </a:solidFill>
                <a:latin typeface="EB Garamond"/>
                <a:ea typeface="EB Garamond"/>
                <a:cs typeface="EB Garamond"/>
                <a:sym typeface="EB Garamond"/>
              </a:rPr>
              <a:t>Storage Service</a:t>
            </a:r>
            <a:endParaRPr>
              <a:solidFill>
                <a:srgbClr val="FF7A00"/>
              </a:solidFill>
              <a:latin typeface="EB Garamond"/>
              <a:ea typeface="EB Garamond"/>
              <a:cs typeface="EB Garamond"/>
              <a:sym typeface="EB Garamond"/>
            </a:endParaRPr>
          </a:p>
        </p:txBody>
      </p:sp>
      <p:cxnSp>
        <p:nvCxnSpPr>
          <p:cNvPr id="1242" name="Google Shape;1242;p145"/>
          <p:cNvCxnSpPr/>
          <p:nvPr/>
        </p:nvCxnSpPr>
        <p:spPr>
          <a:xfrm flipH="1" rot="10800000">
            <a:off x="383250" y="663825"/>
            <a:ext cx="8391000" cy="1800"/>
          </a:xfrm>
          <a:prstGeom prst="straightConnector1">
            <a:avLst/>
          </a:prstGeom>
          <a:noFill/>
          <a:ln cap="flat" cmpd="sng" w="19050">
            <a:solidFill>
              <a:srgbClr val="CCCCCC"/>
            </a:solidFill>
            <a:prstDash val="solid"/>
            <a:round/>
            <a:headEnd len="med" w="med" type="none"/>
            <a:tailEnd len="med" w="med" type="none"/>
          </a:ln>
        </p:spPr>
      </p:cxnSp>
      <p:cxnSp>
        <p:nvCxnSpPr>
          <p:cNvPr id="1243" name="Google Shape;1243;p145"/>
          <p:cNvCxnSpPr/>
          <p:nvPr/>
        </p:nvCxnSpPr>
        <p:spPr>
          <a:xfrm>
            <a:off x="322800" y="4377025"/>
            <a:ext cx="8511900" cy="20400"/>
          </a:xfrm>
          <a:prstGeom prst="straightConnector1">
            <a:avLst/>
          </a:prstGeom>
          <a:noFill/>
          <a:ln cap="flat" cmpd="sng" w="19050">
            <a:solidFill>
              <a:srgbClr val="B7B7B7"/>
            </a:solidFill>
            <a:prstDash val="solid"/>
            <a:round/>
            <a:headEnd len="med" w="med" type="none"/>
            <a:tailEnd len="med" w="med" type="none"/>
          </a:ln>
        </p:spPr>
      </p:cxn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99999"/>
        </a:solidFill>
      </p:bgPr>
    </p:bg>
    <p:spTree>
      <p:nvGrpSpPr>
        <p:cNvPr id="276" name="Shape 276"/>
        <p:cNvGrpSpPr/>
        <p:nvPr/>
      </p:nvGrpSpPr>
      <p:grpSpPr>
        <a:xfrm>
          <a:off x="0" y="0"/>
          <a:ext cx="0" cy="0"/>
          <a:chOff x="0" y="0"/>
          <a:chExt cx="0" cy="0"/>
        </a:xfrm>
      </p:grpSpPr>
      <p:sp>
        <p:nvSpPr>
          <p:cNvPr id="277" name="Google Shape;277;p47"/>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accent3"/>
                </a:solidFill>
                <a:latin typeface="Average"/>
                <a:ea typeface="Average"/>
                <a:cs typeface="Average"/>
                <a:sym typeface="Average"/>
              </a:rPr>
              <a:t>‹#›</a:t>
            </a:fld>
            <a:endParaRPr>
              <a:solidFill>
                <a:schemeClr val="accent3"/>
              </a:solidFill>
              <a:latin typeface="Average"/>
              <a:ea typeface="Average"/>
              <a:cs typeface="Average"/>
              <a:sym typeface="Average"/>
            </a:endParaRPr>
          </a:p>
        </p:txBody>
      </p:sp>
      <p:sp>
        <p:nvSpPr>
          <p:cNvPr id="278" name="Google Shape;278;p47"/>
          <p:cNvSpPr txBox="1"/>
          <p:nvPr/>
        </p:nvSpPr>
        <p:spPr>
          <a:xfrm>
            <a:off x="1109375" y="1647250"/>
            <a:ext cx="71001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000">
                <a:latin typeface="Ubuntu"/>
                <a:ea typeface="Ubuntu"/>
                <a:cs typeface="Ubuntu"/>
                <a:sym typeface="Ubuntu"/>
              </a:rPr>
              <a:t>   Delete on Termination Attribute</a:t>
            </a:r>
            <a:endParaRPr b="1" sz="3100">
              <a:latin typeface="Roboto Mono"/>
              <a:ea typeface="Roboto Mono"/>
              <a:cs typeface="Roboto Mono"/>
              <a:sym typeface="Roboto Mono"/>
            </a:endParaRPr>
          </a:p>
        </p:txBody>
      </p:sp>
      <p:pic>
        <p:nvPicPr>
          <p:cNvPr id="279" name="Google Shape;279;p47"/>
          <p:cNvPicPr preferRelativeResize="0"/>
          <p:nvPr/>
        </p:nvPicPr>
        <p:blipFill>
          <a:blip r:embed="rId3">
            <a:alphaModFix/>
          </a:blip>
          <a:stretch>
            <a:fillRect/>
          </a:stretch>
        </p:blipFill>
        <p:spPr>
          <a:xfrm>
            <a:off x="4150750" y="2571750"/>
            <a:ext cx="722100" cy="722100"/>
          </a:xfrm>
          <a:prstGeom prst="rect">
            <a:avLst/>
          </a:prstGeom>
          <a:noFill/>
          <a:ln>
            <a:noFill/>
          </a:ln>
        </p:spPr>
      </p:pic>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7" name="Shape 1247"/>
        <p:cNvGrpSpPr/>
        <p:nvPr/>
      </p:nvGrpSpPr>
      <p:grpSpPr>
        <a:xfrm>
          <a:off x="0" y="0"/>
          <a:ext cx="0" cy="0"/>
          <a:chOff x="0" y="0"/>
          <a:chExt cx="0" cy="0"/>
        </a:xfrm>
      </p:grpSpPr>
      <p:sp>
        <p:nvSpPr>
          <p:cNvPr id="1248" name="Google Shape;1248;p146"/>
          <p:cNvSpPr txBox="1"/>
          <p:nvPr/>
        </p:nvSpPr>
        <p:spPr>
          <a:xfrm>
            <a:off x="141525" y="157306"/>
            <a:ext cx="8612400" cy="381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800">
                <a:solidFill>
                  <a:srgbClr val="FF7A00"/>
                </a:solidFill>
                <a:latin typeface="EB Garamond"/>
                <a:ea typeface="EB Garamond"/>
                <a:cs typeface="EB Garamond"/>
                <a:sym typeface="EB Garamond"/>
              </a:rPr>
              <a:t>Overview of FSx</a:t>
            </a:r>
            <a:endParaRPr sz="2800">
              <a:solidFill>
                <a:srgbClr val="FF7A00"/>
              </a:solidFill>
              <a:latin typeface="EB Garamond"/>
              <a:ea typeface="EB Garamond"/>
              <a:cs typeface="EB Garamond"/>
              <a:sym typeface="EB Garamond"/>
            </a:endParaRPr>
          </a:p>
        </p:txBody>
      </p:sp>
      <p:sp>
        <p:nvSpPr>
          <p:cNvPr id="1249" name="Google Shape;1249;p146"/>
          <p:cNvSpPr txBox="1"/>
          <p:nvPr/>
        </p:nvSpPr>
        <p:spPr>
          <a:xfrm>
            <a:off x="448150" y="903408"/>
            <a:ext cx="7832400" cy="149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666666"/>
                </a:solidFill>
                <a:latin typeface="EB Garamond"/>
                <a:ea typeface="EB Garamond"/>
                <a:cs typeface="EB Garamond"/>
                <a:sym typeface="EB Garamond"/>
              </a:rPr>
              <a:t>Amazon FSx provides highly cost effective, fully managed, shared cloud file storage for Windows and Linux applications.</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p:txBody>
      </p:sp>
      <p:sp>
        <p:nvSpPr>
          <p:cNvPr id="1250" name="Google Shape;1250;p146"/>
          <p:cNvSpPr/>
          <p:nvPr/>
        </p:nvSpPr>
        <p:spPr>
          <a:xfrm>
            <a:off x="0" y="4770638"/>
            <a:ext cx="9164100" cy="381000"/>
          </a:xfrm>
          <a:prstGeom prst="rect">
            <a:avLst/>
          </a:prstGeom>
          <a:solidFill>
            <a:srgbClr val="666666"/>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
        <p:nvSpPr>
          <p:cNvPr id="1251" name="Google Shape;1251;p146"/>
          <p:cNvSpPr/>
          <p:nvPr/>
        </p:nvSpPr>
        <p:spPr>
          <a:xfrm>
            <a:off x="984500" y="2762200"/>
            <a:ext cx="2270400" cy="13563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146"/>
          <p:cNvSpPr/>
          <p:nvPr/>
        </p:nvSpPr>
        <p:spPr>
          <a:xfrm>
            <a:off x="4954350" y="2762200"/>
            <a:ext cx="2270400" cy="13563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53" name="Google Shape;1253;p146"/>
          <p:cNvPicPr preferRelativeResize="0"/>
          <p:nvPr/>
        </p:nvPicPr>
        <p:blipFill>
          <a:blip r:embed="rId3">
            <a:alphaModFix/>
          </a:blip>
          <a:stretch>
            <a:fillRect/>
          </a:stretch>
        </p:blipFill>
        <p:spPr>
          <a:xfrm>
            <a:off x="1733963" y="3106040"/>
            <a:ext cx="668613" cy="668613"/>
          </a:xfrm>
          <a:prstGeom prst="rect">
            <a:avLst/>
          </a:prstGeom>
          <a:noFill/>
          <a:ln>
            <a:noFill/>
          </a:ln>
        </p:spPr>
      </p:pic>
      <p:pic>
        <p:nvPicPr>
          <p:cNvPr id="1254" name="Google Shape;1254;p146"/>
          <p:cNvPicPr preferRelativeResize="0"/>
          <p:nvPr/>
        </p:nvPicPr>
        <p:blipFill>
          <a:blip r:embed="rId4">
            <a:alphaModFix/>
          </a:blip>
          <a:stretch>
            <a:fillRect/>
          </a:stretch>
        </p:blipFill>
        <p:spPr>
          <a:xfrm>
            <a:off x="5806724" y="3146599"/>
            <a:ext cx="668600" cy="668600"/>
          </a:xfrm>
          <a:prstGeom prst="rect">
            <a:avLst/>
          </a:prstGeom>
          <a:noFill/>
          <a:ln>
            <a:noFill/>
          </a:ln>
        </p:spPr>
      </p:pic>
      <p:cxnSp>
        <p:nvCxnSpPr>
          <p:cNvPr id="1255" name="Google Shape;1255;p146"/>
          <p:cNvCxnSpPr>
            <a:stCxn id="1251" idx="3"/>
            <a:endCxn id="1252" idx="1"/>
          </p:cNvCxnSpPr>
          <p:nvPr/>
        </p:nvCxnSpPr>
        <p:spPr>
          <a:xfrm>
            <a:off x="3254900" y="3440350"/>
            <a:ext cx="1699500" cy="0"/>
          </a:xfrm>
          <a:prstGeom prst="straightConnector1">
            <a:avLst/>
          </a:prstGeom>
          <a:noFill/>
          <a:ln cap="flat" cmpd="sng" w="9525">
            <a:solidFill>
              <a:schemeClr val="dk2"/>
            </a:solidFill>
            <a:prstDash val="solid"/>
            <a:round/>
            <a:headEnd len="med" w="med" type="stealth"/>
            <a:tailEnd len="med" w="med" type="none"/>
          </a:ln>
        </p:spPr>
      </p:cxnSp>
      <p:sp>
        <p:nvSpPr>
          <p:cNvPr id="1256" name="Google Shape;1256;p146"/>
          <p:cNvSpPr txBox="1"/>
          <p:nvPr/>
        </p:nvSpPr>
        <p:spPr>
          <a:xfrm>
            <a:off x="3355325" y="2983625"/>
            <a:ext cx="1396500" cy="38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      Mounted</a:t>
            </a:r>
            <a:endParaRPr/>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0" name="Shape 1260"/>
        <p:cNvGrpSpPr/>
        <p:nvPr/>
      </p:nvGrpSpPr>
      <p:grpSpPr>
        <a:xfrm>
          <a:off x="0" y="0"/>
          <a:ext cx="0" cy="0"/>
          <a:chOff x="0" y="0"/>
          <a:chExt cx="0" cy="0"/>
        </a:xfrm>
      </p:grpSpPr>
      <p:sp>
        <p:nvSpPr>
          <p:cNvPr id="1261" name="Google Shape;1261;p147"/>
          <p:cNvSpPr txBox="1"/>
          <p:nvPr/>
        </p:nvSpPr>
        <p:spPr>
          <a:xfrm>
            <a:off x="141525" y="157306"/>
            <a:ext cx="8612400" cy="381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800">
                <a:solidFill>
                  <a:srgbClr val="FF7A00"/>
                </a:solidFill>
                <a:latin typeface="EB Garamond"/>
                <a:ea typeface="EB Garamond"/>
                <a:cs typeface="EB Garamond"/>
                <a:sym typeface="EB Garamond"/>
              </a:rPr>
              <a:t>File System Options</a:t>
            </a:r>
            <a:endParaRPr sz="2800">
              <a:solidFill>
                <a:srgbClr val="FF7A00"/>
              </a:solidFill>
              <a:latin typeface="EB Garamond"/>
              <a:ea typeface="EB Garamond"/>
              <a:cs typeface="EB Garamond"/>
              <a:sym typeface="EB Garamond"/>
            </a:endParaRPr>
          </a:p>
        </p:txBody>
      </p:sp>
      <p:sp>
        <p:nvSpPr>
          <p:cNvPr id="1262" name="Google Shape;1262;p147"/>
          <p:cNvSpPr txBox="1"/>
          <p:nvPr/>
        </p:nvSpPr>
        <p:spPr>
          <a:xfrm>
            <a:off x="448150" y="903408"/>
            <a:ext cx="7832400" cy="149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666666"/>
                </a:solidFill>
                <a:latin typeface="EB Garamond"/>
                <a:ea typeface="EB Garamond"/>
                <a:cs typeface="EB Garamond"/>
                <a:sym typeface="EB Garamond"/>
              </a:rPr>
              <a:t>Depending on the operating system, there are multiple file-system options that are available.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p:txBody>
      </p:sp>
      <p:sp>
        <p:nvSpPr>
          <p:cNvPr id="1263" name="Google Shape;1263;p147"/>
          <p:cNvSpPr/>
          <p:nvPr/>
        </p:nvSpPr>
        <p:spPr>
          <a:xfrm>
            <a:off x="0" y="4770638"/>
            <a:ext cx="9164100" cy="381000"/>
          </a:xfrm>
          <a:prstGeom prst="rect">
            <a:avLst/>
          </a:prstGeom>
          <a:solidFill>
            <a:srgbClr val="666666"/>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pic>
        <p:nvPicPr>
          <p:cNvPr id="1264" name="Google Shape;1264;p147"/>
          <p:cNvPicPr preferRelativeResize="0"/>
          <p:nvPr/>
        </p:nvPicPr>
        <p:blipFill>
          <a:blip r:embed="rId3">
            <a:alphaModFix/>
          </a:blip>
          <a:stretch>
            <a:fillRect/>
          </a:stretch>
        </p:blipFill>
        <p:spPr>
          <a:xfrm>
            <a:off x="1733869" y="2239737"/>
            <a:ext cx="5260956" cy="1949925"/>
          </a:xfrm>
          <a:prstGeom prst="rect">
            <a:avLst/>
          </a:prstGeom>
          <a:noFill/>
          <a:ln>
            <a:noFill/>
          </a:ln>
        </p:spPr>
      </p:pic>
      <p:sp>
        <p:nvSpPr>
          <p:cNvPr id="1265" name="Google Shape;1265;p147"/>
          <p:cNvSpPr txBox="1"/>
          <p:nvPr/>
        </p:nvSpPr>
        <p:spPr>
          <a:xfrm>
            <a:off x="1908725" y="3164450"/>
            <a:ext cx="1095000" cy="10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9" name="Shape 1269"/>
        <p:cNvGrpSpPr/>
        <p:nvPr/>
      </p:nvGrpSpPr>
      <p:grpSpPr>
        <a:xfrm>
          <a:off x="0" y="0"/>
          <a:ext cx="0" cy="0"/>
          <a:chOff x="0" y="0"/>
          <a:chExt cx="0" cy="0"/>
        </a:xfrm>
      </p:grpSpPr>
      <p:sp>
        <p:nvSpPr>
          <p:cNvPr id="1270" name="Google Shape;1270;p148"/>
          <p:cNvSpPr txBox="1"/>
          <p:nvPr/>
        </p:nvSpPr>
        <p:spPr>
          <a:xfrm>
            <a:off x="141525" y="157306"/>
            <a:ext cx="8612400" cy="381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800">
                <a:solidFill>
                  <a:srgbClr val="FF7A00"/>
                </a:solidFill>
                <a:latin typeface="EB Garamond"/>
                <a:ea typeface="EB Garamond"/>
                <a:cs typeface="EB Garamond"/>
                <a:sym typeface="EB Garamond"/>
              </a:rPr>
              <a:t>Amazon FSx for Windows</a:t>
            </a:r>
            <a:endParaRPr sz="2800">
              <a:solidFill>
                <a:srgbClr val="FF7A00"/>
              </a:solidFill>
              <a:latin typeface="EB Garamond"/>
              <a:ea typeface="EB Garamond"/>
              <a:cs typeface="EB Garamond"/>
              <a:sym typeface="EB Garamond"/>
            </a:endParaRPr>
          </a:p>
        </p:txBody>
      </p:sp>
      <p:sp>
        <p:nvSpPr>
          <p:cNvPr id="1271" name="Google Shape;1271;p148"/>
          <p:cNvSpPr txBox="1"/>
          <p:nvPr/>
        </p:nvSpPr>
        <p:spPr>
          <a:xfrm>
            <a:off x="448150" y="903408"/>
            <a:ext cx="7832400" cy="149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666666"/>
                </a:solidFill>
                <a:latin typeface="EB Garamond"/>
                <a:ea typeface="EB Garamond"/>
                <a:cs typeface="EB Garamond"/>
                <a:sym typeface="EB Garamond"/>
              </a:rPr>
              <a:t>Amazon FSx for Windows File Server provides fully managed file storage that is accessible over the industry-standard </a:t>
            </a:r>
            <a:r>
              <a:rPr lang="en" sz="1800">
                <a:solidFill>
                  <a:srgbClr val="1155CC"/>
                </a:solidFill>
                <a:latin typeface="EB Garamond"/>
                <a:ea typeface="EB Garamond"/>
                <a:cs typeface="EB Garamond"/>
                <a:sym typeface="EB Garamond"/>
              </a:rPr>
              <a:t>Server Message Block (SMB) protocol</a:t>
            </a:r>
            <a:r>
              <a:rPr lang="en" sz="1800">
                <a:solidFill>
                  <a:srgbClr val="666666"/>
                </a:solidFill>
                <a:latin typeface="EB Garamond"/>
                <a:ea typeface="EB Garamond"/>
                <a:cs typeface="EB Garamond"/>
                <a:sym typeface="EB Garamond"/>
              </a:rPr>
              <a:t>.</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rPr lang="en" sz="1800">
                <a:solidFill>
                  <a:srgbClr val="666666"/>
                </a:solidFill>
                <a:latin typeface="EB Garamond"/>
                <a:ea typeface="EB Garamond"/>
                <a:cs typeface="EB Garamond"/>
                <a:sym typeface="EB Garamond"/>
              </a:rPr>
              <a:t>Built on Windows Server, Amazon FSx delivers a wide range of administrative features such as data deduplication, end-user file restore, and Microsoft Active Directory (AD) integration.</a:t>
            </a:r>
            <a:endParaRPr sz="1800">
              <a:solidFill>
                <a:srgbClr val="666666"/>
              </a:solidFill>
              <a:latin typeface="EB Garamond"/>
              <a:ea typeface="EB Garamond"/>
              <a:cs typeface="EB Garamond"/>
              <a:sym typeface="EB Garamond"/>
            </a:endParaRPr>
          </a:p>
        </p:txBody>
      </p:sp>
      <p:sp>
        <p:nvSpPr>
          <p:cNvPr id="1272" name="Google Shape;1272;p148"/>
          <p:cNvSpPr/>
          <p:nvPr/>
        </p:nvSpPr>
        <p:spPr>
          <a:xfrm>
            <a:off x="0" y="4770638"/>
            <a:ext cx="9164100" cy="381000"/>
          </a:xfrm>
          <a:prstGeom prst="rect">
            <a:avLst/>
          </a:prstGeom>
          <a:solidFill>
            <a:srgbClr val="666666"/>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
        <p:nvSpPr>
          <p:cNvPr id="1273" name="Google Shape;1273;p148"/>
          <p:cNvSpPr txBox="1"/>
          <p:nvPr/>
        </p:nvSpPr>
        <p:spPr>
          <a:xfrm>
            <a:off x="1908725" y="3164450"/>
            <a:ext cx="1095000" cy="10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1274" name="Google Shape;1274;p148"/>
          <p:cNvPicPr preferRelativeResize="0"/>
          <p:nvPr/>
        </p:nvPicPr>
        <p:blipFill>
          <a:blip r:embed="rId3">
            <a:alphaModFix/>
          </a:blip>
          <a:stretch>
            <a:fillRect/>
          </a:stretch>
        </p:blipFill>
        <p:spPr>
          <a:xfrm>
            <a:off x="2493602" y="3012825"/>
            <a:ext cx="4669649" cy="1493700"/>
          </a:xfrm>
          <a:prstGeom prst="rect">
            <a:avLst/>
          </a:prstGeom>
          <a:noFill/>
          <a:ln>
            <a:noFill/>
          </a:ln>
        </p:spPr>
      </p:pic>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8" name="Shape 1278"/>
        <p:cNvGrpSpPr/>
        <p:nvPr/>
      </p:nvGrpSpPr>
      <p:grpSpPr>
        <a:xfrm>
          <a:off x="0" y="0"/>
          <a:ext cx="0" cy="0"/>
          <a:chOff x="0" y="0"/>
          <a:chExt cx="0" cy="0"/>
        </a:xfrm>
      </p:grpSpPr>
      <p:sp>
        <p:nvSpPr>
          <p:cNvPr id="1279" name="Google Shape;1279;p149"/>
          <p:cNvSpPr txBox="1"/>
          <p:nvPr/>
        </p:nvSpPr>
        <p:spPr>
          <a:xfrm>
            <a:off x="141525" y="157306"/>
            <a:ext cx="8612400" cy="381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800">
                <a:solidFill>
                  <a:srgbClr val="FF7A00"/>
                </a:solidFill>
                <a:latin typeface="EB Garamond"/>
                <a:ea typeface="EB Garamond"/>
                <a:cs typeface="EB Garamond"/>
                <a:sym typeface="EB Garamond"/>
              </a:rPr>
              <a:t>Amazon FSx for Linux</a:t>
            </a:r>
            <a:endParaRPr sz="2800">
              <a:solidFill>
                <a:srgbClr val="FF7A00"/>
              </a:solidFill>
              <a:latin typeface="EB Garamond"/>
              <a:ea typeface="EB Garamond"/>
              <a:cs typeface="EB Garamond"/>
              <a:sym typeface="EB Garamond"/>
            </a:endParaRPr>
          </a:p>
        </p:txBody>
      </p:sp>
      <p:sp>
        <p:nvSpPr>
          <p:cNvPr id="1280" name="Google Shape;1280;p149"/>
          <p:cNvSpPr txBox="1"/>
          <p:nvPr/>
        </p:nvSpPr>
        <p:spPr>
          <a:xfrm>
            <a:off x="448150" y="903408"/>
            <a:ext cx="7832400" cy="149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666666"/>
                </a:solidFill>
                <a:latin typeface="EB Garamond"/>
                <a:ea typeface="EB Garamond"/>
                <a:cs typeface="EB Garamond"/>
                <a:sym typeface="EB Garamond"/>
              </a:rPr>
              <a:t>Amazon FSx for Lustre makes it easy and cost effective to launch and run the world’s most popular high-performance file system</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rPr lang="en" sz="1800">
                <a:solidFill>
                  <a:srgbClr val="666666"/>
                </a:solidFill>
                <a:latin typeface="EB Garamond"/>
                <a:ea typeface="EB Garamond"/>
                <a:cs typeface="EB Garamond"/>
                <a:sym typeface="EB Garamond"/>
              </a:rPr>
              <a:t>Allows your workloads to process data with consistent sub-millisecond latencies, up to hundreds of gigabytes per second of throughput, and up to millions of IOPS.</a:t>
            </a:r>
            <a:endParaRPr sz="1800">
              <a:solidFill>
                <a:srgbClr val="666666"/>
              </a:solidFill>
              <a:latin typeface="EB Garamond"/>
              <a:ea typeface="EB Garamond"/>
              <a:cs typeface="EB Garamond"/>
              <a:sym typeface="EB Garamond"/>
            </a:endParaRPr>
          </a:p>
        </p:txBody>
      </p:sp>
      <p:sp>
        <p:nvSpPr>
          <p:cNvPr id="1281" name="Google Shape;1281;p149"/>
          <p:cNvSpPr/>
          <p:nvPr/>
        </p:nvSpPr>
        <p:spPr>
          <a:xfrm>
            <a:off x="0" y="4770638"/>
            <a:ext cx="9164100" cy="381000"/>
          </a:xfrm>
          <a:prstGeom prst="rect">
            <a:avLst/>
          </a:prstGeom>
          <a:solidFill>
            <a:srgbClr val="666666"/>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
        <p:nvSpPr>
          <p:cNvPr id="1282" name="Google Shape;1282;p149"/>
          <p:cNvSpPr txBox="1"/>
          <p:nvPr/>
        </p:nvSpPr>
        <p:spPr>
          <a:xfrm>
            <a:off x="1908725" y="3164450"/>
            <a:ext cx="1095000" cy="10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1283" name="Google Shape;1283;p149"/>
          <p:cNvPicPr preferRelativeResize="0"/>
          <p:nvPr/>
        </p:nvPicPr>
        <p:blipFill>
          <a:blip r:embed="rId3">
            <a:alphaModFix/>
          </a:blip>
          <a:stretch>
            <a:fillRect/>
          </a:stretch>
        </p:blipFill>
        <p:spPr>
          <a:xfrm>
            <a:off x="3937662" y="3104225"/>
            <a:ext cx="1490565" cy="1247225"/>
          </a:xfrm>
          <a:prstGeom prst="rect">
            <a:avLst/>
          </a:prstGeom>
          <a:noFill/>
          <a:ln>
            <a:noFill/>
          </a:ln>
        </p:spPr>
      </p:pic>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7" name="Shape 1287"/>
        <p:cNvGrpSpPr/>
        <p:nvPr/>
      </p:nvGrpSpPr>
      <p:grpSpPr>
        <a:xfrm>
          <a:off x="0" y="0"/>
          <a:ext cx="0" cy="0"/>
          <a:chOff x="0" y="0"/>
          <a:chExt cx="0" cy="0"/>
        </a:xfrm>
      </p:grpSpPr>
      <p:sp>
        <p:nvSpPr>
          <p:cNvPr id="1288" name="Google Shape;1288;p150"/>
          <p:cNvSpPr txBox="1"/>
          <p:nvPr>
            <p:ph type="ctrTitle"/>
          </p:nvPr>
        </p:nvSpPr>
        <p:spPr>
          <a:xfrm>
            <a:off x="0" y="1573300"/>
            <a:ext cx="9144000" cy="1143300"/>
          </a:xfrm>
          <a:prstGeom prst="rect">
            <a:avLst/>
          </a:prstGeom>
          <a:ln cap="flat" cmpd="sng" w="9525">
            <a:solidFill>
              <a:srgbClr val="FFFFFF"/>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lang="en" sz="4000">
                <a:solidFill>
                  <a:srgbClr val="666666"/>
                </a:solidFill>
                <a:latin typeface="EB Garamond"/>
                <a:ea typeface="EB Garamond"/>
                <a:cs typeface="EB Garamond"/>
                <a:sym typeface="EB Garamond"/>
              </a:rPr>
              <a:t>Amazon Elastic File System (EFS)</a:t>
            </a:r>
            <a:endParaRPr sz="4000">
              <a:solidFill>
                <a:srgbClr val="666666"/>
              </a:solidFill>
              <a:latin typeface="EB Garamond"/>
              <a:ea typeface="EB Garamond"/>
              <a:cs typeface="EB Garamond"/>
              <a:sym typeface="EB Garamond"/>
            </a:endParaRPr>
          </a:p>
        </p:txBody>
      </p:sp>
      <p:sp>
        <p:nvSpPr>
          <p:cNvPr id="1289" name="Google Shape;1289;p150"/>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7A00"/>
                </a:solidFill>
                <a:latin typeface="EB Garamond"/>
                <a:ea typeface="EB Garamond"/>
                <a:cs typeface="EB Garamond"/>
                <a:sym typeface="EB Garamond"/>
              </a:rPr>
              <a:t>Network Attached Storage</a:t>
            </a:r>
            <a:endParaRPr>
              <a:solidFill>
                <a:srgbClr val="FF7A00"/>
              </a:solidFill>
              <a:latin typeface="EB Garamond"/>
              <a:ea typeface="EB Garamond"/>
              <a:cs typeface="EB Garamond"/>
              <a:sym typeface="EB Garamond"/>
            </a:endParaRPr>
          </a:p>
        </p:txBody>
      </p:sp>
      <p:cxnSp>
        <p:nvCxnSpPr>
          <p:cNvPr id="1290" name="Google Shape;1290;p150"/>
          <p:cNvCxnSpPr/>
          <p:nvPr/>
        </p:nvCxnSpPr>
        <p:spPr>
          <a:xfrm flipH="1" rot="10800000">
            <a:off x="383250" y="663825"/>
            <a:ext cx="8391000" cy="1800"/>
          </a:xfrm>
          <a:prstGeom prst="straightConnector1">
            <a:avLst/>
          </a:prstGeom>
          <a:noFill/>
          <a:ln cap="flat" cmpd="sng" w="19050">
            <a:solidFill>
              <a:srgbClr val="CCCCCC"/>
            </a:solidFill>
            <a:prstDash val="solid"/>
            <a:round/>
            <a:headEnd len="med" w="med" type="none"/>
            <a:tailEnd len="med" w="med" type="none"/>
          </a:ln>
        </p:spPr>
      </p:cxnSp>
      <p:cxnSp>
        <p:nvCxnSpPr>
          <p:cNvPr id="1291" name="Google Shape;1291;p150"/>
          <p:cNvCxnSpPr/>
          <p:nvPr/>
        </p:nvCxnSpPr>
        <p:spPr>
          <a:xfrm>
            <a:off x="322800" y="4377025"/>
            <a:ext cx="8511900" cy="20400"/>
          </a:xfrm>
          <a:prstGeom prst="straightConnector1">
            <a:avLst/>
          </a:prstGeom>
          <a:noFill/>
          <a:ln cap="flat" cmpd="sng" w="19050">
            <a:solidFill>
              <a:srgbClr val="B7B7B7"/>
            </a:solidFill>
            <a:prstDash val="solid"/>
            <a:round/>
            <a:headEnd len="med" w="med" type="none"/>
            <a:tailEnd len="med" w="med" type="none"/>
          </a:ln>
        </p:spPr>
      </p:cxn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5" name="Shape 1295"/>
        <p:cNvGrpSpPr/>
        <p:nvPr/>
      </p:nvGrpSpPr>
      <p:grpSpPr>
        <a:xfrm>
          <a:off x="0" y="0"/>
          <a:ext cx="0" cy="0"/>
          <a:chOff x="0" y="0"/>
          <a:chExt cx="0" cy="0"/>
        </a:xfrm>
      </p:grpSpPr>
      <p:sp>
        <p:nvSpPr>
          <p:cNvPr id="1296" name="Google Shape;1296;p151"/>
          <p:cNvSpPr txBox="1"/>
          <p:nvPr>
            <p:ph idx="1" type="subTitle"/>
          </p:nvPr>
        </p:nvSpPr>
        <p:spPr>
          <a:xfrm>
            <a:off x="-79975" y="74700"/>
            <a:ext cx="8612400" cy="79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Overview of Elastic File System </a:t>
            </a:r>
            <a:endParaRPr>
              <a:solidFill>
                <a:srgbClr val="FF7A00"/>
              </a:solidFill>
              <a:latin typeface="EB Garamond"/>
              <a:ea typeface="EB Garamond"/>
              <a:cs typeface="EB Garamond"/>
              <a:sym typeface="EB Garamond"/>
            </a:endParaRPr>
          </a:p>
        </p:txBody>
      </p:sp>
      <p:sp>
        <p:nvSpPr>
          <p:cNvPr id="1297" name="Google Shape;1297;p151"/>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
        <p:nvSpPr>
          <p:cNvPr id="1298" name="Google Shape;1298;p151"/>
          <p:cNvSpPr txBox="1"/>
          <p:nvPr/>
        </p:nvSpPr>
        <p:spPr>
          <a:xfrm>
            <a:off x="343175" y="755675"/>
            <a:ext cx="7984200" cy="741600"/>
          </a:xfrm>
          <a:prstGeom prst="rect">
            <a:avLst/>
          </a:prstGeom>
          <a:noFill/>
          <a:ln>
            <a:noFill/>
          </a:ln>
        </p:spPr>
        <p:txBody>
          <a:bodyPr anchorCtr="0" anchor="t" bIns="91425" lIns="91425" spcFirstLastPara="1" rIns="91425" wrap="square" tIns="91425">
            <a:noAutofit/>
          </a:bodyPr>
          <a:lstStyle/>
          <a:p>
            <a:pPr indent="0" lvl="0" marL="0" rtl="0" algn="l">
              <a:spcBef>
                <a:spcPts val="480"/>
              </a:spcBef>
              <a:spcAft>
                <a:spcPts val="0"/>
              </a:spcAft>
              <a:buClr>
                <a:schemeClr val="dk1"/>
              </a:buClr>
              <a:buSzPts val="1100"/>
              <a:buFont typeface="Arial"/>
              <a:buNone/>
            </a:pPr>
            <a:r>
              <a:rPr lang="en" sz="1800">
                <a:solidFill>
                  <a:srgbClr val="666666"/>
                </a:solidFill>
                <a:latin typeface="EB Garamond"/>
                <a:ea typeface="EB Garamond"/>
                <a:cs typeface="EB Garamond"/>
                <a:sym typeface="EB Garamond"/>
              </a:rPr>
              <a:t>Amazon Elastic File System (Amazon EFS) provides a simple, serverless, set-and-forget elastic file system for use with AWS Cloud services and on-premises resources.</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Clr>
                <a:schemeClr val="dk1"/>
              </a:buClr>
              <a:buSzPts val="1100"/>
              <a:buFont typeface="Arial"/>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None/>
            </a:pPr>
            <a:r>
              <a:rPr lang="en" sz="1800">
                <a:solidFill>
                  <a:srgbClr val="666666"/>
                </a:solidFill>
                <a:latin typeface="EB Garamond"/>
                <a:ea typeface="EB Garamond"/>
                <a:cs typeface="EB Garamond"/>
                <a:sym typeface="EB Garamond"/>
              </a:rPr>
              <a:t>It is built to scale on demand to petabytes without disrupting applications, </a:t>
            </a:r>
            <a:r>
              <a:rPr lang="en" sz="1800">
                <a:solidFill>
                  <a:srgbClr val="274E13"/>
                </a:solidFill>
                <a:latin typeface="EB Garamond"/>
                <a:ea typeface="EB Garamond"/>
                <a:cs typeface="EB Garamond"/>
                <a:sym typeface="EB Garamond"/>
              </a:rPr>
              <a:t>growing and shrinking automatically</a:t>
            </a:r>
            <a:r>
              <a:rPr lang="en" sz="1800">
                <a:solidFill>
                  <a:srgbClr val="666666"/>
                </a:solidFill>
                <a:latin typeface="EB Garamond"/>
                <a:ea typeface="EB Garamond"/>
                <a:cs typeface="EB Garamond"/>
                <a:sym typeface="EB Garamond"/>
              </a:rPr>
              <a:t> as you add and remove files</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600"/>
              </a:spcAft>
              <a:buNone/>
            </a:pPr>
            <a:r>
              <a:t/>
            </a:r>
            <a:endParaRPr sz="1800">
              <a:solidFill>
                <a:srgbClr val="666666"/>
              </a:solidFill>
              <a:latin typeface="EB Garamond"/>
              <a:ea typeface="EB Garamond"/>
              <a:cs typeface="EB Garamond"/>
              <a:sym typeface="EB Garamond"/>
            </a:endParaRPr>
          </a:p>
        </p:txBody>
      </p:sp>
      <p:sp>
        <p:nvSpPr>
          <p:cNvPr id="1299" name="Google Shape;1299;p151"/>
          <p:cNvSpPr/>
          <p:nvPr/>
        </p:nvSpPr>
        <p:spPr>
          <a:xfrm>
            <a:off x="1486950" y="2927100"/>
            <a:ext cx="1486800" cy="10848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00" name="Google Shape;1300;p151"/>
          <p:cNvPicPr preferRelativeResize="0"/>
          <p:nvPr/>
        </p:nvPicPr>
        <p:blipFill>
          <a:blip r:embed="rId3">
            <a:alphaModFix/>
          </a:blip>
          <a:stretch>
            <a:fillRect/>
          </a:stretch>
        </p:blipFill>
        <p:spPr>
          <a:xfrm>
            <a:off x="1818300" y="3098700"/>
            <a:ext cx="741600" cy="741600"/>
          </a:xfrm>
          <a:prstGeom prst="rect">
            <a:avLst/>
          </a:prstGeom>
          <a:noFill/>
          <a:ln>
            <a:noFill/>
          </a:ln>
        </p:spPr>
      </p:pic>
      <p:sp>
        <p:nvSpPr>
          <p:cNvPr id="1301" name="Google Shape;1301;p151"/>
          <p:cNvSpPr/>
          <p:nvPr/>
        </p:nvSpPr>
        <p:spPr>
          <a:xfrm>
            <a:off x="5174350" y="2927100"/>
            <a:ext cx="1486800" cy="10848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02" name="Google Shape;1302;p151"/>
          <p:cNvPicPr preferRelativeResize="0"/>
          <p:nvPr/>
        </p:nvPicPr>
        <p:blipFill>
          <a:blip r:embed="rId4">
            <a:alphaModFix/>
          </a:blip>
          <a:stretch>
            <a:fillRect/>
          </a:stretch>
        </p:blipFill>
        <p:spPr>
          <a:xfrm>
            <a:off x="5576275" y="3128025"/>
            <a:ext cx="682950" cy="682950"/>
          </a:xfrm>
          <a:prstGeom prst="rect">
            <a:avLst/>
          </a:prstGeom>
          <a:noFill/>
          <a:ln>
            <a:noFill/>
          </a:ln>
        </p:spPr>
      </p:pic>
      <p:cxnSp>
        <p:nvCxnSpPr>
          <p:cNvPr id="1303" name="Google Shape;1303;p151"/>
          <p:cNvCxnSpPr>
            <a:stCxn id="1299" idx="3"/>
            <a:endCxn id="1301" idx="1"/>
          </p:cNvCxnSpPr>
          <p:nvPr/>
        </p:nvCxnSpPr>
        <p:spPr>
          <a:xfrm>
            <a:off x="2973750" y="3469500"/>
            <a:ext cx="2200500" cy="0"/>
          </a:xfrm>
          <a:prstGeom prst="straightConnector1">
            <a:avLst/>
          </a:prstGeom>
          <a:noFill/>
          <a:ln cap="flat" cmpd="sng" w="9525">
            <a:solidFill>
              <a:schemeClr val="dk2"/>
            </a:solidFill>
            <a:prstDash val="solid"/>
            <a:round/>
            <a:headEnd len="med" w="med" type="none"/>
            <a:tailEnd len="med" w="med" type="stealth"/>
          </a:ln>
        </p:spPr>
      </p:cxnSp>
      <p:sp>
        <p:nvSpPr>
          <p:cNvPr id="1304" name="Google Shape;1304;p151"/>
          <p:cNvSpPr txBox="1"/>
          <p:nvPr/>
        </p:nvSpPr>
        <p:spPr>
          <a:xfrm>
            <a:off x="3536300" y="2992575"/>
            <a:ext cx="1075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Mount</a:t>
            </a:r>
            <a:endParaRPr/>
          </a:p>
        </p:txBody>
      </p:sp>
      <p:sp>
        <p:nvSpPr>
          <p:cNvPr id="1305" name="Google Shape;1305;p151"/>
          <p:cNvSpPr txBox="1"/>
          <p:nvPr/>
        </p:nvSpPr>
        <p:spPr>
          <a:xfrm>
            <a:off x="1402775" y="4075225"/>
            <a:ext cx="1748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Elastic File System</a:t>
            </a:r>
            <a:endParaRPr/>
          </a:p>
        </p:txBody>
      </p:sp>
      <p:sp>
        <p:nvSpPr>
          <p:cNvPr id="1306" name="Google Shape;1306;p151"/>
          <p:cNvSpPr txBox="1"/>
          <p:nvPr/>
        </p:nvSpPr>
        <p:spPr>
          <a:xfrm>
            <a:off x="5660450" y="4075225"/>
            <a:ext cx="741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EC2</a:t>
            </a:r>
            <a:endParaRPr/>
          </a:p>
        </p:txBody>
      </p:sp>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0" name="Shape 1310"/>
        <p:cNvGrpSpPr/>
        <p:nvPr/>
      </p:nvGrpSpPr>
      <p:grpSpPr>
        <a:xfrm>
          <a:off x="0" y="0"/>
          <a:ext cx="0" cy="0"/>
          <a:chOff x="0" y="0"/>
          <a:chExt cx="0" cy="0"/>
        </a:xfrm>
      </p:grpSpPr>
      <p:sp>
        <p:nvSpPr>
          <p:cNvPr id="1311" name="Google Shape;1311;p152"/>
          <p:cNvSpPr txBox="1"/>
          <p:nvPr>
            <p:ph idx="1" type="subTitle"/>
          </p:nvPr>
        </p:nvSpPr>
        <p:spPr>
          <a:xfrm>
            <a:off x="-136075" y="74700"/>
            <a:ext cx="8612400" cy="79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Attachment to Multiple Targets</a:t>
            </a:r>
            <a:endParaRPr>
              <a:solidFill>
                <a:srgbClr val="FF7A00"/>
              </a:solidFill>
              <a:latin typeface="EB Garamond"/>
              <a:ea typeface="EB Garamond"/>
              <a:cs typeface="EB Garamond"/>
              <a:sym typeface="EB Garamond"/>
            </a:endParaRPr>
          </a:p>
        </p:txBody>
      </p:sp>
      <p:sp>
        <p:nvSpPr>
          <p:cNvPr id="1312" name="Google Shape;1312;p152"/>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
        <p:nvSpPr>
          <p:cNvPr id="1313" name="Google Shape;1313;p152"/>
          <p:cNvSpPr txBox="1"/>
          <p:nvPr/>
        </p:nvSpPr>
        <p:spPr>
          <a:xfrm>
            <a:off x="343175" y="755675"/>
            <a:ext cx="7984200" cy="741600"/>
          </a:xfrm>
          <a:prstGeom prst="rect">
            <a:avLst/>
          </a:prstGeom>
          <a:noFill/>
          <a:ln>
            <a:noFill/>
          </a:ln>
        </p:spPr>
        <p:txBody>
          <a:bodyPr anchorCtr="0" anchor="t" bIns="91425" lIns="91425" spcFirstLastPara="1" rIns="91425" wrap="square" tIns="91425">
            <a:noAutofit/>
          </a:bodyPr>
          <a:lstStyle/>
          <a:p>
            <a:pPr indent="0" lvl="0" marL="0" rtl="0" algn="l">
              <a:spcBef>
                <a:spcPts val="480"/>
              </a:spcBef>
              <a:spcAft>
                <a:spcPts val="0"/>
              </a:spcAft>
              <a:buClr>
                <a:schemeClr val="dk1"/>
              </a:buClr>
              <a:buSzPts val="1100"/>
              <a:buFont typeface="Arial"/>
              <a:buNone/>
            </a:pPr>
            <a:r>
              <a:rPr lang="en" sz="1800">
                <a:solidFill>
                  <a:srgbClr val="666666"/>
                </a:solidFill>
                <a:latin typeface="EB Garamond"/>
                <a:ea typeface="EB Garamond"/>
                <a:cs typeface="EB Garamond"/>
                <a:sym typeface="EB Garamond"/>
              </a:rPr>
              <a:t>Multiple compute instances, including Amazon EC2, Amazon ECS, and AWS Lambda, can access an Amazon EFS file system at the same time, providing a common data source for workloads.</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600"/>
              </a:spcAft>
              <a:buNone/>
            </a:pPr>
            <a:r>
              <a:t/>
            </a:r>
            <a:endParaRPr sz="1800">
              <a:solidFill>
                <a:srgbClr val="666666"/>
              </a:solidFill>
              <a:latin typeface="EB Garamond"/>
              <a:ea typeface="EB Garamond"/>
              <a:cs typeface="EB Garamond"/>
              <a:sym typeface="EB Garamond"/>
            </a:endParaRPr>
          </a:p>
        </p:txBody>
      </p:sp>
      <p:sp>
        <p:nvSpPr>
          <p:cNvPr id="1314" name="Google Shape;1314;p152"/>
          <p:cNvSpPr/>
          <p:nvPr/>
        </p:nvSpPr>
        <p:spPr>
          <a:xfrm>
            <a:off x="1720750" y="2814950"/>
            <a:ext cx="1486800" cy="10848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15" name="Google Shape;1315;p152"/>
          <p:cNvPicPr preferRelativeResize="0"/>
          <p:nvPr/>
        </p:nvPicPr>
        <p:blipFill>
          <a:blip r:embed="rId3">
            <a:alphaModFix/>
          </a:blip>
          <a:stretch>
            <a:fillRect/>
          </a:stretch>
        </p:blipFill>
        <p:spPr>
          <a:xfrm>
            <a:off x="2052100" y="2986550"/>
            <a:ext cx="741600" cy="741600"/>
          </a:xfrm>
          <a:prstGeom prst="rect">
            <a:avLst/>
          </a:prstGeom>
          <a:noFill/>
          <a:ln>
            <a:noFill/>
          </a:ln>
        </p:spPr>
      </p:pic>
      <p:cxnSp>
        <p:nvCxnSpPr>
          <p:cNvPr id="1316" name="Google Shape;1316;p152"/>
          <p:cNvCxnSpPr>
            <a:stCxn id="1314" idx="3"/>
          </p:cNvCxnSpPr>
          <p:nvPr/>
        </p:nvCxnSpPr>
        <p:spPr>
          <a:xfrm flipH="1" rot="10800000">
            <a:off x="3207550" y="2777450"/>
            <a:ext cx="1805100" cy="579900"/>
          </a:xfrm>
          <a:prstGeom prst="straightConnector1">
            <a:avLst/>
          </a:prstGeom>
          <a:noFill/>
          <a:ln cap="flat" cmpd="sng" w="9525">
            <a:solidFill>
              <a:schemeClr val="dk2"/>
            </a:solidFill>
            <a:prstDash val="solid"/>
            <a:round/>
            <a:headEnd len="med" w="med" type="none"/>
            <a:tailEnd len="med" w="med" type="stealth"/>
          </a:ln>
        </p:spPr>
      </p:cxnSp>
      <p:sp>
        <p:nvSpPr>
          <p:cNvPr id="1317" name="Google Shape;1317;p152"/>
          <p:cNvSpPr txBox="1"/>
          <p:nvPr/>
        </p:nvSpPr>
        <p:spPr>
          <a:xfrm>
            <a:off x="1645925" y="3981725"/>
            <a:ext cx="1748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Elastic File System</a:t>
            </a:r>
            <a:endParaRPr/>
          </a:p>
        </p:txBody>
      </p:sp>
      <p:sp>
        <p:nvSpPr>
          <p:cNvPr id="1318" name="Google Shape;1318;p152"/>
          <p:cNvSpPr/>
          <p:nvPr/>
        </p:nvSpPr>
        <p:spPr>
          <a:xfrm>
            <a:off x="5012575" y="2225750"/>
            <a:ext cx="1486800" cy="22632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19" name="Google Shape;1319;p152"/>
          <p:cNvPicPr preferRelativeResize="0"/>
          <p:nvPr/>
        </p:nvPicPr>
        <p:blipFill>
          <a:blip r:embed="rId4">
            <a:alphaModFix/>
          </a:blip>
          <a:stretch>
            <a:fillRect/>
          </a:stretch>
        </p:blipFill>
        <p:spPr>
          <a:xfrm>
            <a:off x="5504713" y="2450150"/>
            <a:ext cx="502500" cy="505025"/>
          </a:xfrm>
          <a:prstGeom prst="rect">
            <a:avLst/>
          </a:prstGeom>
          <a:noFill/>
          <a:ln>
            <a:noFill/>
          </a:ln>
        </p:spPr>
      </p:pic>
      <p:pic>
        <p:nvPicPr>
          <p:cNvPr id="1320" name="Google Shape;1320;p152"/>
          <p:cNvPicPr preferRelativeResize="0"/>
          <p:nvPr/>
        </p:nvPicPr>
        <p:blipFill>
          <a:blip r:embed="rId5">
            <a:alphaModFix/>
          </a:blip>
          <a:stretch>
            <a:fillRect/>
          </a:stretch>
        </p:blipFill>
        <p:spPr>
          <a:xfrm>
            <a:off x="5529775" y="3203200"/>
            <a:ext cx="452375" cy="455675"/>
          </a:xfrm>
          <a:prstGeom prst="rect">
            <a:avLst/>
          </a:prstGeom>
          <a:noFill/>
          <a:ln>
            <a:noFill/>
          </a:ln>
        </p:spPr>
      </p:pic>
      <p:pic>
        <p:nvPicPr>
          <p:cNvPr id="1321" name="Google Shape;1321;p152"/>
          <p:cNvPicPr preferRelativeResize="0"/>
          <p:nvPr/>
        </p:nvPicPr>
        <p:blipFill>
          <a:blip r:embed="rId6">
            <a:alphaModFix/>
          </a:blip>
          <a:stretch>
            <a:fillRect/>
          </a:stretch>
        </p:blipFill>
        <p:spPr>
          <a:xfrm>
            <a:off x="5529784" y="3850800"/>
            <a:ext cx="452375" cy="452375"/>
          </a:xfrm>
          <a:prstGeom prst="rect">
            <a:avLst/>
          </a:prstGeom>
          <a:noFill/>
          <a:ln>
            <a:noFill/>
          </a:ln>
        </p:spPr>
      </p:pic>
      <p:cxnSp>
        <p:nvCxnSpPr>
          <p:cNvPr id="1322" name="Google Shape;1322;p152"/>
          <p:cNvCxnSpPr>
            <a:stCxn id="1314" idx="3"/>
            <a:endCxn id="1318" idx="1"/>
          </p:cNvCxnSpPr>
          <p:nvPr/>
        </p:nvCxnSpPr>
        <p:spPr>
          <a:xfrm>
            <a:off x="3207550" y="3357350"/>
            <a:ext cx="1805100" cy="0"/>
          </a:xfrm>
          <a:prstGeom prst="straightConnector1">
            <a:avLst/>
          </a:prstGeom>
          <a:noFill/>
          <a:ln cap="flat" cmpd="sng" w="9525">
            <a:solidFill>
              <a:schemeClr val="dk2"/>
            </a:solidFill>
            <a:prstDash val="solid"/>
            <a:round/>
            <a:headEnd len="med" w="med" type="none"/>
            <a:tailEnd len="med" w="med" type="stealth"/>
          </a:ln>
        </p:spPr>
      </p:cxnSp>
      <p:cxnSp>
        <p:nvCxnSpPr>
          <p:cNvPr id="1323" name="Google Shape;1323;p152"/>
          <p:cNvCxnSpPr>
            <a:stCxn id="1314" idx="3"/>
          </p:cNvCxnSpPr>
          <p:nvPr/>
        </p:nvCxnSpPr>
        <p:spPr>
          <a:xfrm>
            <a:off x="3207550" y="3357350"/>
            <a:ext cx="1795800" cy="766800"/>
          </a:xfrm>
          <a:prstGeom prst="straightConnector1">
            <a:avLst/>
          </a:prstGeom>
          <a:noFill/>
          <a:ln cap="flat" cmpd="sng" w="9525">
            <a:solidFill>
              <a:schemeClr val="dk2"/>
            </a:solidFill>
            <a:prstDash val="solid"/>
            <a:round/>
            <a:headEnd len="med" w="med" type="none"/>
            <a:tailEnd len="med" w="med" type="stealth"/>
          </a:ln>
        </p:spPr>
      </p:cxnSp>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7" name="Shape 1327"/>
        <p:cNvGrpSpPr/>
        <p:nvPr/>
      </p:nvGrpSpPr>
      <p:grpSpPr>
        <a:xfrm>
          <a:off x="0" y="0"/>
          <a:ext cx="0" cy="0"/>
          <a:chOff x="0" y="0"/>
          <a:chExt cx="0" cy="0"/>
        </a:xfrm>
      </p:grpSpPr>
      <p:sp>
        <p:nvSpPr>
          <p:cNvPr id="1328" name="Google Shape;1328;p153"/>
          <p:cNvSpPr txBox="1"/>
          <p:nvPr>
            <p:ph idx="1" type="subTitle"/>
          </p:nvPr>
        </p:nvSpPr>
        <p:spPr>
          <a:xfrm>
            <a:off x="-79975" y="74700"/>
            <a:ext cx="8612400" cy="79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Understanding EFS Architecture </a:t>
            </a:r>
            <a:endParaRPr>
              <a:solidFill>
                <a:srgbClr val="FF7A00"/>
              </a:solidFill>
              <a:latin typeface="EB Garamond"/>
              <a:ea typeface="EB Garamond"/>
              <a:cs typeface="EB Garamond"/>
              <a:sym typeface="EB Garamond"/>
            </a:endParaRPr>
          </a:p>
        </p:txBody>
      </p:sp>
      <p:sp>
        <p:nvSpPr>
          <p:cNvPr id="1329" name="Google Shape;1329;p153"/>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
        <p:nvSpPr>
          <p:cNvPr id="1330" name="Google Shape;1330;p153"/>
          <p:cNvSpPr txBox="1"/>
          <p:nvPr/>
        </p:nvSpPr>
        <p:spPr>
          <a:xfrm>
            <a:off x="343175" y="867900"/>
            <a:ext cx="7984200" cy="741600"/>
          </a:xfrm>
          <a:prstGeom prst="rect">
            <a:avLst/>
          </a:prstGeom>
          <a:noFill/>
          <a:ln>
            <a:noFill/>
          </a:ln>
        </p:spPr>
        <p:txBody>
          <a:bodyPr anchorCtr="0" anchor="t" bIns="91425" lIns="91425" spcFirstLastPara="1" rIns="91425" wrap="square" tIns="91425">
            <a:noAutofit/>
          </a:bodyPr>
          <a:lstStyle/>
          <a:p>
            <a:pPr indent="0" lvl="0" marL="0" rtl="0" algn="l">
              <a:spcBef>
                <a:spcPts val="480"/>
              </a:spcBef>
              <a:spcAft>
                <a:spcPts val="0"/>
              </a:spcAft>
              <a:buClr>
                <a:schemeClr val="dk1"/>
              </a:buClr>
              <a:buSzPts val="1100"/>
              <a:buFont typeface="Arial"/>
              <a:buNone/>
            </a:pPr>
            <a:r>
              <a:rPr lang="en" sz="1800">
                <a:solidFill>
                  <a:srgbClr val="666666"/>
                </a:solidFill>
                <a:latin typeface="EB Garamond"/>
                <a:ea typeface="EB Garamond"/>
                <a:cs typeface="EB Garamond"/>
                <a:sym typeface="EB Garamond"/>
              </a:rPr>
              <a:t>To access file system from instance inside the VPC, we need to create mount target in the VPC.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Clr>
                <a:schemeClr val="dk1"/>
              </a:buClr>
              <a:buSzPts val="1100"/>
              <a:buFont typeface="Arial"/>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Clr>
                <a:schemeClr val="dk1"/>
              </a:buClr>
              <a:buSzPts val="1100"/>
              <a:buFont typeface="Arial"/>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Clr>
                <a:schemeClr val="dk1"/>
              </a:buClr>
              <a:buSzPts val="1100"/>
              <a:buFont typeface="Arial"/>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Clr>
                <a:schemeClr val="dk1"/>
              </a:buClr>
              <a:buSzPts val="1100"/>
              <a:buFont typeface="Arial"/>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Clr>
                <a:schemeClr val="dk1"/>
              </a:buClr>
              <a:buSzPts val="1100"/>
              <a:buFont typeface="Arial"/>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Clr>
                <a:schemeClr val="dk1"/>
              </a:buClr>
              <a:buSzPts val="1100"/>
              <a:buFont typeface="Arial"/>
              <a:buNone/>
            </a:pPr>
            <a:r>
              <a:rPr lang="en" sz="1800">
                <a:solidFill>
                  <a:srgbClr val="666666"/>
                </a:solidFill>
                <a:latin typeface="EB Garamond"/>
                <a:ea typeface="EB Garamond"/>
                <a:cs typeface="EB Garamond"/>
                <a:sym typeface="EB Garamond"/>
              </a:rPr>
              <a:t>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Clr>
                <a:schemeClr val="dk1"/>
              </a:buClr>
              <a:buSzPts val="1100"/>
              <a:buFont typeface="Arial"/>
              <a:buNone/>
            </a:pPr>
            <a:r>
              <a:t/>
            </a:r>
            <a:endParaRPr sz="1800">
              <a:solidFill>
                <a:srgbClr val="FF0000"/>
              </a:solidFill>
              <a:latin typeface="EB Garamond"/>
              <a:ea typeface="EB Garamond"/>
              <a:cs typeface="EB Garamond"/>
              <a:sym typeface="EB Garamond"/>
            </a:endParaRPr>
          </a:p>
          <a:p>
            <a:pPr indent="0" lvl="0" marL="0" rtl="0" algn="l">
              <a:spcBef>
                <a:spcPts val="600"/>
              </a:spcBef>
              <a:spcAft>
                <a:spcPts val="0"/>
              </a:spcAft>
              <a:buClr>
                <a:schemeClr val="dk1"/>
              </a:buClr>
              <a:buSzPts val="1100"/>
              <a:buFont typeface="Arial"/>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Clr>
                <a:schemeClr val="dk1"/>
              </a:buClr>
              <a:buSzPts val="1100"/>
              <a:buFont typeface="Arial"/>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Clr>
                <a:schemeClr val="dk1"/>
              </a:buClr>
              <a:buSzPts val="1100"/>
              <a:buFont typeface="Arial"/>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Clr>
                <a:schemeClr val="dk1"/>
              </a:buClr>
              <a:buSzPts val="1100"/>
              <a:buFont typeface="Arial"/>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None/>
            </a:pPr>
            <a:r>
              <a:rPr lang="en" sz="1800">
                <a:solidFill>
                  <a:srgbClr val="666666"/>
                </a:solidFill>
                <a:latin typeface="EB Garamond"/>
                <a:ea typeface="EB Garamond"/>
                <a:cs typeface="EB Garamond"/>
                <a:sym typeface="EB Garamond"/>
              </a:rPr>
              <a:t>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None/>
            </a:pPr>
            <a:r>
              <a:t/>
            </a:r>
            <a:endParaRPr sz="1800">
              <a:solidFill>
                <a:srgbClr val="FF0000"/>
              </a:solidFill>
              <a:latin typeface="EB Garamond"/>
              <a:ea typeface="EB Garamond"/>
              <a:cs typeface="EB Garamond"/>
              <a:sym typeface="EB Garamond"/>
            </a:endParaRPr>
          </a:p>
          <a:p>
            <a:pPr indent="0" lvl="0" marL="0" rtl="0" algn="l">
              <a:spcBef>
                <a:spcPts val="60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Clr>
                <a:schemeClr val="dk1"/>
              </a:buClr>
              <a:buSzPts val="1100"/>
              <a:buFont typeface="Arial"/>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Clr>
                <a:schemeClr val="dk1"/>
              </a:buClr>
              <a:buSzPts val="1100"/>
              <a:buFont typeface="Arial"/>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600"/>
              </a:spcAft>
              <a:buNone/>
            </a:pPr>
            <a:r>
              <a:t/>
            </a:r>
            <a:endParaRPr sz="1800">
              <a:solidFill>
                <a:srgbClr val="666666"/>
              </a:solidFill>
              <a:latin typeface="EB Garamond"/>
              <a:ea typeface="EB Garamond"/>
              <a:cs typeface="EB Garamond"/>
              <a:sym typeface="EB Garamond"/>
            </a:endParaRPr>
          </a:p>
        </p:txBody>
      </p:sp>
      <p:pic>
        <p:nvPicPr>
          <p:cNvPr id="1331" name="Google Shape;1331;p153"/>
          <p:cNvPicPr preferRelativeResize="0"/>
          <p:nvPr/>
        </p:nvPicPr>
        <p:blipFill>
          <a:blip r:embed="rId3">
            <a:alphaModFix/>
          </a:blip>
          <a:stretch>
            <a:fillRect/>
          </a:stretch>
        </p:blipFill>
        <p:spPr>
          <a:xfrm>
            <a:off x="2006400" y="1561750"/>
            <a:ext cx="5337424" cy="3002299"/>
          </a:xfrm>
          <a:prstGeom prst="rect">
            <a:avLst/>
          </a:prstGeom>
          <a:noFill/>
          <a:ln>
            <a:noFill/>
          </a:ln>
        </p:spPr>
      </p:pic>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5" name="Shape 1335"/>
        <p:cNvGrpSpPr/>
        <p:nvPr/>
      </p:nvGrpSpPr>
      <p:grpSpPr>
        <a:xfrm>
          <a:off x="0" y="0"/>
          <a:ext cx="0" cy="0"/>
          <a:chOff x="0" y="0"/>
          <a:chExt cx="0" cy="0"/>
        </a:xfrm>
      </p:grpSpPr>
      <p:sp>
        <p:nvSpPr>
          <p:cNvPr id="1336" name="Google Shape;1336;p154"/>
          <p:cNvSpPr txBox="1"/>
          <p:nvPr>
            <p:ph idx="1" type="subTitle"/>
          </p:nvPr>
        </p:nvSpPr>
        <p:spPr>
          <a:xfrm>
            <a:off x="-79975" y="74700"/>
            <a:ext cx="8612400" cy="79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Network File System</a:t>
            </a:r>
            <a:endParaRPr>
              <a:solidFill>
                <a:srgbClr val="FF7A00"/>
              </a:solidFill>
              <a:latin typeface="EB Garamond"/>
              <a:ea typeface="EB Garamond"/>
              <a:cs typeface="EB Garamond"/>
              <a:sym typeface="EB Garamond"/>
            </a:endParaRPr>
          </a:p>
        </p:txBody>
      </p:sp>
      <p:sp>
        <p:nvSpPr>
          <p:cNvPr id="1337" name="Google Shape;1337;p154"/>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
        <p:nvSpPr>
          <p:cNvPr id="1338" name="Google Shape;1338;p154"/>
          <p:cNvSpPr txBox="1"/>
          <p:nvPr/>
        </p:nvSpPr>
        <p:spPr>
          <a:xfrm>
            <a:off x="362600" y="824550"/>
            <a:ext cx="7984200" cy="741600"/>
          </a:xfrm>
          <a:prstGeom prst="rect">
            <a:avLst/>
          </a:prstGeom>
          <a:noFill/>
          <a:ln>
            <a:noFill/>
          </a:ln>
        </p:spPr>
        <p:txBody>
          <a:bodyPr anchorCtr="0" anchor="t" bIns="91425" lIns="91425" spcFirstLastPara="1" rIns="91425" wrap="square" tIns="91425">
            <a:noAutofit/>
          </a:bodyPr>
          <a:lstStyle/>
          <a:p>
            <a:pPr indent="0" lvl="0" marL="0" rtl="0" algn="l">
              <a:spcBef>
                <a:spcPts val="480"/>
              </a:spcBef>
              <a:spcAft>
                <a:spcPts val="0"/>
              </a:spcAft>
              <a:buClr>
                <a:schemeClr val="dk1"/>
              </a:buClr>
              <a:buSzPts val="1100"/>
              <a:buFont typeface="Arial"/>
              <a:buNone/>
            </a:pPr>
            <a:r>
              <a:rPr lang="en" sz="1800">
                <a:solidFill>
                  <a:srgbClr val="666666"/>
                </a:solidFill>
                <a:latin typeface="EB Garamond"/>
                <a:ea typeface="EB Garamond"/>
                <a:cs typeface="EB Garamond"/>
                <a:sym typeface="EB Garamond"/>
              </a:rPr>
              <a:t>Network File System (NFS) is a networking protocol for distributed file sharing.</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Clr>
                <a:schemeClr val="dk1"/>
              </a:buClr>
              <a:buSzPts val="1100"/>
              <a:buFont typeface="Arial"/>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Clr>
                <a:schemeClr val="dk1"/>
              </a:buClr>
              <a:buSzPts val="1100"/>
              <a:buFont typeface="Arial"/>
              <a:buNone/>
            </a:pPr>
            <a:r>
              <a:rPr lang="en" sz="1800">
                <a:solidFill>
                  <a:srgbClr val="666666"/>
                </a:solidFill>
                <a:latin typeface="EB Garamond"/>
                <a:ea typeface="EB Garamond"/>
                <a:cs typeface="EB Garamond"/>
                <a:sym typeface="EB Garamond"/>
              </a:rPr>
              <a:t>EFS uses the Network File System version 4 (NFS v4) protocol</a:t>
            </a:r>
            <a:endParaRPr sz="1800">
              <a:solidFill>
                <a:srgbClr val="666666"/>
              </a:solidFill>
              <a:latin typeface="EB Garamond"/>
              <a:ea typeface="EB Garamond"/>
              <a:cs typeface="EB Garamond"/>
              <a:sym typeface="EB Garamond"/>
            </a:endParaRPr>
          </a:p>
          <a:p>
            <a:pPr indent="0" lvl="0" marL="0" rtl="0" algn="l">
              <a:spcBef>
                <a:spcPts val="600"/>
              </a:spcBef>
              <a:spcAft>
                <a:spcPts val="600"/>
              </a:spcAft>
              <a:buClr>
                <a:schemeClr val="dk1"/>
              </a:buClr>
              <a:buSzPts val="1100"/>
              <a:buFont typeface="Arial"/>
              <a:buNone/>
            </a:pPr>
            <a:r>
              <a:t/>
            </a:r>
            <a:endParaRPr sz="1800">
              <a:solidFill>
                <a:srgbClr val="666666"/>
              </a:solidFill>
              <a:latin typeface="EB Garamond"/>
              <a:ea typeface="EB Garamond"/>
              <a:cs typeface="EB Garamond"/>
              <a:sym typeface="EB Garamond"/>
            </a:endParaRPr>
          </a:p>
        </p:txBody>
      </p:sp>
      <p:sp>
        <p:nvSpPr>
          <p:cNvPr id="1339" name="Google Shape;1339;p154"/>
          <p:cNvSpPr/>
          <p:nvPr/>
        </p:nvSpPr>
        <p:spPr>
          <a:xfrm>
            <a:off x="1782950" y="2375400"/>
            <a:ext cx="1225200" cy="18423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154"/>
          <p:cNvSpPr txBox="1"/>
          <p:nvPr/>
        </p:nvSpPr>
        <p:spPr>
          <a:xfrm>
            <a:off x="1848400" y="4329925"/>
            <a:ext cx="1384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NFS Server</a:t>
            </a:r>
            <a:endParaRPr/>
          </a:p>
        </p:txBody>
      </p:sp>
      <p:sp>
        <p:nvSpPr>
          <p:cNvPr id="1341" name="Google Shape;1341;p154"/>
          <p:cNvSpPr/>
          <p:nvPr/>
        </p:nvSpPr>
        <p:spPr>
          <a:xfrm>
            <a:off x="5009450" y="2758800"/>
            <a:ext cx="1917000" cy="10755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42" name="Google Shape;1342;p154"/>
          <p:cNvPicPr preferRelativeResize="0"/>
          <p:nvPr/>
        </p:nvPicPr>
        <p:blipFill>
          <a:blip r:embed="rId3">
            <a:alphaModFix/>
          </a:blip>
          <a:stretch>
            <a:fillRect/>
          </a:stretch>
        </p:blipFill>
        <p:spPr>
          <a:xfrm>
            <a:off x="5177901" y="2948688"/>
            <a:ext cx="700625" cy="695725"/>
          </a:xfrm>
          <a:prstGeom prst="rect">
            <a:avLst/>
          </a:prstGeom>
          <a:noFill/>
          <a:ln>
            <a:noFill/>
          </a:ln>
        </p:spPr>
      </p:pic>
      <p:pic>
        <p:nvPicPr>
          <p:cNvPr id="1343" name="Google Shape;1343;p154"/>
          <p:cNvPicPr preferRelativeResize="0"/>
          <p:nvPr/>
        </p:nvPicPr>
        <p:blipFill>
          <a:blip r:embed="rId4">
            <a:alphaModFix/>
          </a:blip>
          <a:stretch>
            <a:fillRect/>
          </a:stretch>
        </p:blipFill>
        <p:spPr>
          <a:xfrm>
            <a:off x="6112325" y="3003275"/>
            <a:ext cx="586575" cy="586575"/>
          </a:xfrm>
          <a:prstGeom prst="rect">
            <a:avLst/>
          </a:prstGeom>
          <a:noFill/>
          <a:ln>
            <a:noFill/>
          </a:ln>
        </p:spPr>
      </p:pic>
      <p:cxnSp>
        <p:nvCxnSpPr>
          <p:cNvPr id="1344" name="Google Shape;1344;p154"/>
          <p:cNvCxnSpPr>
            <a:stCxn id="1339" idx="3"/>
            <a:endCxn id="1341" idx="1"/>
          </p:cNvCxnSpPr>
          <p:nvPr/>
        </p:nvCxnSpPr>
        <p:spPr>
          <a:xfrm>
            <a:off x="3008150" y="3296550"/>
            <a:ext cx="2001300" cy="0"/>
          </a:xfrm>
          <a:prstGeom prst="straightConnector1">
            <a:avLst/>
          </a:prstGeom>
          <a:noFill/>
          <a:ln cap="flat" cmpd="sng" w="9525">
            <a:solidFill>
              <a:schemeClr val="dk2"/>
            </a:solidFill>
            <a:prstDash val="solid"/>
            <a:round/>
            <a:headEnd len="med" w="med" type="none"/>
            <a:tailEnd len="med" w="med" type="stealth"/>
          </a:ln>
        </p:spPr>
      </p:cxnSp>
      <p:sp>
        <p:nvSpPr>
          <p:cNvPr id="1345" name="Google Shape;1345;p154"/>
          <p:cNvSpPr txBox="1"/>
          <p:nvPr/>
        </p:nvSpPr>
        <p:spPr>
          <a:xfrm>
            <a:off x="3365850" y="2821200"/>
            <a:ext cx="1328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Mount</a:t>
            </a:r>
            <a:endParaRPr/>
          </a:p>
        </p:txBody>
      </p:sp>
      <p:pic>
        <p:nvPicPr>
          <p:cNvPr id="1346" name="Google Shape;1346;p154"/>
          <p:cNvPicPr preferRelativeResize="0"/>
          <p:nvPr/>
        </p:nvPicPr>
        <p:blipFill>
          <a:blip r:embed="rId5">
            <a:alphaModFix/>
          </a:blip>
          <a:stretch>
            <a:fillRect/>
          </a:stretch>
        </p:blipFill>
        <p:spPr>
          <a:xfrm>
            <a:off x="2143825" y="2584225"/>
            <a:ext cx="503450" cy="500025"/>
          </a:xfrm>
          <a:prstGeom prst="rect">
            <a:avLst/>
          </a:prstGeom>
          <a:noFill/>
          <a:ln>
            <a:noFill/>
          </a:ln>
        </p:spPr>
      </p:pic>
      <p:pic>
        <p:nvPicPr>
          <p:cNvPr id="1347" name="Google Shape;1347;p154"/>
          <p:cNvPicPr preferRelativeResize="0"/>
          <p:nvPr/>
        </p:nvPicPr>
        <p:blipFill>
          <a:blip r:embed="rId5">
            <a:alphaModFix/>
          </a:blip>
          <a:stretch>
            <a:fillRect/>
          </a:stretch>
        </p:blipFill>
        <p:spPr>
          <a:xfrm>
            <a:off x="2143825" y="3466113"/>
            <a:ext cx="503450" cy="500025"/>
          </a:xfrm>
          <a:prstGeom prst="rect">
            <a:avLst/>
          </a:prstGeom>
          <a:noFill/>
          <a:ln>
            <a:noFill/>
          </a:ln>
        </p:spPr>
      </p:pic>
      <p:sp>
        <p:nvSpPr>
          <p:cNvPr id="1348" name="Google Shape;1348;p154"/>
          <p:cNvSpPr txBox="1"/>
          <p:nvPr/>
        </p:nvSpPr>
        <p:spPr>
          <a:xfrm>
            <a:off x="5702150" y="3929725"/>
            <a:ext cx="860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Client</a:t>
            </a:r>
            <a:endParaRPr/>
          </a:p>
        </p:txBody>
      </p:sp>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2" name="Shape 1352"/>
        <p:cNvGrpSpPr/>
        <p:nvPr/>
      </p:nvGrpSpPr>
      <p:grpSpPr>
        <a:xfrm>
          <a:off x="0" y="0"/>
          <a:ext cx="0" cy="0"/>
          <a:chOff x="0" y="0"/>
          <a:chExt cx="0" cy="0"/>
        </a:xfrm>
      </p:grpSpPr>
      <p:sp>
        <p:nvSpPr>
          <p:cNvPr id="1353" name="Google Shape;1353;p155"/>
          <p:cNvSpPr txBox="1"/>
          <p:nvPr>
            <p:ph idx="1" type="subTitle"/>
          </p:nvPr>
        </p:nvSpPr>
        <p:spPr>
          <a:xfrm>
            <a:off x="-79975" y="74700"/>
            <a:ext cx="8612400" cy="79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Pricing Considerations</a:t>
            </a:r>
            <a:endParaRPr>
              <a:solidFill>
                <a:srgbClr val="FF7A00"/>
              </a:solidFill>
              <a:latin typeface="EB Garamond"/>
              <a:ea typeface="EB Garamond"/>
              <a:cs typeface="EB Garamond"/>
              <a:sym typeface="EB Garamond"/>
            </a:endParaRPr>
          </a:p>
        </p:txBody>
      </p:sp>
      <p:sp>
        <p:nvSpPr>
          <p:cNvPr id="1354" name="Google Shape;1354;p155"/>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
        <p:nvSpPr>
          <p:cNvPr id="1355" name="Google Shape;1355;p155"/>
          <p:cNvSpPr txBox="1"/>
          <p:nvPr/>
        </p:nvSpPr>
        <p:spPr>
          <a:xfrm>
            <a:off x="362600" y="824550"/>
            <a:ext cx="7984200" cy="741600"/>
          </a:xfrm>
          <a:prstGeom prst="rect">
            <a:avLst/>
          </a:prstGeom>
          <a:noFill/>
          <a:ln>
            <a:noFill/>
          </a:ln>
        </p:spPr>
        <p:txBody>
          <a:bodyPr anchorCtr="0" anchor="t" bIns="91425" lIns="91425" spcFirstLastPara="1" rIns="91425" wrap="square" tIns="91425">
            <a:noAutofit/>
          </a:bodyPr>
          <a:lstStyle/>
          <a:p>
            <a:pPr indent="0" lvl="0" marL="0" rtl="0" algn="l">
              <a:spcBef>
                <a:spcPts val="480"/>
              </a:spcBef>
              <a:spcAft>
                <a:spcPts val="0"/>
              </a:spcAft>
              <a:buClr>
                <a:schemeClr val="dk1"/>
              </a:buClr>
              <a:buSzPts val="1100"/>
              <a:buFont typeface="Arial"/>
              <a:buNone/>
            </a:pPr>
            <a:r>
              <a:rPr lang="en" sz="1800">
                <a:solidFill>
                  <a:srgbClr val="666666"/>
                </a:solidFill>
                <a:latin typeface="EB Garamond"/>
                <a:ea typeface="EB Garamond"/>
                <a:cs typeface="EB Garamond"/>
                <a:sym typeface="EB Garamond"/>
              </a:rPr>
              <a:t>AWS EFS is expensive when compared to other storage options like EBS, S3.</a:t>
            </a:r>
            <a:endParaRPr sz="1800">
              <a:solidFill>
                <a:srgbClr val="666666"/>
              </a:solidFill>
              <a:latin typeface="EB Garamond"/>
              <a:ea typeface="EB Garamond"/>
              <a:cs typeface="EB Garamond"/>
              <a:sym typeface="EB Garamond"/>
            </a:endParaRPr>
          </a:p>
          <a:p>
            <a:pPr indent="0" lvl="0" marL="457200" rtl="0" algn="l">
              <a:spcBef>
                <a:spcPts val="60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600"/>
              </a:spcAft>
              <a:buNone/>
            </a:pPr>
            <a:r>
              <a:t/>
            </a:r>
            <a:endParaRPr sz="1800">
              <a:solidFill>
                <a:srgbClr val="666666"/>
              </a:solidFill>
              <a:latin typeface="EB Garamond"/>
              <a:ea typeface="EB Garamond"/>
              <a:cs typeface="EB Garamond"/>
              <a:sym typeface="EB Garamond"/>
            </a:endParaRPr>
          </a:p>
        </p:txBody>
      </p:sp>
      <p:graphicFrame>
        <p:nvGraphicFramePr>
          <p:cNvPr id="1356" name="Google Shape;1356;p155"/>
          <p:cNvGraphicFramePr/>
          <p:nvPr/>
        </p:nvGraphicFramePr>
        <p:xfrm>
          <a:off x="709600" y="2112500"/>
          <a:ext cx="3000000" cy="3000000"/>
        </p:xfrm>
        <a:graphic>
          <a:graphicData uri="http://schemas.openxmlformats.org/drawingml/2006/table">
            <a:tbl>
              <a:tblPr>
                <a:noFill/>
                <a:tableStyleId>{3C1E2902-81CD-4891-B3D0-654FA1685981}</a:tableStyleId>
              </a:tblPr>
              <a:tblGrid>
                <a:gridCol w="4754700"/>
                <a:gridCol w="1539775"/>
              </a:tblGrid>
              <a:tr h="396200">
                <a:tc>
                  <a:txBody>
                    <a:bodyPr/>
                    <a:lstStyle/>
                    <a:p>
                      <a:pPr indent="0" lvl="0" marL="0" rtl="0" algn="ctr">
                        <a:spcBef>
                          <a:spcPts val="0"/>
                        </a:spcBef>
                        <a:spcAft>
                          <a:spcPts val="0"/>
                        </a:spcAft>
                        <a:buNone/>
                      </a:pPr>
                      <a:r>
                        <a:rPr b="1" lang="en"/>
                        <a:t>Consideration</a:t>
                      </a:r>
                      <a:endParaRPr b="1"/>
                    </a:p>
                  </a:txBody>
                  <a:tcPr marT="91425" marB="91425" marR="91425" marL="91425"/>
                </a:tc>
                <a:tc>
                  <a:txBody>
                    <a:bodyPr/>
                    <a:lstStyle/>
                    <a:p>
                      <a:pPr indent="0" lvl="0" marL="0" rtl="0" algn="ctr">
                        <a:spcBef>
                          <a:spcPts val="0"/>
                        </a:spcBef>
                        <a:spcAft>
                          <a:spcPts val="0"/>
                        </a:spcAft>
                        <a:buNone/>
                      </a:pPr>
                      <a:r>
                        <a:rPr b="1" lang="en"/>
                        <a:t>Pricing</a:t>
                      </a:r>
                      <a:endParaRPr b="1"/>
                    </a:p>
                  </a:txBody>
                  <a:tcPr marT="91425" marB="91425" marR="91425" marL="91425"/>
                </a:tc>
              </a:tr>
              <a:tr h="396200">
                <a:tc>
                  <a:txBody>
                    <a:bodyPr/>
                    <a:lstStyle/>
                    <a:p>
                      <a:pPr indent="0" lvl="0" marL="0" rtl="0" algn="ctr">
                        <a:spcBef>
                          <a:spcPts val="0"/>
                        </a:spcBef>
                        <a:spcAft>
                          <a:spcPts val="0"/>
                        </a:spcAft>
                        <a:buNone/>
                      </a:pPr>
                      <a:r>
                        <a:rPr lang="en"/>
                        <a:t>1 TB EFS with 80% frequently accessed data</a:t>
                      </a:r>
                      <a:endParaRPr/>
                    </a:p>
                  </a:txBody>
                  <a:tcPr marT="91425" marB="91425" marR="91425" marL="91425"/>
                </a:tc>
                <a:tc>
                  <a:txBody>
                    <a:bodyPr/>
                    <a:lstStyle/>
                    <a:p>
                      <a:pPr indent="0" lvl="0" marL="0" rtl="0" algn="ctr">
                        <a:spcBef>
                          <a:spcPts val="0"/>
                        </a:spcBef>
                        <a:spcAft>
                          <a:spcPts val="0"/>
                        </a:spcAft>
                        <a:buNone/>
                      </a:pPr>
                      <a:r>
                        <a:rPr lang="en"/>
                        <a:t>$250</a:t>
                      </a:r>
                      <a:endParaRPr/>
                    </a:p>
                  </a:txBody>
                  <a:tcPr marT="91425" marB="91425" marR="91425" marL="91425"/>
                </a:tc>
              </a:tr>
              <a:tr h="396200">
                <a:tc>
                  <a:txBody>
                    <a:bodyPr/>
                    <a:lstStyle/>
                    <a:p>
                      <a:pPr indent="0" lvl="0" marL="0" rtl="0" algn="ctr">
                        <a:spcBef>
                          <a:spcPts val="0"/>
                        </a:spcBef>
                        <a:spcAft>
                          <a:spcPts val="0"/>
                        </a:spcAft>
                        <a:buNone/>
                      </a:pPr>
                      <a:r>
                        <a:rPr lang="en"/>
                        <a:t> 1TB EBS Storage</a:t>
                      </a:r>
                      <a:endParaRPr/>
                    </a:p>
                  </a:txBody>
                  <a:tcPr marT="91425" marB="91425" marR="91425" marL="91425"/>
                </a:tc>
                <a:tc>
                  <a:txBody>
                    <a:bodyPr/>
                    <a:lstStyle/>
                    <a:p>
                      <a:pPr indent="0" lvl="0" marL="0" rtl="0" algn="ctr">
                        <a:spcBef>
                          <a:spcPts val="0"/>
                        </a:spcBef>
                        <a:spcAft>
                          <a:spcPts val="0"/>
                        </a:spcAft>
                        <a:buNone/>
                      </a:pPr>
                      <a:r>
                        <a:rPr lang="en"/>
                        <a:t>$102</a:t>
                      </a:r>
                      <a:endParaRPr/>
                    </a:p>
                  </a:txBody>
                  <a:tcPr marT="91425" marB="91425" marR="91425" marL="91425"/>
                </a:tc>
              </a:tr>
              <a:tr h="396200">
                <a:tc>
                  <a:txBody>
                    <a:bodyPr/>
                    <a:lstStyle/>
                    <a:p>
                      <a:pPr indent="0" lvl="0" marL="0" rtl="0" algn="ctr">
                        <a:spcBef>
                          <a:spcPts val="0"/>
                        </a:spcBef>
                        <a:spcAft>
                          <a:spcPts val="0"/>
                        </a:spcAft>
                        <a:buNone/>
                      </a:pPr>
                      <a:r>
                        <a:rPr lang="en"/>
                        <a:t>1 TB of S3 Storage</a:t>
                      </a:r>
                      <a:endParaRPr/>
                    </a:p>
                  </a:txBody>
                  <a:tcPr marT="91425" marB="91425" marR="91425" marL="91425"/>
                </a:tc>
                <a:tc>
                  <a:txBody>
                    <a:bodyPr/>
                    <a:lstStyle/>
                    <a:p>
                      <a:pPr indent="0" lvl="0" marL="0" rtl="0" algn="ctr">
                        <a:spcBef>
                          <a:spcPts val="0"/>
                        </a:spcBef>
                        <a:spcAft>
                          <a:spcPts val="0"/>
                        </a:spcAft>
                        <a:buNone/>
                      </a:pPr>
                      <a:r>
                        <a:rPr lang="en"/>
                        <a:t>$24</a:t>
                      </a:r>
                      <a:endParaRPr/>
                    </a:p>
                  </a:txBody>
                  <a:tcPr marT="91425" marB="91425" marR="91425" marL="91425"/>
                </a:tc>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7474F"/>
        </a:solidFill>
      </p:bgPr>
    </p:bg>
    <p:spTree>
      <p:nvGrpSpPr>
        <p:cNvPr id="283" name="Shape 283"/>
        <p:cNvGrpSpPr/>
        <p:nvPr/>
      </p:nvGrpSpPr>
      <p:grpSpPr>
        <a:xfrm>
          <a:off x="0" y="0"/>
          <a:ext cx="0" cy="0"/>
          <a:chOff x="0" y="0"/>
          <a:chExt cx="0" cy="0"/>
        </a:xfrm>
      </p:grpSpPr>
      <p:sp>
        <p:nvSpPr>
          <p:cNvPr id="284" name="Google Shape;284;p48"/>
          <p:cNvSpPr txBox="1"/>
          <p:nvPr/>
        </p:nvSpPr>
        <p:spPr>
          <a:xfrm>
            <a:off x="319675" y="169525"/>
            <a:ext cx="8088000" cy="72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rgbClr val="93C47D"/>
                </a:solidFill>
                <a:latin typeface="EB Garamond"/>
                <a:ea typeface="EB Garamond"/>
                <a:cs typeface="EB Garamond"/>
                <a:sym typeface="EB Garamond"/>
              </a:rPr>
              <a:t>                                 Revising the Basics</a:t>
            </a:r>
            <a:endParaRPr sz="2800">
              <a:solidFill>
                <a:srgbClr val="93C47D"/>
              </a:solidFill>
              <a:latin typeface="EB Garamond"/>
              <a:ea typeface="EB Garamond"/>
              <a:cs typeface="EB Garamond"/>
              <a:sym typeface="EB Garamond"/>
            </a:endParaRPr>
          </a:p>
        </p:txBody>
      </p:sp>
      <p:sp>
        <p:nvSpPr>
          <p:cNvPr id="285" name="Google Shape;285;p48"/>
          <p:cNvSpPr txBox="1"/>
          <p:nvPr/>
        </p:nvSpPr>
        <p:spPr>
          <a:xfrm>
            <a:off x="373450" y="893725"/>
            <a:ext cx="8238300" cy="921600"/>
          </a:xfrm>
          <a:prstGeom prst="rect">
            <a:avLst/>
          </a:prstGeom>
          <a:noFill/>
          <a:ln>
            <a:noFill/>
          </a:ln>
        </p:spPr>
        <p:txBody>
          <a:bodyPr anchorCtr="0" anchor="t" bIns="91425" lIns="91425" spcFirstLastPara="1" rIns="91425" wrap="square" tIns="91425">
            <a:noAutofit/>
          </a:bodyPr>
          <a:lstStyle/>
          <a:p>
            <a:pPr indent="0" lvl="0" marL="0" rtl="0" algn="l">
              <a:spcBef>
                <a:spcPts val="480"/>
              </a:spcBef>
              <a:spcAft>
                <a:spcPts val="0"/>
              </a:spcAft>
              <a:buClr>
                <a:schemeClr val="dk1"/>
              </a:buClr>
              <a:buSzPts val="1100"/>
              <a:buFont typeface="Arial"/>
              <a:buNone/>
            </a:pPr>
            <a:r>
              <a:rPr lang="en" sz="1800">
                <a:solidFill>
                  <a:srgbClr val="FFFFFF"/>
                </a:solidFill>
              </a:rPr>
              <a:t>Since EBS and EC2 are separate set of entities, they can live independently of each other.</a:t>
            </a:r>
            <a:endParaRPr sz="1800">
              <a:solidFill>
                <a:srgbClr val="FFFFFF"/>
              </a:solidFill>
            </a:endParaRPr>
          </a:p>
          <a:p>
            <a:pPr indent="0" lvl="0" marL="0" rtl="0" algn="l">
              <a:spcBef>
                <a:spcPts val="600"/>
              </a:spcBef>
              <a:spcAft>
                <a:spcPts val="0"/>
              </a:spcAft>
              <a:buClr>
                <a:schemeClr val="dk1"/>
              </a:buClr>
              <a:buSzPts val="1100"/>
              <a:buFont typeface="Arial"/>
              <a:buNone/>
            </a:pPr>
            <a:r>
              <a:t/>
            </a:r>
            <a:endParaRPr sz="1800">
              <a:solidFill>
                <a:srgbClr val="FFFFFF"/>
              </a:solidFill>
            </a:endParaRPr>
          </a:p>
          <a:p>
            <a:pPr indent="0" lvl="0" marL="0" rtl="0" algn="l">
              <a:spcBef>
                <a:spcPts val="600"/>
              </a:spcBef>
              <a:spcAft>
                <a:spcPts val="0"/>
              </a:spcAft>
              <a:buClr>
                <a:schemeClr val="dk1"/>
              </a:buClr>
              <a:buSzPts val="1100"/>
              <a:buFont typeface="Arial"/>
              <a:buNone/>
            </a:pPr>
            <a:r>
              <a:t/>
            </a:r>
            <a:endParaRPr sz="1800">
              <a:solidFill>
                <a:srgbClr val="FFFFFF"/>
              </a:solidFill>
            </a:endParaRPr>
          </a:p>
          <a:p>
            <a:pPr indent="0" lvl="0" marL="457200" rtl="0" algn="l">
              <a:spcBef>
                <a:spcPts val="600"/>
              </a:spcBef>
              <a:spcAft>
                <a:spcPts val="600"/>
              </a:spcAft>
              <a:buNone/>
            </a:pPr>
            <a:r>
              <a:t/>
            </a:r>
            <a:endParaRPr/>
          </a:p>
        </p:txBody>
      </p:sp>
      <p:pic>
        <p:nvPicPr>
          <p:cNvPr id="286" name="Google Shape;286;p48"/>
          <p:cNvPicPr preferRelativeResize="0"/>
          <p:nvPr/>
        </p:nvPicPr>
        <p:blipFill>
          <a:blip r:embed="rId3">
            <a:alphaModFix/>
          </a:blip>
          <a:stretch>
            <a:fillRect/>
          </a:stretch>
        </p:blipFill>
        <p:spPr>
          <a:xfrm>
            <a:off x="5048050" y="2372350"/>
            <a:ext cx="831750" cy="826850"/>
          </a:xfrm>
          <a:prstGeom prst="rect">
            <a:avLst/>
          </a:prstGeom>
          <a:noFill/>
          <a:ln>
            <a:noFill/>
          </a:ln>
        </p:spPr>
      </p:pic>
      <p:cxnSp>
        <p:nvCxnSpPr>
          <p:cNvPr id="287" name="Google Shape;287;p48"/>
          <p:cNvCxnSpPr>
            <a:endCxn id="286" idx="1"/>
          </p:cNvCxnSpPr>
          <p:nvPr/>
        </p:nvCxnSpPr>
        <p:spPr>
          <a:xfrm>
            <a:off x="2911150" y="2449475"/>
            <a:ext cx="2136900" cy="336300"/>
          </a:xfrm>
          <a:prstGeom prst="straightConnector1">
            <a:avLst/>
          </a:prstGeom>
          <a:noFill/>
          <a:ln cap="flat" cmpd="sng" w="9525">
            <a:solidFill>
              <a:srgbClr val="FFFFFF"/>
            </a:solidFill>
            <a:prstDash val="solid"/>
            <a:round/>
            <a:headEnd len="med" w="med" type="none"/>
            <a:tailEnd len="med" w="med" type="stealth"/>
          </a:ln>
        </p:spPr>
      </p:cxnSp>
      <p:sp>
        <p:nvSpPr>
          <p:cNvPr id="288" name="Google Shape;288;p48"/>
          <p:cNvSpPr txBox="1"/>
          <p:nvPr/>
        </p:nvSpPr>
        <p:spPr>
          <a:xfrm>
            <a:off x="4907525" y="3284350"/>
            <a:ext cx="1499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FFFF"/>
                </a:solidFill>
              </a:rPr>
              <a:t>EC2 Instance</a:t>
            </a:r>
            <a:endParaRPr>
              <a:solidFill>
                <a:srgbClr val="FFFFFF"/>
              </a:solidFill>
            </a:endParaRPr>
          </a:p>
        </p:txBody>
      </p:sp>
      <p:pic>
        <p:nvPicPr>
          <p:cNvPr id="289" name="Google Shape;289;p48"/>
          <p:cNvPicPr preferRelativeResize="0"/>
          <p:nvPr/>
        </p:nvPicPr>
        <p:blipFill>
          <a:blip r:embed="rId4">
            <a:alphaModFix/>
          </a:blip>
          <a:stretch>
            <a:fillRect/>
          </a:stretch>
        </p:blipFill>
        <p:spPr>
          <a:xfrm>
            <a:off x="2201775" y="2128800"/>
            <a:ext cx="638100" cy="638100"/>
          </a:xfrm>
          <a:prstGeom prst="rect">
            <a:avLst/>
          </a:prstGeom>
          <a:noFill/>
          <a:ln>
            <a:noFill/>
          </a:ln>
        </p:spPr>
      </p:pic>
      <p:pic>
        <p:nvPicPr>
          <p:cNvPr id="290" name="Google Shape;290;p48"/>
          <p:cNvPicPr preferRelativeResize="0"/>
          <p:nvPr/>
        </p:nvPicPr>
        <p:blipFill>
          <a:blip r:embed="rId4">
            <a:alphaModFix/>
          </a:blip>
          <a:stretch>
            <a:fillRect/>
          </a:stretch>
        </p:blipFill>
        <p:spPr>
          <a:xfrm>
            <a:off x="2201775" y="3504050"/>
            <a:ext cx="638100" cy="638100"/>
          </a:xfrm>
          <a:prstGeom prst="rect">
            <a:avLst/>
          </a:prstGeom>
          <a:noFill/>
          <a:ln>
            <a:noFill/>
          </a:ln>
        </p:spPr>
      </p:pic>
      <p:sp>
        <p:nvSpPr>
          <p:cNvPr id="291" name="Google Shape;291;p48"/>
          <p:cNvSpPr txBox="1"/>
          <p:nvPr/>
        </p:nvSpPr>
        <p:spPr>
          <a:xfrm>
            <a:off x="2201775" y="2785700"/>
            <a:ext cx="771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FFFF"/>
                </a:solidFill>
              </a:rPr>
              <a:t>10 GB</a:t>
            </a:r>
            <a:endParaRPr>
              <a:solidFill>
                <a:srgbClr val="FFFFFF"/>
              </a:solidFill>
            </a:endParaRPr>
          </a:p>
        </p:txBody>
      </p:sp>
      <p:cxnSp>
        <p:nvCxnSpPr>
          <p:cNvPr id="292" name="Google Shape;292;p48"/>
          <p:cNvCxnSpPr>
            <a:stCxn id="290" idx="3"/>
            <a:endCxn id="286" idx="1"/>
          </p:cNvCxnSpPr>
          <p:nvPr/>
        </p:nvCxnSpPr>
        <p:spPr>
          <a:xfrm flipH="1" rot="10800000">
            <a:off x="2839875" y="2785700"/>
            <a:ext cx="2208300" cy="1037400"/>
          </a:xfrm>
          <a:prstGeom prst="straightConnector1">
            <a:avLst/>
          </a:prstGeom>
          <a:noFill/>
          <a:ln cap="flat" cmpd="sng" w="9525">
            <a:solidFill>
              <a:srgbClr val="FFFFFF"/>
            </a:solidFill>
            <a:prstDash val="solid"/>
            <a:round/>
            <a:headEnd len="med" w="med" type="none"/>
            <a:tailEnd len="med" w="med" type="stealth"/>
          </a:ln>
        </p:spPr>
      </p:cxnSp>
      <p:sp>
        <p:nvSpPr>
          <p:cNvPr id="293" name="Google Shape;293;p48"/>
          <p:cNvSpPr txBox="1"/>
          <p:nvPr/>
        </p:nvSpPr>
        <p:spPr>
          <a:xfrm>
            <a:off x="2087475" y="4142150"/>
            <a:ext cx="931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FFFF"/>
                </a:solidFill>
              </a:rPr>
              <a:t>100 GB</a:t>
            </a:r>
            <a:endParaRPr>
              <a:solidFill>
                <a:srgbClr val="FFFFFF"/>
              </a:solidFill>
            </a:endParaRPr>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0" name="Shape 1360"/>
        <p:cNvGrpSpPr/>
        <p:nvPr/>
      </p:nvGrpSpPr>
      <p:grpSpPr>
        <a:xfrm>
          <a:off x="0" y="0"/>
          <a:ext cx="0" cy="0"/>
          <a:chOff x="0" y="0"/>
          <a:chExt cx="0" cy="0"/>
        </a:xfrm>
      </p:grpSpPr>
      <p:sp>
        <p:nvSpPr>
          <p:cNvPr id="1361" name="Google Shape;1361;p156"/>
          <p:cNvSpPr txBox="1"/>
          <p:nvPr>
            <p:ph idx="1" type="subTitle"/>
          </p:nvPr>
        </p:nvSpPr>
        <p:spPr>
          <a:xfrm>
            <a:off x="-79975" y="74700"/>
            <a:ext cx="8612400" cy="79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Important Pointers</a:t>
            </a:r>
            <a:endParaRPr>
              <a:solidFill>
                <a:srgbClr val="FF7A00"/>
              </a:solidFill>
              <a:latin typeface="EB Garamond"/>
              <a:ea typeface="EB Garamond"/>
              <a:cs typeface="EB Garamond"/>
              <a:sym typeface="EB Garamond"/>
            </a:endParaRPr>
          </a:p>
        </p:txBody>
      </p:sp>
      <p:sp>
        <p:nvSpPr>
          <p:cNvPr id="1362" name="Google Shape;1362;p156"/>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
        <p:nvSpPr>
          <p:cNvPr id="1363" name="Google Shape;1363;p156"/>
          <p:cNvSpPr txBox="1"/>
          <p:nvPr/>
        </p:nvSpPr>
        <p:spPr>
          <a:xfrm>
            <a:off x="652475" y="908725"/>
            <a:ext cx="7984200" cy="741600"/>
          </a:xfrm>
          <a:prstGeom prst="rect">
            <a:avLst/>
          </a:prstGeom>
          <a:noFill/>
          <a:ln>
            <a:noFill/>
          </a:ln>
        </p:spPr>
        <p:txBody>
          <a:bodyPr anchorCtr="0" anchor="t" bIns="91425" lIns="91425" spcFirstLastPara="1" rIns="91425" wrap="square" tIns="91425">
            <a:noAutofit/>
          </a:bodyPr>
          <a:lstStyle/>
          <a:p>
            <a:pPr indent="0" lvl="0" marL="0" rtl="0" algn="l">
              <a:spcBef>
                <a:spcPts val="480"/>
              </a:spcBef>
              <a:spcAft>
                <a:spcPts val="0"/>
              </a:spcAft>
              <a:buClr>
                <a:schemeClr val="dk1"/>
              </a:buClr>
              <a:buSzPts val="1100"/>
              <a:buFont typeface="Arial"/>
              <a:buNone/>
            </a:pPr>
            <a:r>
              <a:rPr lang="en" sz="1800">
                <a:solidFill>
                  <a:srgbClr val="666666"/>
                </a:solidFill>
                <a:latin typeface="EB Garamond"/>
                <a:ea typeface="EB Garamond"/>
                <a:cs typeface="EB Garamond"/>
                <a:sym typeface="EB Garamond"/>
              </a:rPr>
              <a:t>If performance is your concern, always prefer EBS.</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Clr>
                <a:schemeClr val="dk1"/>
              </a:buClr>
              <a:buSzPts val="1100"/>
              <a:buFont typeface="Arial"/>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Clr>
                <a:schemeClr val="dk1"/>
              </a:buClr>
              <a:buSzPts val="1100"/>
              <a:buFont typeface="Arial"/>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Clr>
                <a:schemeClr val="dk1"/>
              </a:buClr>
              <a:buSzPts val="1100"/>
              <a:buFont typeface="Arial"/>
              <a:buNone/>
            </a:pPr>
            <a:r>
              <a:rPr lang="en" sz="1800">
                <a:solidFill>
                  <a:srgbClr val="666666"/>
                </a:solidFill>
                <a:latin typeface="EB Garamond"/>
                <a:ea typeface="EB Garamond"/>
                <a:cs typeface="EB Garamond"/>
                <a:sym typeface="EB Garamond"/>
              </a:rPr>
              <a:t>EFS can even be accessed from on-premise datacenter using an AWS Direct Connect or AWS VPN connection.</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Clr>
                <a:schemeClr val="dk1"/>
              </a:buClr>
              <a:buSzPts val="1100"/>
              <a:buFont typeface="Arial"/>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Clr>
                <a:schemeClr val="dk1"/>
              </a:buClr>
              <a:buSzPts val="1100"/>
              <a:buFont typeface="Arial"/>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Clr>
                <a:schemeClr val="dk1"/>
              </a:buClr>
              <a:buSzPts val="1100"/>
              <a:buFont typeface="Arial"/>
              <a:buNone/>
            </a:pPr>
            <a:r>
              <a:rPr lang="en" sz="1800">
                <a:solidFill>
                  <a:srgbClr val="666666"/>
                </a:solidFill>
                <a:latin typeface="EB Garamond"/>
                <a:ea typeface="EB Garamond"/>
                <a:cs typeface="EB Garamond"/>
                <a:sym typeface="EB Garamond"/>
              </a:rPr>
              <a:t>With Amazon EFS, you pay only for what you use per month.</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Clr>
                <a:schemeClr val="dk1"/>
              </a:buClr>
              <a:buSzPts val="1100"/>
              <a:buFont typeface="Arial"/>
              <a:buNone/>
            </a:pPr>
            <a:r>
              <a:t/>
            </a:r>
            <a:endParaRPr sz="1800">
              <a:solidFill>
                <a:srgbClr val="666666"/>
              </a:solidFill>
              <a:latin typeface="EB Garamond"/>
              <a:ea typeface="EB Garamond"/>
              <a:cs typeface="EB Garamond"/>
              <a:sym typeface="EB Garamond"/>
            </a:endParaRPr>
          </a:p>
          <a:p>
            <a:pPr indent="0" lvl="0" marL="457200" rtl="0" algn="l">
              <a:spcBef>
                <a:spcPts val="60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600"/>
              </a:spcAft>
              <a:buNone/>
            </a:pPr>
            <a:r>
              <a:t/>
            </a:r>
            <a:endParaRPr sz="1800">
              <a:solidFill>
                <a:srgbClr val="666666"/>
              </a:solidFill>
              <a:latin typeface="EB Garamond"/>
              <a:ea typeface="EB Garamond"/>
              <a:cs typeface="EB Garamond"/>
              <a:sym typeface="EB Garamond"/>
            </a:endParaRPr>
          </a:p>
        </p:txBody>
      </p:sp>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99999"/>
        </a:solidFill>
      </p:bgPr>
    </p:bg>
    <p:spTree>
      <p:nvGrpSpPr>
        <p:cNvPr id="1367" name="Shape 1367"/>
        <p:cNvGrpSpPr/>
        <p:nvPr/>
      </p:nvGrpSpPr>
      <p:grpSpPr>
        <a:xfrm>
          <a:off x="0" y="0"/>
          <a:ext cx="0" cy="0"/>
          <a:chOff x="0" y="0"/>
          <a:chExt cx="0" cy="0"/>
        </a:xfrm>
      </p:grpSpPr>
      <p:sp>
        <p:nvSpPr>
          <p:cNvPr id="1368" name="Google Shape;1368;p157"/>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accent3"/>
                </a:solidFill>
                <a:latin typeface="Average"/>
                <a:ea typeface="Average"/>
                <a:cs typeface="Average"/>
                <a:sym typeface="Average"/>
              </a:rPr>
              <a:t>‹#›</a:t>
            </a:fld>
            <a:endParaRPr>
              <a:solidFill>
                <a:schemeClr val="accent3"/>
              </a:solidFill>
              <a:latin typeface="Average"/>
              <a:ea typeface="Average"/>
              <a:cs typeface="Average"/>
              <a:sym typeface="Average"/>
            </a:endParaRPr>
          </a:p>
        </p:txBody>
      </p:sp>
      <p:sp>
        <p:nvSpPr>
          <p:cNvPr id="1369" name="Google Shape;1369;p157"/>
          <p:cNvSpPr txBox="1"/>
          <p:nvPr/>
        </p:nvSpPr>
        <p:spPr>
          <a:xfrm>
            <a:off x="1109375" y="1647250"/>
            <a:ext cx="71001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000">
                <a:latin typeface="Ubuntu"/>
                <a:ea typeface="Ubuntu"/>
                <a:cs typeface="Ubuntu"/>
                <a:sym typeface="Ubuntu"/>
              </a:rPr>
              <a:t>             AWS Snowball Family</a:t>
            </a:r>
            <a:endParaRPr b="1" sz="3100">
              <a:latin typeface="Roboto Mono"/>
              <a:ea typeface="Roboto Mono"/>
              <a:cs typeface="Roboto Mono"/>
              <a:sym typeface="Roboto Mono"/>
            </a:endParaRPr>
          </a:p>
        </p:txBody>
      </p:sp>
      <p:pic>
        <p:nvPicPr>
          <p:cNvPr id="1370" name="Google Shape;1370;p157"/>
          <p:cNvPicPr preferRelativeResize="0"/>
          <p:nvPr/>
        </p:nvPicPr>
        <p:blipFill>
          <a:blip r:embed="rId3">
            <a:alphaModFix/>
          </a:blip>
          <a:stretch>
            <a:fillRect/>
          </a:stretch>
        </p:blipFill>
        <p:spPr>
          <a:xfrm>
            <a:off x="4138888" y="2538625"/>
            <a:ext cx="866225" cy="860600"/>
          </a:xfrm>
          <a:prstGeom prst="rect">
            <a:avLst/>
          </a:prstGeom>
          <a:noFill/>
          <a:ln>
            <a:noFill/>
          </a:ln>
        </p:spPr>
      </p:pic>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7474F"/>
        </a:solidFill>
      </p:bgPr>
    </p:bg>
    <p:spTree>
      <p:nvGrpSpPr>
        <p:cNvPr id="1374" name="Shape 1374"/>
        <p:cNvGrpSpPr/>
        <p:nvPr/>
      </p:nvGrpSpPr>
      <p:grpSpPr>
        <a:xfrm>
          <a:off x="0" y="0"/>
          <a:ext cx="0" cy="0"/>
          <a:chOff x="0" y="0"/>
          <a:chExt cx="0" cy="0"/>
        </a:xfrm>
      </p:grpSpPr>
      <p:sp>
        <p:nvSpPr>
          <p:cNvPr id="1375" name="Google Shape;1375;p158"/>
          <p:cNvSpPr txBox="1"/>
          <p:nvPr/>
        </p:nvSpPr>
        <p:spPr>
          <a:xfrm>
            <a:off x="319675" y="169525"/>
            <a:ext cx="8088000" cy="72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rgbClr val="93C47D"/>
                </a:solidFill>
                <a:latin typeface="EB Garamond"/>
                <a:ea typeface="EB Garamond"/>
                <a:cs typeface="EB Garamond"/>
                <a:sym typeface="EB Garamond"/>
              </a:rPr>
              <a:t>                       Understanding with Use-Case</a:t>
            </a:r>
            <a:endParaRPr sz="2800">
              <a:solidFill>
                <a:srgbClr val="93C47D"/>
              </a:solidFill>
              <a:latin typeface="EB Garamond"/>
              <a:ea typeface="EB Garamond"/>
              <a:cs typeface="EB Garamond"/>
              <a:sym typeface="EB Garamond"/>
            </a:endParaRPr>
          </a:p>
        </p:txBody>
      </p:sp>
      <p:sp>
        <p:nvSpPr>
          <p:cNvPr id="1376" name="Google Shape;1376;p158"/>
          <p:cNvSpPr txBox="1"/>
          <p:nvPr/>
        </p:nvSpPr>
        <p:spPr>
          <a:xfrm>
            <a:off x="373450" y="893725"/>
            <a:ext cx="8238300" cy="921600"/>
          </a:xfrm>
          <a:prstGeom prst="rect">
            <a:avLst/>
          </a:prstGeom>
          <a:noFill/>
          <a:ln>
            <a:noFill/>
          </a:ln>
        </p:spPr>
        <p:txBody>
          <a:bodyPr anchorCtr="0" anchor="t" bIns="91425" lIns="91425" spcFirstLastPara="1" rIns="91425" wrap="square" tIns="91425">
            <a:noAutofit/>
          </a:bodyPr>
          <a:lstStyle/>
          <a:p>
            <a:pPr indent="0" lvl="0" marL="0" rtl="0" algn="l">
              <a:spcBef>
                <a:spcPts val="480"/>
              </a:spcBef>
              <a:spcAft>
                <a:spcPts val="0"/>
              </a:spcAft>
              <a:buClr>
                <a:schemeClr val="dk1"/>
              </a:buClr>
              <a:buSzPts val="1100"/>
              <a:buFont typeface="Arial"/>
              <a:buNone/>
            </a:pPr>
            <a:r>
              <a:rPr lang="en" sz="1800">
                <a:solidFill>
                  <a:srgbClr val="FFFFFF"/>
                </a:solidFill>
              </a:rPr>
              <a:t>Organization A has hosted all of it’s storage infrastructure in data-center. </a:t>
            </a:r>
            <a:endParaRPr sz="1800">
              <a:solidFill>
                <a:srgbClr val="FFFFFF"/>
              </a:solidFill>
            </a:endParaRPr>
          </a:p>
          <a:p>
            <a:pPr indent="0" lvl="0" marL="0" rtl="0" algn="l">
              <a:spcBef>
                <a:spcPts val="600"/>
              </a:spcBef>
              <a:spcAft>
                <a:spcPts val="0"/>
              </a:spcAft>
              <a:buClr>
                <a:schemeClr val="dk1"/>
              </a:buClr>
              <a:buSzPts val="1100"/>
              <a:buFont typeface="Arial"/>
              <a:buNone/>
            </a:pPr>
            <a:r>
              <a:t/>
            </a:r>
            <a:endParaRPr sz="1800">
              <a:solidFill>
                <a:srgbClr val="FFFFFF"/>
              </a:solidFill>
            </a:endParaRPr>
          </a:p>
          <a:p>
            <a:pPr indent="0" lvl="0" marL="0" rtl="0" algn="l">
              <a:spcBef>
                <a:spcPts val="600"/>
              </a:spcBef>
              <a:spcAft>
                <a:spcPts val="0"/>
              </a:spcAft>
              <a:buClr>
                <a:schemeClr val="dk1"/>
              </a:buClr>
              <a:buSzPts val="1100"/>
              <a:buFont typeface="Arial"/>
              <a:buNone/>
            </a:pPr>
            <a:r>
              <a:rPr lang="en" sz="1800">
                <a:solidFill>
                  <a:srgbClr val="FFFFFF"/>
                </a:solidFill>
              </a:rPr>
              <a:t>Total Storage: 500 TB.</a:t>
            </a:r>
            <a:endParaRPr sz="1800">
              <a:solidFill>
                <a:srgbClr val="FFFFFF"/>
              </a:solidFill>
            </a:endParaRPr>
          </a:p>
          <a:p>
            <a:pPr indent="0" lvl="0" marL="0" rtl="0" algn="l">
              <a:spcBef>
                <a:spcPts val="600"/>
              </a:spcBef>
              <a:spcAft>
                <a:spcPts val="0"/>
              </a:spcAft>
              <a:buClr>
                <a:schemeClr val="dk1"/>
              </a:buClr>
              <a:buSzPts val="1100"/>
              <a:buFont typeface="Arial"/>
              <a:buNone/>
            </a:pPr>
            <a:r>
              <a:t/>
            </a:r>
            <a:endParaRPr sz="1800">
              <a:solidFill>
                <a:srgbClr val="FFFFFF"/>
              </a:solidFill>
            </a:endParaRPr>
          </a:p>
          <a:p>
            <a:pPr indent="0" lvl="0" marL="0" rtl="0" algn="l">
              <a:spcBef>
                <a:spcPts val="600"/>
              </a:spcBef>
              <a:spcAft>
                <a:spcPts val="600"/>
              </a:spcAft>
              <a:buClr>
                <a:schemeClr val="dk1"/>
              </a:buClr>
              <a:buSzPts val="1100"/>
              <a:buFont typeface="Arial"/>
              <a:buNone/>
            </a:pPr>
            <a:r>
              <a:rPr lang="en" sz="1800">
                <a:solidFill>
                  <a:srgbClr val="FFFFFF"/>
                </a:solidFill>
              </a:rPr>
              <a:t>They have now decided to use S3 due to the benefits that it provides.</a:t>
            </a:r>
            <a:endParaRPr sz="1800">
              <a:solidFill>
                <a:srgbClr val="FFFFFF"/>
              </a:solidFill>
            </a:endParaRPr>
          </a:p>
        </p:txBody>
      </p:sp>
      <p:graphicFrame>
        <p:nvGraphicFramePr>
          <p:cNvPr id="1377" name="Google Shape;1377;p158"/>
          <p:cNvGraphicFramePr/>
          <p:nvPr/>
        </p:nvGraphicFramePr>
        <p:xfrm>
          <a:off x="2539225" y="3176875"/>
          <a:ext cx="3000000" cy="3000000"/>
        </p:xfrm>
        <a:graphic>
          <a:graphicData uri="http://schemas.openxmlformats.org/drawingml/2006/table">
            <a:tbl>
              <a:tblPr>
                <a:noFill/>
                <a:tableStyleId>{3C1E2902-81CD-4891-B3D0-654FA1685981}</a:tableStyleId>
              </a:tblPr>
              <a:tblGrid>
                <a:gridCol w="1459325"/>
                <a:gridCol w="1923750"/>
              </a:tblGrid>
              <a:tr h="461675">
                <a:tc>
                  <a:txBody>
                    <a:bodyPr/>
                    <a:lstStyle/>
                    <a:p>
                      <a:pPr indent="0" lvl="0" marL="0" rtl="0" algn="ctr">
                        <a:spcBef>
                          <a:spcPts val="0"/>
                        </a:spcBef>
                        <a:spcAft>
                          <a:spcPts val="0"/>
                        </a:spcAft>
                        <a:buNone/>
                      </a:pPr>
                      <a:r>
                        <a:rPr b="1" lang="en">
                          <a:solidFill>
                            <a:schemeClr val="lt1"/>
                          </a:solidFill>
                        </a:rPr>
                        <a:t>Bandwidth</a:t>
                      </a:r>
                      <a:endParaRPr b="1">
                        <a:solidFill>
                          <a:schemeClr val="lt1"/>
                        </a:solidFill>
                      </a:endParaRPr>
                    </a:p>
                  </a:txBody>
                  <a:tcPr marT="91425" marB="91425" marR="91425" marL="91425"/>
                </a:tc>
                <a:tc>
                  <a:txBody>
                    <a:bodyPr/>
                    <a:lstStyle/>
                    <a:p>
                      <a:pPr indent="0" lvl="0" marL="0" rtl="0" algn="ctr">
                        <a:spcBef>
                          <a:spcPts val="0"/>
                        </a:spcBef>
                        <a:spcAft>
                          <a:spcPts val="0"/>
                        </a:spcAft>
                        <a:buNone/>
                      </a:pPr>
                      <a:r>
                        <a:rPr b="1" lang="en">
                          <a:solidFill>
                            <a:schemeClr val="lt1"/>
                          </a:solidFill>
                        </a:rPr>
                        <a:t>Transfer Time</a:t>
                      </a:r>
                      <a:endParaRPr b="1">
                        <a:solidFill>
                          <a:schemeClr val="lt1"/>
                        </a:solidFill>
                      </a:endParaRPr>
                    </a:p>
                  </a:txBody>
                  <a:tcPr marT="91425" marB="91425" marR="91425" marL="91425"/>
                </a:tc>
              </a:tr>
              <a:tr h="396200">
                <a:tc>
                  <a:txBody>
                    <a:bodyPr/>
                    <a:lstStyle/>
                    <a:p>
                      <a:pPr indent="0" lvl="0" marL="0" rtl="0" algn="ctr">
                        <a:spcBef>
                          <a:spcPts val="0"/>
                        </a:spcBef>
                        <a:spcAft>
                          <a:spcPts val="0"/>
                        </a:spcAft>
                        <a:buNone/>
                      </a:pPr>
                      <a:r>
                        <a:rPr lang="en">
                          <a:solidFill>
                            <a:schemeClr val="lt1"/>
                          </a:solidFill>
                        </a:rPr>
                        <a:t>100 Mbps</a:t>
                      </a:r>
                      <a:endParaRPr>
                        <a:solidFill>
                          <a:schemeClr val="lt1"/>
                        </a:solidFill>
                      </a:endParaRPr>
                    </a:p>
                  </a:txBody>
                  <a:tcPr marT="91425" marB="91425" marR="91425" marL="91425"/>
                </a:tc>
                <a:tc>
                  <a:txBody>
                    <a:bodyPr/>
                    <a:lstStyle/>
                    <a:p>
                      <a:pPr indent="0" lvl="0" marL="0" rtl="0" algn="ctr">
                        <a:spcBef>
                          <a:spcPts val="0"/>
                        </a:spcBef>
                        <a:spcAft>
                          <a:spcPts val="0"/>
                        </a:spcAft>
                        <a:buNone/>
                      </a:pPr>
                      <a:r>
                        <a:rPr lang="en">
                          <a:solidFill>
                            <a:schemeClr val="lt1"/>
                          </a:solidFill>
                        </a:rPr>
                        <a:t>510 days.</a:t>
                      </a:r>
                      <a:endParaRPr>
                        <a:solidFill>
                          <a:schemeClr val="lt1"/>
                        </a:solidFill>
                      </a:endParaRPr>
                    </a:p>
                  </a:txBody>
                  <a:tcPr marT="91425" marB="91425" marR="91425" marL="91425"/>
                </a:tc>
              </a:tr>
              <a:tr h="396200">
                <a:tc>
                  <a:txBody>
                    <a:bodyPr/>
                    <a:lstStyle/>
                    <a:p>
                      <a:pPr indent="0" lvl="0" marL="0" rtl="0" algn="ctr">
                        <a:spcBef>
                          <a:spcPts val="0"/>
                        </a:spcBef>
                        <a:spcAft>
                          <a:spcPts val="0"/>
                        </a:spcAft>
                        <a:buNone/>
                      </a:pPr>
                      <a:r>
                        <a:rPr lang="en">
                          <a:solidFill>
                            <a:schemeClr val="lt1"/>
                          </a:solidFill>
                        </a:rPr>
                        <a:t>500 Mbps</a:t>
                      </a:r>
                      <a:endParaRPr>
                        <a:solidFill>
                          <a:schemeClr val="lt1"/>
                        </a:solidFill>
                      </a:endParaRPr>
                    </a:p>
                  </a:txBody>
                  <a:tcPr marT="91425" marB="91425" marR="91425" marL="91425"/>
                </a:tc>
                <a:tc>
                  <a:txBody>
                    <a:bodyPr/>
                    <a:lstStyle/>
                    <a:p>
                      <a:pPr indent="0" lvl="0" marL="0" rtl="0" algn="ctr">
                        <a:spcBef>
                          <a:spcPts val="0"/>
                        </a:spcBef>
                        <a:spcAft>
                          <a:spcPts val="0"/>
                        </a:spcAft>
                        <a:buNone/>
                      </a:pPr>
                      <a:r>
                        <a:rPr lang="en">
                          <a:solidFill>
                            <a:schemeClr val="lt1"/>
                          </a:solidFill>
                        </a:rPr>
                        <a:t>101 days</a:t>
                      </a:r>
                      <a:endParaRPr>
                        <a:solidFill>
                          <a:schemeClr val="lt1"/>
                        </a:solidFill>
                      </a:endParaRPr>
                    </a:p>
                  </a:txBody>
                  <a:tcPr marT="91425" marB="91425" marR="91425" marL="91425"/>
                </a:tc>
              </a:tr>
              <a:tr h="396200">
                <a:tc>
                  <a:txBody>
                    <a:bodyPr/>
                    <a:lstStyle/>
                    <a:p>
                      <a:pPr indent="0" lvl="0" marL="0" rtl="0" algn="ctr">
                        <a:spcBef>
                          <a:spcPts val="0"/>
                        </a:spcBef>
                        <a:spcAft>
                          <a:spcPts val="0"/>
                        </a:spcAft>
                        <a:buNone/>
                      </a:pPr>
                      <a:r>
                        <a:rPr lang="en">
                          <a:solidFill>
                            <a:schemeClr val="lt1"/>
                          </a:solidFill>
                        </a:rPr>
                        <a:t>1 Gbps</a:t>
                      </a:r>
                      <a:endParaRPr>
                        <a:solidFill>
                          <a:schemeClr val="lt1"/>
                        </a:solidFill>
                      </a:endParaRPr>
                    </a:p>
                  </a:txBody>
                  <a:tcPr marT="91425" marB="91425" marR="91425" marL="91425"/>
                </a:tc>
                <a:tc>
                  <a:txBody>
                    <a:bodyPr/>
                    <a:lstStyle/>
                    <a:p>
                      <a:pPr indent="0" lvl="0" marL="0" rtl="0" algn="ctr">
                        <a:spcBef>
                          <a:spcPts val="0"/>
                        </a:spcBef>
                        <a:spcAft>
                          <a:spcPts val="0"/>
                        </a:spcAft>
                        <a:buNone/>
                      </a:pPr>
                      <a:r>
                        <a:rPr lang="en">
                          <a:solidFill>
                            <a:schemeClr val="lt1"/>
                          </a:solidFill>
                        </a:rPr>
                        <a:t>50 days</a:t>
                      </a:r>
                      <a:endParaRPr>
                        <a:solidFill>
                          <a:schemeClr val="lt1"/>
                        </a:solidFill>
                      </a:endParaRPr>
                    </a:p>
                  </a:txBody>
                  <a:tcPr marT="91425" marB="91425" marR="91425" marL="91425"/>
                </a:tc>
              </a:tr>
            </a:tbl>
          </a:graphicData>
        </a:graphic>
      </p:graphicFrame>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76">
                                            <p:txEl>
                                              <p:pRg end="0" st="0"/>
                                            </p:txEl>
                                          </p:spTgt>
                                        </p:tgtEl>
                                        <p:attrNameLst>
                                          <p:attrName>style.visibility</p:attrName>
                                        </p:attrNameLst>
                                      </p:cBhvr>
                                      <p:to>
                                        <p:strVal val="visible"/>
                                      </p:to>
                                    </p:set>
                                    <p:animEffect filter="fade" transition="in">
                                      <p:cBhvr>
                                        <p:cTn dur="1000"/>
                                        <p:tgtEl>
                                          <p:spTgt spid="137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76">
                                            <p:txEl>
                                              <p:pRg end="1" st="1"/>
                                            </p:txEl>
                                          </p:spTgt>
                                        </p:tgtEl>
                                        <p:attrNameLst>
                                          <p:attrName>style.visibility</p:attrName>
                                        </p:attrNameLst>
                                      </p:cBhvr>
                                      <p:to>
                                        <p:strVal val="visible"/>
                                      </p:to>
                                    </p:set>
                                    <p:animEffect filter="fade" transition="in">
                                      <p:cBhvr>
                                        <p:cTn dur="1000"/>
                                        <p:tgtEl>
                                          <p:spTgt spid="137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76">
                                            <p:txEl>
                                              <p:pRg end="2" st="2"/>
                                            </p:txEl>
                                          </p:spTgt>
                                        </p:tgtEl>
                                        <p:attrNameLst>
                                          <p:attrName>style.visibility</p:attrName>
                                        </p:attrNameLst>
                                      </p:cBhvr>
                                      <p:to>
                                        <p:strVal val="visible"/>
                                      </p:to>
                                    </p:set>
                                    <p:animEffect filter="fade" transition="in">
                                      <p:cBhvr>
                                        <p:cTn dur="1000"/>
                                        <p:tgtEl>
                                          <p:spTgt spid="1376">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76">
                                            <p:txEl>
                                              <p:pRg end="3" st="3"/>
                                            </p:txEl>
                                          </p:spTgt>
                                        </p:tgtEl>
                                        <p:attrNameLst>
                                          <p:attrName>style.visibility</p:attrName>
                                        </p:attrNameLst>
                                      </p:cBhvr>
                                      <p:to>
                                        <p:strVal val="visible"/>
                                      </p:to>
                                    </p:set>
                                    <p:animEffect filter="fade" transition="in">
                                      <p:cBhvr>
                                        <p:cTn dur="1000"/>
                                        <p:tgtEl>
                                          <p:spTgt spid="1376">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76">
                                            <p:txEl>
                                              <p:pRg end="4" st="4"/>
                                            </p:txEl>
                                          </p:spTgt>
                                        </p:tgtEl>
                                        <p:attrNameLst>
                                          <p:attrName>style.visibility</p:attrName>
                                        </p:attrNameLst>
                                      </p:cBhvr>
                                      <p:to>
                                        <p:strVal val="visible"/>
                                      </p:to>
                                    </p:set>
                                    <p:animEffect filter="fade" transition="in">
                                      <p:cBhvr>
                                        <p:cTn dur="1000"/>
                                        <p:tgtEl>
                                          <p:spTgt spid="1376">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77"/>
                                        </p:tgtEl>
                                        <p:attrNameLst>
                                          <p:attrName>style.visibility</p:attrName>
                                        </p:attrNameLst>
                                      </p:cBhvr>
                                      <p:to>
                                        <p:strVal val="visible"/>
                                      </p:to>
                                    </p:set>
                                    <p:animEffect filter="fade" transition="in">
                                      <p:cBhvr>
                                        <p:cTn dur="1000"/>
                                        <p:tgtEl>
                                          <p:spTgt spid="137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7474F"/>
        </a:solidFill>
      </p:bgPr>
    </p:bg>
    <p:spTree>
      <p:nvGrpSpPr>
        <p:cNvPr id="1381" name="Shape 1381"/>
        <p:cNvGrpSpPr/>
        <p:nvPr/>
      </p:nvGrpSpPr>
      <p:grpSpPr>
        <a:xfrm>
          <a:off x="0" y="0"/>
          <a:ext cx="0" cy="0"/>
          <a:chOff x="0" y="0"/>
          <a:chExt cx="0" cy="0"/>
        </a:xfrm>
      </p:grpSpPr>
      <p:sp>
        <p:nvSpPr>
          <p:cNvPr id="1382" name="Google Shape;1382;p159"/>
          <p:cNvSpPr txBox="1"/>
          <p:nvPr/>
        </p:nvSpPr>
        <p:spPr>
          <a:xfrm>
            <a:off x="319675" y="169525"/>
            <a:ext cx="8088000" cy="72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rgbClr val="93C47D"/>
                </a:solidFill>
                <a:latin typeface="EB Garamond"/>
                <a:ea typeface="EB Garamond"/>
                <a:cs typeface="EB Garamond"/>
                <a:sym typeface="EB Garamond"/>
              </a:rPr>
              <a:t>                              AWS Snowball Family</a:t>
            </a:r>
            <a:endParaRPr sz="2800">
              <a:solidFill>
                <a:srgbClr val="93C47D"/>
              </a:solidFill>
              <a:latin typeface="EB Garamond"/>
              <a:ea typeface="EB Garamond"/>
              <a:cs typeface="EB Garamond"/>
              <a:sym typeface="EB Garamond"/>
            </a:endParaRPr>
          </a:p>
        </p:txBody>
      </p:sp>
      <p:sp>
        <p:nvSpPr>
          <p:cNvPr id="1383" name="Google Shape;1383;p159"/>
          <p:cNvSpPr txBox="1"/>
          <p:nvPr/>
        </p:nvSpPr>
        <p:spPr>
          <a:xfrm>
            <a:off x="373450" y="893725"/>
            <a:ext cx="8238300" cy="921600"/>
          </a:xfrm>
          <a:prstGeom prst="rect">
            <a:avLst/>
          </a:prstGeom>
          <a:noFill/>
          <a:ln>
            <a:noFill/>
          </a:ln>
        </p:spPr>
        <p:txBody>
          <a:bodyPr anchorCtr="0" anchor="t" bIns="91425" lIns="91425" spcFirstLastPara="1" rIns="91425" wrap="square" tIns="91425">
            <a:noAutofit/>
          </a:bodyPr>
          <a:lstStyle/>
          <a:p>
            <a:pPr indent="0" lvl="0" marL="0" rtl="0" algn="l">
              <a:spcBef>
                <a:spcPts val="480"/>
              </a:spcBef>
              <a:spcAft>
                <a:spcPts val="0"/>
              </a:spcAft>
              <a:buClr>
                <a:schemeClr val="dk1"/>
              </a:buClr>
              <a:buSzPts val="1100"/>
              <a:buFont typeface="Arial"/>
              <a:buNone/>
            </a:pPr>
            <a:r>
              <a:rPr lang="en" sz="1800">
                <a:solidFill>
                  <a:srgbClr val="FFFFFF"/>
                </a:solidFill>
              </a:rPr>
              <a:t>Allows customers to Accelerate moving offline data or remote storage to the cloud</a:t>
            </a:r>
            <a:endParaRPr sz="1800">
              <a:solidFill>
                <a:srgbClr val="FFFFFF"/>
              </a:solidFill>
            </a:endParaRPr>
          </a:p>
          <a:p>
            <a:pPr indent="0" lvl="0" marL="0" rtl="0" algn="l">
              <a:spcBef>
                <a:spcPts val="600"/>
              </a:spcBef>
              <a:spcAft>
                <a:spcPts val="0"/>
              </a:spcAft>
              <a:buClr>
                <a:schemeClr val="dk1"/>
              </a:buClr>
              <a:buSzPts val="1100"/>
              <a:buFont typeface="Arial"/>
              <a:buNone/>
            </a:pPr>
            <a:r>
              <a:t/>
            </a:r>
            <a:endParaRPr sz="1800">
              <a:solidFill>
                <a:srgbClr val="FFFFFF"/>
              </a:solidFill>
            </a:endParaRPr>
          </a:p>
          <a:p>
            <a:pPr indent="0" lvl="0" marL="0" rtl="0" algn="l">
              <a:spcBef>
                <a:spcPts val="600"/>
              </a:spcBef>
              <a:spcAft>
                <a:spcPts val="0"/>
              </a:spcAft>
              <a:buClr>
                <a:schemeClr val="dk1"/>
              </a:buClr>
              <a:buSzPts val="1100"/>
              <a:buFont typeface="Arial"/>
              <a:buNone/>
            </a:pPr>
            <a:r>
              <a:t/>
            </a:r>
            <a:endParaRPr sz="1800">
              <a:solidFill>
                <a:srgbClr val="FFFFFF"/>
              </a:solidFill>
            </a:endParaRPr>
          </a:p>
          <a:p>
            <a:pPr indent="0" lvl="0" marL="0" rtl="0" algn="l">
              <a:spcBef>
                <a:spcPts val="600"/>
              </a:spcBef>
              <a:spcAft>
                <a:spcPts val="600"/>
              </a:spcAft>
              <a:buClr>
                <a:schemeClr val="dk1"/>
              </a:buClr>
              <a:buSzPts val="1100"/>
              <a:buFont typeface="Arial"/>
              <a:buNone/>
            </a:pPr>
            <a:r>
              <a:t/>
            </a:r>
            <a:endParaRPr sz="1800">
              <a:solidFill>
                <a:srgbClr val="FFFFFF"/>
              </a:solidFill>
            </a:endParaRPr>
          </a:p>
        </p:txBody>
      </p:sp>
      <p:sp>
        <p:nvSpPr>
          <p:cNvPr id="1384" name="Google Shape;1384;p159"/>
          <p:cNvSpPr/>
          <p:nvPr/>
        </p:nvSpPr>
        <p:spPr>
          <a:xfrm>
            <a:off x="2825500" y="2810450"/>
            <a:ext cx="1358100" cy="672300"/>
          </a:xfrm>
          <a:prstGeom prst="roundRect">
            <a:avLst>
              <a:gd fmla="val 16667" name="adj"/>
            </a:avLst>
          </a:prstGeom>
          <a:solidFill>
            <a:srgbClr val="D0E0E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AWS Team</a:t>
            </a:r>
            <a:endParaRPr/>
          </a:p>
        </p:txBody>
      </p:sp>
      <p:sp>
        <p:nvSpPr>
          <p:cNvPr id="1385" name="Google Shape;1385;p159"/>
          <p:cNvSpPr/>
          <p:nvPr/>
        </p:nvSpPr>
        <p:spPr>
          <a:xfrm>
            <a:off x="6260250" y="2604300"/>
            <a:ext cx="1649400" cy="959100"/>
          </a:xfrm>
          <a:prstGeom prst="roundRect">
            <a:avLst>
              <a:gd fmla="val 16667" name="adj"/>
            </a:avLst>
          </a:prstGeom>
          <a:solidFill>
            <a:srgbClr val="D0E0E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Customer</a:t>
            </a:r>
            <a:endParaRPr/>
          </a:p>
        </p:txBody>
      </p:sp>
      <p:cxnSp>
        <p:nvCxnSpPr>
          <p:cNvPr id="1386" name="Google Shape;1386;p159"/>
          <p:cNvCxnSpPr/>
          <p:nvPr/>
        </p:nvCxnSpPr>
        <p:spPr>
          <a:xfrm flipH="1" rot="10800000">
            <a:off x="4326875" y="2917000"/>
            <a:ext cx="1725600" cy="600"/>
          </a:xfrm>
          <a:prstGeom prst="straightConnector1">
            <a:avLst/>
          </a:prstGeom>
          <a:noFill/>
          <a:ln cap="flat" cmpd="sng" w="9525">
            <a:solidFill>
              <a:schemeClr val="lt1"/>
            </a:solidFill>
            <a:prstDash val="solid"/>
            <a:round/>
            <a:headEnd len="med" w="med" type="none"/>
            <a:tailEnd len="med" w="med" type="stealth"/>
          </a:ln>
        </p:spPr>
      </p:cxnSp>
      <p:sp>
        <p:nvSpPr>
          <p:cNvPr id="1387" name="Google Shape;1387;p159"/>
          <p:cNvSpPr txBox="1"/>
          <p:nvPr/>
        </p:nvSpPr>
        <p:spPr>
          <a:xfrm>
            <a:off x="4329100" y="2386025"/>
            <a:ext cx="18057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lt1"/>
                </a:solidFill>
              </a:rPr>
              <a:t>Send Storage Device</a:t>
            </a:r>
            <a:endParaRPr sz="1200">
              <a:solidFill>
                <a:schemeClr val="lt1"/>
              </a:solidFill>
            </a:endParaRPr>
          </a:p>
        </p:txBody>
      </p:sp>
      <p:cxnSp>
        <p:nvCxnSpPr>
          <p:cNvPr id="1388" name="Google Shape;1388;p159"/>
          <p:cNvCxnSpPr/>
          <p:nvPr/>
        </p:nvCxnSpPr>
        <p:spPr>
          <a:xfrm flipH="1" rot="10800000">
            <a:off x="4348000" y="3359625"/>
            <a:ext cx="1554600" cy="15600"/>
          </a:xfrm>
          <a:prstGeom prst="straightConnector1">
            <a:avLst/>
          </a:prstGeom>
          <a:noFill/>
          <a:ln cap="flat" cmpd="sng" w="9525">
            <a:solidFill>
              <a:schemeClr val="lt1"/>
            </a:solidFill>
            <a:prstDash val="solid"/>
            <a:round/>
            <a:headEnd len="med" w="med" type="stealth"/>
            <a:tailEnd len="med" w="med" type="none"/>
          </a:ln>
        </p:spPr>
      </p:cxnSp>
      <p:sp>
        <p:nvSpPr>
          <p:cNvPr id="1389" name="Google Shape;1389;p159"/>
          <p:cNvSpPr txBox="1"/>
          <p:nvPr/>
        </p:nvSpPr>
        <p:spPr>
          <a:xfrm>
            <a:off x="4329100" y="3506550"/>
            <a:ext cx="1592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rPr>
              <a:t>Ship Back Device</a:t>
            </a:r>
            <a:endParaRPr>
              <a:solidFill>
                <a:schemeClr val="lt1"/>
              </a:solidFill>
            </a:endParaRPr>
          </a:p>
        </p:txBody>
      </p:sp>
      <p:sp>
        <p:nvSpPr>
          <p:cNvPr id="1390" name="Google Shape;1390;p159"/>
          <p:cNvSpPr/>
          <p:nvPr/>
        </p:nvSpPr>
        <p:spPr>
          <a:xfrm>
            <a:off x="433975" y="1976750"/>
            <a:ext cx="1042200" cy="2339700"/>
          </a:xfrm>
          <a:prstGeom prst="roundRect">
            <a:avLst>
              <a:gd fmla="val 16667" name="adj"/>
            </a:avLst>
          </a:prstGeom>
          <a:solidFill>
            <a:srgbClr val="37474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91" name="Google Shape;1391;p159"/>
          <p:cNvCxnSpPr>
            <a:stCxn id="1390" idx="3"/>
            <a:endCxn id="1384" idx="1"/>
          </p:cNvCxnSpPr>
          <p:nvPr/>
        </p:nvCxnSpPr>
        <p:spPr>
          <a:xfrm>
            <a:off x="1476175" y="3146600"/>
            <a:ext cx="1349400" cy="0"/>
          </a:xfrm>
          <a:prstGeom prst="straightConnector1">
            <a:avLst/>
          </a:prstGeom>
          <a:noFill/>
          <a:ln cap="flat" cmpd="sng" w="9525">
            <a:solidFill>
              <a:schemeClr val="lt1"/>
            </a:solidFill>
            <a:prstDash val="solid"/>
            <a:round/>
            <a:headEnd len="med" w="med" type="stealth"/>
            <a:tailEnd len="med" w="med" type="stealth"/>
          </a:ln>
        </p:spPr>
      </p:cxnSp>
      <p:sp>
        <p:nvSpPr>
          <p:cNvPr id="1392" name="Google Shape;1392;p159"/>
          <p:cNvSpPr txBox="1"/>
          <p:nvPr/>
        </p:nvSpPr>
        <p:spPr>
          <a:xfrm>
            <a:off x="1617325" y="2763400"/>
            <a:ext cx="11883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lt1"/>
                </a:solidFill>
              </a:rPr>
              <a:t>AWS Internal Network</a:t>
            </a:r>
            <a:endParaRPr sz="800">
              <a:solidFill>
                <a:schemeClr val="lt1"/>
              </a:solidFill>
            </a:endParaRPr>
          </a:p>
        </p:txBody>
      </p:sp>
      <p:pic>
        <p:nvPicPr>
          <p:cNvPr id="1393" name="Google Shape;1393;p159"/>
          <p:cNvPicPr preferRelativeResize="0"/>
          <p:nvPr/>
        </p:nvPicPr>
        <p:blipFill>
          <a:blip r:embed="rId3">
            <a:alphaModFix/>
          </a:blip>
          <a:stretch>
            <a:fillRect/>
          </a:stretch>
        </p:blipFill>
        <p:spPr>
          <a:xfrm>
            <a:off x="698113" y="2387175"/>
            <a:ext cx="513925" cy="513925"/>
          </a:xfrm>
          <a:prstGeom prst="rect">
            <a:avLst/>
          </a:prstGeom>
          <a:noFill/>
          <a:ln>
            <a:noFill/>
          </a:ln>
        </p:spPr>
      </p:pic>
      <p:pic>
        <p:nvPicPr>
          <p:cNvPr id="1394" name="Google Shape;1394;p159"/>
          <p:cNvPicPr preferRelativeResize="0"/>
          <p:nvPr/>
        </p:nvPicPr>
        <p:blipFill>
          <a:blip r:embed="rId3">
            <a:alphaModFix/>
          </a:blip>
          <a:stretch>
            <a:fillRect/>
          </a:stretch>
        </p:blipFill>
        <p:spPr>
          <a:xfrm>
            <a:off x="698113" y="3506538"/>
            <a:ext cx="513925" cy="5139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83"/>
                                        </p:tgtEl>
                                        <p:attrNameLst>
                                          <p:attrName>style.visibility</p:attrName>
                                        </p:attrNameLst>
                                      </p:cBhvr>
                                      <p:to>
                                        <p:strVal val="visible"/>
                                      </p:to>
                                    </p:set>
                                    <p:animEffect filter="fade" transition="in">
                                      <p:cBhvr>
                                        <p:cTn dur="1000"/>
                                        <p:tgtEl>
                                          <p:spTgt spid="138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7474F"/>
        </a:solidFill>
      </p:bgPr>
    </p:bg>
    <p:spTree>
      <p:nvGrpSpPr>
        <p:cNvPr id="1398" name="Shape 1398"/>
        <p:cNvGrpSpPr/>
        <p:nvPr/>
      </p:nvGrpSpPr>
      <p:grpSpPr>
        <a:xfrm>
          <a:off x="0" y="0"/>
          <a:ext cx="0" cy="0"/>
          <a:chOff x="0" y="0"/>
          <a:chExt cx="0" cy="0"/>
        </a:xfrm>
      </p:grpSpPr>
      <p:sp>
        <p:nvSpPr>
          <p:cNvPr id="1399" name="Google Shape;1399;p160"/>
          <p:cNvSpPr txBox="1"/>
          <p:nvPr/>
        </p:nvSpPr>
        <p:spPr>
          <a:xfrm>
            <a:off x="319675" y="169525"/>
            <a:ext cx="8088000" cy="72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rgbClr val="93C47D"/>
                </a:solidFill>
                <a:latin typeface="EB Garamond"/>
                <a:ea typeface="EB Garamond"/>
                <a:cs typeface="EB Garamond"/>
                <a:sym typeface="EB Garamond"/>
              </a:rPr>
              <a:t>                      How the Storage Devices Look</a:t>
            </a:r>
            <a:endParaRPr sz="2800">
              <a:solidFill>
                <a:srgbClr val="93C47D"/>
              </a:solidFill>
              <a:latin typeface="EB Garamond"/>
              <a:ea typeface="EB Garamond"/>
              <a:cs typeface="EB Garamond"/>
              <a:sym typeface="EB Garamond"/>
            </a:endParaRPr>
          </a:p>
        </p:txBody>
      </p:sp>
      <p:pic>
        <p:nvPicPr>
          <p:cNvPr id="1400" name="Google Shape;1400;p160"/>
          <p:cNvPicPr preferRelativeResize="0"/>
          <p:nvPr/>
        </p:nvPicPr>
        <p:blipFill>
          <a:blip r:embed="rId3">
            <a:alphaModFix/>
          </a:blip>
          <a:stretch>
            <a:fillRect/>
          </a:stretch>
        </p:blipFill>
        <p:spPr>
          <a:xfrm>
            <a:off x="820274" y="1898775"/>
            <a:ext cx="1210225" cy="1775450"/>
          </a:xfrm>
          <a:prstGeom prst="rect">
            <a:avLst/>
          </a:prstGeom>
          <a:noFill/>
          <a:ln>
            <a:noFill/>
          </a:ln>
        </p:spPr>
      </p:pic>
      <p:pic>
        <p:nvPicPr>
          <p:cNvPr id="1401" name="Google Shape;1401;p160"/>
          <p:cNvPicPr preferRelativeResize="0"/>
          <p:nvPr/>
        </p:nvPicPr>
        <p:blipFill>
          <a:blip r:embed="rId4">
            <a:alphaModFix/>
          </a:blip>
          <a:stretch>
            <a:fillRect/>
          </a:stretch>
        </p:blipFill>
        <p:spPr>
          <a:xfrm>
            <a:off x="3536627" y="1487875"/>
            <a:ext cx="4148352" cy="2764900"/>
          </a:xfrm>
          <a:prstGeom prst="rect">
            <a:avLst/>
          </a:prstGeom>
          <a:noFill/>
          <a:ln>
            <a:noFill/>
          </a:ln>
        </p:spPr>
      </p:pic>
      <p:sp>
        <p:nvSpPr>
          <p:cNvPr id="1402" name="Google Shape;1402;p160"/>
          <p:cNvSpPr txBox="1"/>
          <p:nvPr/>
        </p:nvSpPr>
        <p:spPr>
          <a:xfrm>
            <a:off x="773200" y="3805500"/>
            <a:ext cx="1553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rPr>
              <a:t>Snowball Edge</a:t>
            </a:r>
            <a:endParaRPr>
              <a:solidFill>
                <a:schemeClr val="lt1"/>
              </a:solidFill>
            </a:endParaRPr>
          </a:p>
        </p:txBody>
      </p:sp>
      <p:sp>
        <p:nvSpPr>
          <p:cNvPr id="1403" name="Google Shape;1403;p160"/>
          <p:cNvSpPr txBox="1"/>
          <p:nvPr/>
        </p:nvSpPr>
        <p:spPr>
          <a:xfrm>
            <a:off x="5295875" y="4293125"/>
            <a:ext cx="1553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rPr>
              <a:t>Snowmobile</a:t>
            </a:r>
            <a:endParaRPr>
              <a:solidFill>
                <a:schemeClr val="lt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01"/>
                                        </p:tgtEl>
                                        <p:attrNameLst>
                                          <p:attrName>style.visibility</p:attrName>
                                        </p:attrNameLst>
                                      </p:cBhvr>
                                      <p:to>
                                        <p:strVal val="visible"/>
                                      </p:to>
                                    </p:set>
                                    <p:animEffect filter="fade" transition="in">
                                      <p:cBhvr>
                                        <p:cTn dur="1000"/>
                                        <p:tgtEl>
                                          <p:spTgt spid="1401"/>
                                        </p:tgtEl>
                                      </p:cBhvr>
                                    </p:animEffect>
                                  </p:childTnLst>
                                </p:cTn>
                              </p:par>
                              <p:par>
                                <p:cTn fill="hold" nodeType="withEffect" presetClass="entr" presetID="10" presetSubtype="0">
                                  <p:stCondLst>
                                    <p:cond delay="0"/>
                                  </p:stCondLst>
                                  <p:childTnLst>
                                    <p:set>
                                      <p:cBhvr>
                                        <p:cTn dur="1" fill="hold">
                                          <p:stCondLst>
                                            <p:cond delay="0"/>
                                          </p:stCondLst>
                                        </p:cTn>
                                        <p:tgtEl>
                                          <p:spTgt spid="1403"/>
                                        </p:tgtEl>
                                        <p:attrNameLst>
                                          <p:attrName>style.visibility</p:attrName>
                                        </p:attrNameLst>
                                      </p:cBhvr>
                                      <p:to>
                                        <p:strVal val="visible"/>
                                      </p:to>
                                    </p:set>
                                    <p:animEffect filter="fade" transition="in">
                                      <p:cBhvr>
                                        <p:cTn dur="1000"/>
                                        <p:tgtEl>
                                          <p:spTgt spid="140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7474F"/>
        </a:solidFill>
      </p:bgPr>
    </p:bg>
    <p:spTree>
      <p:nvGrpSpPr>
        <p:cNvPr id="1407" name="Shape 1407"/>
        <p:cNvGrpSpPr/>
        <p:nvPr/>
      </p:nvGrpSpPr>
      <p:grpSpPr>
        <a:xfrm>
          <a:off x="0" y="0"/>
          <a:ext cx="0" cy="0"/>
          <a:chOff x="0" y="0"/>
          <a:chExt cx="0" cy="0"/>
        </a:xfrm>
      </p:grpSpPr>
      <p:sp>
        <p:nvSpPr>
          <p:cNvPr id="1408" name="Google Shape;1408;p161"/>
          <p:cNvSpPr txBox="1"/>
          <p:nvPr/>
        </p:nvSpPr>
        <p:spPr>
          <a:xfrm>
            <a:off x="319675" y="169525"/>
            <a:ext cx="8088000" cy="72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rgbClr val="93C47D"/>
                </a:solidFill>
                <a:latin typeface="EB Garamond"/>
                <a:ea typeface="EB Garamond"/>
                <a:cs typeface="EB Garamond"/>
                <a:sym typeface="EB Garamond"/>
              </a:rPr>
              <a:t>                        Edge Computing Functionality</a:t>
            </a:r>
            <a:endParaRPr sz="2800">
              <a:solidFill>
                <a:srgbClr val="93C47D"/>
              </a:solidFill>
              <a:latin typeface="EB Garamond"/>
              <a:ea typeface="EB Garamond"/>
              <a:cs typeface="EB Garamond"/>
              <a:sym typeface="EB Garamond"/>
            </a:endParaRPr>
          </a:p>
        </p:txBody>
      </p:sp>
      <p:sp>
        <p:nvSpPr>
          <p:cNvPr id="1409" name="Google Shape;1409;p161"/>
          <p:cNvSpPr txBox="1"/>
          <p:nvPr/>
        </p:nvSpPr>
        <p:spPr>
          <a:xfrm>
            <a:off x="373450" y="893725"/>
            <a:ext cx="8367300" cy="921600"/>
          </a:xfrm>
          <a:prstGeom prst="rect">
            <a:avLst/>
          </a:prstGeom>
          <a:noFill/>
          <a:ln>
            <a:noFill/>
          </a:ln>
        </p:spPr>
        <p:txBody>
          <a:bodyPr anchorCtr="0" anchor="t" bIns="91425" lIns="91425" spcFirstLastPara="1" rIns="91425" wrap="square" tIns="91425">
            <a:noAutofit/>
          </a:bodyPr>
          <a:lstStyle/>
          <a:p>
            <a:pPr indent="0" lvl="0" marL="0" rtl="0" algn="l">
              <a:spcBef>
                <a:spcPts val="480"/>
              </a:spcBef>
              <a:spcAft>
                <a:spcPts val="0"/>
              </a:spcAft>
              <a:buClr>
                <a:schemeClr val="dk1"/>
              </a:buClr>
              <a:buSzPts val="1100"/>
              <a:buFont typeface="Arial"/>
              <a:buNone/>
            </a:pPr>
            <a:r>
              <a:rPr lang="en" sz="1800">
                <a:solidFill>
                  <a:srgbClr val="FFFFFF"/>
                </a:solidFill>
              </a:rPr>
              <a:t>These devices can also come with edge computing capabilities.</a:t>
            </a:r>
            <a:endParaRPr sz="1800">
              <a:solidFill>
                <a:srgbClr val="FFFFFF"/>
              </a:solidFill>
            </a:endParaRPr>
          </a:p>
          <a:p>
            <a:pPr indent="0" lvl="0" marL="0" rtl="0" algn="l">
              <a:spcBef>
                <a:spcPts val="600"/>
              </a:spcBef>
              <a:spcAft>
                <a:spcPts val="0"/>
              </a:spcAft>
              <a:buClr>
                <a:schemeClr val="dk1"/>
              </a:buClr>
              <a:buSzPts val="1100"/>
              <a:buFont typeface="Arial"/>
              <a:buNone/>
            </a:pPr>
            <a:r>
              <a:t/>
            </a:r>
            <a:endParaRPr sz="1800">
              <a:solidFill>
                <a:srgbClr val="FFFFFF"/>
              </a:solidFill>
            </a:endParaRPr>
          </a:p>
          <a:p>
            <a:pPr indent="0" lvl="0" marL="0" rtl="0" algn="l">
              <a:spcBef>
                <a:spcPts val="600"/>
              </a:spcBef>
              <a:spcAft>
                <a:spcPts val="0"/>
              </a:spcAft>
              <a:buClr>
                <a:schemeClr val="dk1"/>
              </a:buClr>
              <a:buSzPts val="1100"/>
              <a:buFont typeface="Arial"/>
              <a:buNone/>
            </a:pPr>
            <a:r>
              <a:rPr lang="en" sz="1800">
                <a:solidFill>
                  <a:srgbClr val="FFFFFF"/>
                </a:solidFill>
              </a:rPr>
              <a:t>This means, you can run your applications in EC2 instances in the devices so that you can work in edge environments with limited connectivity.</a:t>
            </a:r>
            <a:endParaRPr sz="1800">
              <a:solidFill>
                <a:srgbClr val="FFFFFF"/>
              </a:solidFill>
            </a:endParaRPr>
          </a:p>
          <a:p>
            <a:pPr indent="0" lvl="0" marL="0" rtl="0" algn="l">
              <a:spcBef>
                <a:spcPts val="600"/>
              </a:spcBef>
              <a:spcAft>
                <a:spcPts val="0"/>
              </a:spcAft>
              <a:buClr>
                <a:schemeClr val="dk1"/>
              </a:buClr>
              <a:buSzPts val="1100"/>
              <a:buFont typeface="Arial"/>
              <a:buNone/>
            </a:pPr>
            <a:r>
              <a:t/>
            </a:r>
            <a:endParaRPr sz="1800">
              <a:solidFill>
                <a:srgbClr val="FFFFFF"/>
              </a:solidFill>
            </a:endParaRPr>
          </a:p>
          <a:p>
            <a:pPr indent="0" lvl="0" marL="0" rtl="0" algn="l">
              <a:spcBef>
                <a:spcPts val="600"/>
              </a:spcBef>
              <a:spcAft>
                <a:spcPts val="600"/>
              </a:spcAft>
              <a:buClr>
                <a:schemeClr val="dk1"/>
              </a:buClr>
              <a:buSzPts val="1100"/>
              <a:buFont typeface="Arial"/>
              <a:buNone/>
            </a:pPr>
            <a:r>
              <a:rPr lang="en" sz="1800">
                <a:solidFill>
                  <a:srgbClr val="FFFFFF"/>
                </a:solidFill>
              </a:rPr>
              <a:t>Process data locally (Image/ Video Processing, Machine Learning etc)</a:t>
            </a:r>
            <a:endParaRPr sz="1800">
              <a:solidFill>
                <a:srgbClr val="FFFFFF"/>
              </a:solidFill>
            </a:endParaRPr>
          </a:p>
        </p:txBody>
      </p:sp>
      <p:pic>
        <p:nvPicPr>
          <p:cNvPr id="1410" name="Google Shape;1410;p161"/>
          <p:cNvPicPr preferRelativeResize="0"/>
          <p:nvPr/>
        </p:nvPicPr>
        <p:blipFill>
          <a:blip r:embed="rId3">
            <a:alphaModFix/>
          </a:blip>
          <a:stretch>
            <a:fillRect/>
          </a:stretch>
        </p:blipFill>
        <p:spPr>
          <a:xfrm>
            <a:off x="784425" y="3557100"/>
            <a:ext cx="2281900" cy="1232225"/>
          </a:xfrm>
          <a:prstGeom prst="rect">
            <a:avLst/>
          </a:prstGeom>
          <a:noFill/>
          <a:ln>
            <a:noFill/>
          </a:ln>
        </p:spPr>
      </p:pic>
      <p:pic>
        <p:nvPicPr>
          <p:cNvPr id="1411" name="Google Shape;1411;p161"/>
          <p:cNvPicPr preferRelativeResize="0"/>
          <p:nvPr/>
        </p:nvPicPr>
        <p:blipFill>
          <a:blip r:embed="rId4">
            <a:alphaModFix/>
          </a:blip>
          <a:stretch>
            <a:fillRect/>
          </a:stretch>
        </p:blipFill>
        <p:spPr>
          <a:xfrm>
            <a:off x="4354604" y="3402474"/>
            <a:ext cx="2550477" cy="1430876"/>
          </a:xfrm>
          <a:prstGeom prst="rect">
            <a:avLst/>
          </a:prstGeom>
          <a:noFill/>
          <a:ln>
            <a:noFill/>
          </a:ln>
        </p:spPr>
      </p:pic>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7474F"/>
        </a:solidFill>
      </p:bgPr>
    </p:bg>
    <p:spTree>
      <p:nvGrpSpPr>
        <p:cNvPr id="1415" name="Shape 1415"/>
        <p:cNvGrpSpPr/>
        <p:nvPr/>
      </p:nvGrpSpPr>
      <p:grpSpPr>
        <a:xfrm>
          <a:off x="0" y="0"/>
          <a:ext cx="0" cy="0"/>
          <a:chOff x="0" y="0"/>
          <a:chExt cx="0" cy="0"/>
        </a:xfrm>
      </p:grpSpPr>
      <p:sp>
        <p:nvSpPr>
          <p:cNvPr id="1416" name="Google Shape;1416;p162"/>
          <p:cNvSpPr txBox="1"/>
          <p:nvPr/>
        </p:nvSpPr>
        <p:spPr>
          <a:xfrm>
            <a:off x="319675" y="169525"/>
            <a:ext cx="8088000" cy="72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rgbClr val="93C47D"/>
                </a:solidFill>
                <a:latin typeface="EB Garamond"/>
                <a:ea typeface="EB Garamond"/>
                <a:cs typeface="EB Garamond"/>
                <a:sym typeface="EB Garamond"/>
              </a:rPr>
              <a:t>                                            Snowcone</a:t>
            </a:r>
            <a:endParaRPr sz="2800">
              <a:solidFill>
                <a:srgbClr val="93C47D"/>
              </a:solidFill>
              <a:latin typeface="EB Garamond"/>
              <a:ea typeface="EB Garamond"/>
              <a:cs typeface="EB Garamond"/>
              <a:sym typeface="EB Garamond"/>
            </a:endParaRPr>
          </a:p>
        </p:txBody>
      </p:sp>
      <p:sp>
        <p:nvSpPr>
          <p:cNvPr id="1417" name="Google Shape;1417;p162"/>
          <p:cNvSpPr txBox="1"/>
          <p:nvPr/>
        </p:nvSpPr>
        <p:spPr>
          <a:xfrm>
            <a:off x="373450" y="893725"/>
            <a:ext cx="8367300" cy="921600"/>
          </a:xfrm>
          <a:prstGeom prst="rect">
            <a:avLst/>
          </a:prstGeom>
          <a:noFill/>
          <a:ln>
            <a:noFill/>
          </a:ln>
        </p:spPr>
        <p:txBody>
          <a:bodyPr anchorCtr="0" anchor="t" bIns="91425" lIns="91425" spcFirstLastPara="1" rIns="91425" wrap="square" tIns="91425">
            <a:noAutofit/>
          </a:bodyPr>
          <a:lstStyle/>
          <a:p>
            <a:pPr indent="0" lvl="0" marL="0" rtl="0" algn="l">
              <a:spcBef>
                <a:spcPts val="480"/>
              </a:spcBef>
              <a:spcAft>
                <a:spcPts val="0"/>
              </a:spcAft>
              <a:buClr>
                <a:schemeClr val="dk1"/>
              </a:buClr>
              <a:buSzPts val="1100"/>
              <a:buFont typeface="Arial"/>
              <a:buNone/>
            </a:pPr>
            <a:r>
              <a:rPr lang="en" sz="1800">
                <a:solidFill>
                  <a:srgbClr val="FFFFFF"/>
                </a:solidFill>
              </a:rPr>
              <a:t>AWS Snowcone is a small, rugged, and secure device offering edge computing, data storage, and data transfer on-the-go, in severe environment with little or no connectivity.</a:t>
            </a:r>
            <a:endParaRPr sz="1800">
              <a:solidFill>
                <a:srgbClr val="FFFFFF"/>
              </a:solidFill>
            </a:endParaRPr>
          </a:p>
          <a:p>
            <a:pPr indent="0" lvl="0" marL="0" rtl="0" algn="l">
              <a:spcBef>
                <a:spcPts val="600"/>
              </a:spcBef>
              <a:spcAft>
                <a:spcPts val="0"/>
              </a:spcAft>
              <a:buClr>
                <a:schemeClr val="dk1"/>
              </a:buClr>
              <a:buSzPts val="1100"/>
              <a:buFont typeface="Arial"/>
              <a:buNone/>
            </a:pPr>
            <a:r>
              <a:t/>
            </a:r>
            <a:endParaRPr sz="1800">
              <a:solidFill>
                <a:srgbClr val="FFFFFF"/>
              </a:solidFill>
            </a:endParaRPr>
          </a:p>
          <a:p>
            <a:pPr indent="0" lvl="0" marL="0" rtl="0" algn="l">
              <a:spcBef>
                <a:spcPts val="600"/>
              </a:spcBef>
              <a:spcAft>
                <a:spcPts val="0"/>
              </a:spcAft>
              <a:buClr>
                <a:schemeClr val="dk1"/>
              </a:buClr>
              <a:buSzPts val="1100"/>
              <a:buFont typeface="Arial"/>
              <a:buNone/>
            </a:pPr>
            <a:r>
              <a:rPr lang="en" sz="1800">
                <a:solidFill>
                  <a:srgbClr val="FFFFFF"/>
                </a:solidFill>
              </a:rPr>
              <a:t>Can carry in backpack, drones and others.</a:t>
            </a:r>
            <a:endParaRPr sz="1800">
              <a:solidFill>
                <a:srgbClr val="FFFFFF"/>
              </a:solidFill>
            </a:endParaRPr>
          </a:p>
          <a:p>
            <a:pPr indent="0" lvl="0" marL="0" rtl="0" algn="l">
              <a:spcBef>
                <a:spcPts val="600"/>
              </a:spcBef>
              <a:spcAft>
                <a:spcPts val="0"/>
              </a:spcAft>
              <a:buClr>
                <a:schemeClr val="dk1"/>
              </a:buClr>
              <a:buSzPts val="1100"/>
              <a:buFont typeface="Arial"/>
              <a:buNone/>
            </a:pPr>
            <a:r>
              <a:t/>
            </a:r>
            <a:endParaRPr sz="1800">
              <a:solidFill>
                <a:srgbClr val="FFFFFF"/>
              </a:solidFill>
            </a:endParaRPr>
          </a:p>
          <a:p>
            <a:pPr indent="0" lvl="0" marL="0" rtl="0" algn="l">
              <a:spcBef>
                <a:spcPts val="600"/>
              </a:spcBef>
              <a:spcAft>
                <a:spcPts val="0"/>
              </a:spcAft>
              <a:buClr>
                <a:schemeClr val="dk1"/>
              </a:buClr>
              <a:buSzPts val="1100"/>
              <a:buFont typeface="Arial"/>
              <a:buNone/>
            </a:pPr>
            <a:r>
              <a:rPr lang="en" sz="1800">
                <a:solidFill>
                  <a:srgbClr val="FFFFFF"/>
                </a:solidFill>
              </a:rPr>
              <a:t>8 TB of usable storage</a:t>
            </a:r>
            <a:endParaRPr sz="1800">
              <a:solidFill>
                <a:srgbClr val="FFFFFF"/>
              </a:solidFill>
            </a:endParaRPr>
          </a:p>
          <a:p>
            <a:pPr indent="0" lvl="0" marL="0" rtl="0" algn="l">
              <a:spcBef>
                <a:spcPts val="600"/>
              </a:spcBef>
              <a:spcAft>
                <a:spcPts val="600"/>
              </a:spcAft>
              <a:buClr>
                <a:schemeClr val="dk1"/>
              </a:buClr>
              <a:buSzPts val="1100"/>
              <a:buFont typeface="Arial"/>
              <a:buNone/>
            </a:pPr>
            <a:r>
              <a:t/>
            </a:r>
            <a:endParaRPr sz="1800">
              <a:solidFill>
                <a:srgbClr val="FFFFFF"/>
              </a:solidFill>
            </a:endParaRPr>
          </a:p>
        </p:txBody>
      </p:sp>
      <p:pic>
        <p:nvPicPr>
          <p:cNvPr id="1418" name="Google Shape;1418;p162"/>
          <p:cNvPicPr preferRelativeResize="0"/>
          <p:nvPr/>
        </p:nvPicPr>
        <p:blipFill>
          <a:blip r:embed="rId3">
            <a:alphaModFix/>
          </a:blip>
          <a:stretch>
            <a:fillRect/>
          </a:stretch>
        </p:blipFill>
        <p:spPr>
          <a:xfrm>
            <a:off x="3392113" y="3422450"/>
            <a:ext cx="1943125" cy="1455450"/>
          </a:xfrm>
          <a:prstGeom prst="rect">
            <a:avLst/>
          </a:prstGeom>
          <a:noFill/>
          <a:ln>
            <a:noFill/>
          </a:ln>
        </p:spPr>
      </p:pic>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7474F"/>
        </a:solidFill>
      </p:bgPr>
    </p:bg>
    <p:spTree>
      <p:nvGrpSpPr>
        <p:cNvPr id="1422" name="Shape 1422"/>
        <p:cNvGrpSpPr/>
        <p:nvPr/>
      </p:nvGrpSpPr>
      <p:grpSpPr>
        <a:xfrm>
          <a:off x="0" y="0"/>
          <a:ext cx="0" cy="0"/>
          <a:chOff x="0" y="0"/>
          <a:chExt cx="0" cy="0"/>
        </a:xfrm>
      </p:grpSpPr>
      <p:sp>
        <p:nvSpPr>
          <p:cNvPr id="1423" name="Google Shape;1423;p163"/>
          <p:cNvSpPr txBox="1"/>
          <p:nvPr/>
        </p:nvSpPr>
        <p:spPr>
          <a:xfrm>
            <a:off x="319675" y="169525"/>
            <a:ext cx="8088000" cy="72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rgbClr val="93C47D"/>
                </a:solidFill>
                <a:latin typeface="EB Garamond"/>
                <a:ea typeface="EB Garamond"/>
                <a:cs typeface="EB Garamond"/>
                <a:sym typeface="EB Garamond"/>
              </a:rPr>
              <a:t>                                       Snowball Edge</a:t>
            </a:r>
            <a:endParaRPr sz="2800">
              <a:solidFill>
                <a:srgbClr val="93C47D"/>
              </a:solidFill>
              <a:latin typeface="EB Garamond"/>
              <a:ea typeface="EB Garamond"/>
              <a:cs typeface="EB Garamond"/>
              <a:sym typeface="EB Garamond"/>
            </a:endParaRPr>
          </a:p>
        </p:txBody>
      </p:sp>
      <p:sp>
        <p:nvSpPr>
          <p:cNvPr id="1424" name="Google Shape;1424;p163"/>
          <p:cNvSpPr txBox="1"/>
          <p:nvPr/>
        </p:nvSpPr>
        <p:spPr>
          <a:xfrm>
            <a:off x="373450" y="893725"/>
            <a:ext cx="8367300" cy="921600"/>
          </a:xfrm>
          <a:prstGeom prst="rect">
            <a:avLst/>
          </a:prstGeom>
          <a:noFill/>
          <a:ln>
            <a:noFill/>
          </a:ln>
        </p:spPr>
        <p:txBody>
          <a:bodyPr anchorCtr="0" anchor="t" bIns="91425" lIns="91425" spcFirstLastPara="1" rIns="91425" wrap="square" tIns="91425">
            <a:noAutofit/>
          </a:bodyPr>
          <a:lstStyle/>
          <a:p>
            <a:pPr indent="0" lvl="0" marL="0" rtl="0" algn="l">
              <a:spcBef>
                <a:spcPts val="480"/>
              </a:spcBef>
              <a:spcAft>
                <a:spcPts val="0"/>
              </a:spcAft>
              <a:buClr>
                <a:schemeClr val="dk1"/>
              </a:buClr>
              <a:buSzPts val="1100"/>
              <a:buFont typeface="Arial"/>
              <a:buNone/>
            </a:pPr>
            <a:r>
              <a:rPr lang="en" sz="1800">
                <a:solidFill>
                  <a:srgbClr val="FFFFFF"/>
                </a:solidFill>
              </a:rPr>
              <a:t>AWS Snowball Edge is a type of Snowball device with on-board storage and compute power for select AWS capabilities</a:t>
            </a:r>
            <a:endParaRPr sz="1800">
              <a:solidFill>
                <a:srgbClr val="FFFFFF"/>
              </a:solidFill>
            </a:endParaRPr>
          </a:p>
          <a:p>
            <a:pPr indent="0" lvl="0" marL="0" rtl="0" algn="l">
              <a:spcBef>
                <a:spcPts val="600"/>
              </a:spcBef>
              <a:spcAft>
                <a:spcPts val="0"/>
              </a:spcAft>
              <a:buClr>
                <a:schemeClr val="dk1"/>
              </a:buClr>
              <a:buSzPts val="1100"/>
              <a:buFont typeface="Arial"/>
              <a:buNone/>
            </a:pPr>
            <a:r>
              <a:t/>
            </a:r>
            <a:endParaRPr sz="1800">
              <a:solidFill>
                <a:srgbClr val="FFFFFF"/>
              </a:solidFill>
            </a:endParaRPr>
          </a:p>
          <a:p>
            <a:pPr indent="0" lvl="0" marL="0" rtl="0" algn="l">
              <a:spcBef>
                <a:spcPts val="600"/>
              </a:spcBef>
              <a:spcAft>
                <a:spcPts val="600"/>
              </a:spcAft>
              <a:buClr>
                <a:schemeClr val="dk1"/>
              </a:buClr>
              <a:buSzPts val="1100"/>
              <a:buFont typeface="Arial"/>
              <a:buNone/>
            </a:pPr>
            <a:r>
              <a:rPr lang="en" sz="1800">
                <a:solidFill>
                  <a:srgbClr val="FFFFFF"/>
                </a:solidFill>
              </a:rPr>
              <a:t>Available in Multiple Storage Capacity like 100 TB, 40 TB and others.</a:t>
            </a:r>
            <a:endParaRPr sz="1800">
              <a:solidFill>
                <a:srgbClr val="FFFFFF"/>
              </a:solidFill>
            </a:endParaRPr>
          </a:p>
        </p:txBody>
      </p:sp>
      <p:pic>
        <p:nvPicPr>
          <p:cNvPr id="1425" name="Google Shape;1425;p163"/>
          <p:cNvPicPr preferRelativeResize="0"/>
          <p:nvPr/>
        </p:nvPicPr>
        <p:blipFill>
          <a:blip r:embed="rId3">
            <a:alphaModFix/>
          </a:blip>
          <a:stretch>
            <a:fillRect/>
          </a:stretch>
        </p:blipFill>
        <p:spPr>
          <a:xfrm>
            <a:off x="3495926" y="2541500"/>
            <a:ext cx="1601000" cy="2348750"/>
          </a:xfrm>
          <a:prstGeom prst="rect">
            <a:avLst/>
          </a:prstGeom>
          <a:noFill/>
          <a:ln>
            <a:noFill/>
          </a:ln>
        </p:spPr>
      </p:pic>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7474F"/>
        </a:solidFill>
      </p:bgPr>
    </p:bg>
    <p:spTree>
      <p:nvGrpSpPr>
        <p:cNvPr id="1429" name="Shape 1429"/>
        <p:cNvGrpSpPr/>
        <p:nvPr/>
      </p:nvGrpSpPr>
      <p:grpSpPr>
        <a:xfrm>
          <a:off x="0" y="0"/>
          <a:ext cx="0" cy="0"/>
          <a:chOff x="0" y="0"/>
          <a:chExt cx="0" cy="0"/>
        </a:xfrm>
      </p:grpSpPr>
      <p:sp>
        <p:nvSpPr>
          <p:cNvPr id="1430" name="Google Shape;1430;p164"/>
          <p:cNvSpPr txBox="1"/>
          <p:nvPr/>
        </p:nvSpPr>
        <p:spPr>
          <a:xfrm>
            <a:off x="319675" y="169525"/>
            <a:ext cx="8088000" cy="72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rgbClr val="93C47D"/>
                </a:solidFill>
                <a:latin typeface="EB Garamond"/>
                <a:ea typeface="EB Garamond"/>
                <a:cs typeface="EB Garamond"/>
                <a:sym typeface="EB Garamond"/>
              </a:rPr>
              <a:t>                                       Snowball Edge</a:t>
            </a:r>
            <a:endParaRPr sz="2800">
              <a:solidFill>
                <a:srgbClr val="93C47D"/>
              </a:solidFill>
              <a:latin typeface="EB Garamond"/>
              <a:ea typeface="EB Garamond"/>
              <a:cs typeface="EB Garamond"/>
              <a:sym typeface="EB Garamond"/>
            </a:endParaRPr>
          </a:p>
        </p:txBody>
      </p:sp>
      <p:graphicFrame>
        <p:nvGraphicFramePr>
          <p:cNvPr id="1431" name="Google Shape;1431;p164"/>
          <p:cNvGraphicFramePr/>
          <p:nvPr/>
        </p:nvGraphicFramePr>
        <p:xfrm>
          <a:off x="283500" y="954925"/>
          <a:ext cx="3000000" cy="3000000"/>
        </p:xfrm>
        <a:graphic>
          <a:graphicData uri="http://schemas.openxmlformats.org/drawingml/2006/table">
            <a:tbl>
              <a:tblPr>
                <a:noFill/>
                <a:tableStyleId>{3C1E2902-81CD-4891-B3D0-654FA1685981}</a:tableStyleId>
              </a:tblPr>
              <a:tblGrid>
                <a:gridCol w="3138425"/>
                <a:gridCol w="4325800"/>
              </a:tblGrid>
              <a:tr h="347425">
                <a:tc>
                  <a:txBody>
                    <a:bodyPr/>
                    <a:lstStyle/>
                    <a:p>
                      <a:pPr indent="0" lvl="0" marL="0" rtl="0" algn="ctr">
                        <a:spcBef>
                          <a:spcPts val="0"/>
                        </a:spcBef>
                        <a:spcAft>
                          <a:spcPts val="0"/>
                        </a:spcAft>
                        <a:buNone/>
                      </a:pPr>
                      <a:r>
                        <a:rPr b="1" lang="en" sz="1200">
                          <a:solidFill>
                            <a:schemeClr val="lt1"/>
                          </a:solidFill>
                        </a:rPr>
                        <a:t>Device</a:t>
                      </a:r>
                      <a:endParaRPr b="1" sz="1200">
                        <a:solidFill>
                          <a:schemeClr val="lt1"/>
                        </a:solidFill>
                      </a:endParaRPr>
                    </a:p>
                  </a:txBody>
                  <a:tcPr marT="91425" marB="91425" marR="91425" marL="91425"/>
                </a:tc>
                <a:tc>
                  <a:txBody>
                    <a:bodyPr/>
                    <a:lstStyle/>
                    <a:p>
                      <a:pPr indent="0" lvl="0" marL="0" rtl="0" algn="ctr">
                        <a:spcBef>
                          <a:spcPts val="0"/>
                        </a:spcBef>
                        <a:spcAft>
                          <a:spcPts val="0"/>
                        </a:spcAft>
                        <a:buNone/>
                      </a:pPr>
                      <a:r>
                        <a:rPr b="1" lang="en" sz="1200">
                          <a:solidFill>
                            <a:schemeClr val="lt1"/>
                          </a:solidFill>
                        </a:rPr>
                        <a:t>Description</a:t>
                      </a:r>
                      <a:endParaRPr b="1" sz="1200">
                        <a:solidFill>
                          <a:schemeClr val="lt1"/>
                        </a:solidFill>
                      </a:endParaRPr>
                    </a:p>
                  </a:txBody>
                  <a:tcPr marT="91425" marB="91425" marR="91425" marL="91425"/>
                </a:tc>
              </a:tr>
              <a:tr h="698475">
                <a:tc>
                  <a:txBody>
                    <a:bodyPr/>
                    <a:lstStyle/>
                    <a:p>
                      <a:pPr indent="0" lvl="0" marL="0" rtl="0" algn="ctr">
                        <a:spcBef>
                          <a:spcPts val="0"/>
                        </a:spcBef>
                        <a:spcAft>
                          <a:spcPts val="0"/>
                        </a:spcAft>
                        <a:buNone/>
                      </a:pPr>
                      <a:r>
                        <a:rPr lang="en" sz="1200">
                          <a:solidFill>
                            <a:schemeClr val="lt1"/>
                          </a:solidFill>
                        </a:rPr>
                        <a:t>Snowball Edge Storage Optimized (for data transfer)</a:t>
                      </a:r>
                      <a:endParaRPr sz="1200">
                        <a:solidFill>
                          <a:schemeClr val="lt1"/>
                        </a:solidFill>
                      </a:endParaRPr>
                    </a:p>
                  </a:txBody>
                  <a:tcPr marT="91425" marB="91425" marR="91425" marL="91425"/>
                </a:tc>
                <a:tc>
                  <a:txBody>
                    <a:bodyPr/>
                    <a:lstStyle/>
                    <a:p>
                      <a:pPr indent="0" lvl="0" marL="0" rtl="0" algn="ctr">
                        <a:spcBef>
                          <a:spcPts val="0"/>
                        </a:spcBef>
                        <a:spcAft>
                          <a:spcPts val="0"/>
                        </a:spcAft>
                        <a:buNone/>
                      </a:pPr>
                      <a:r>
                        <a:rPr lang="en" sz="1200">
                          <a:solidFill>
                            <a:schemeClr val="lt1"/>
                          </a:solidFill>
                        </a:rPr>
                        <a:t>This option has a 100 TB (80 TB usable) storage capacity.</a:t>
                      </a:r>
                      <a:endParaRPr sz="1200">
                        <a:solidFill>
                          <a:schemeClr val="lt1"/>
                        </a:solidFill>
                      </a:endParaRPr>
                    </a:p>
                  </a:txBody>
                  <a:tcPr marT="91425" marB="91425" marR="91425" marL="91425"/>
                </a:tc>
              </a:tr>
              <a:tr h="850125">
                <a:tc>
                  <a:txBody>
                    <a:bodyPr/>
                    <a:lstStyle/>
                    <a:p>
                      <a:pPr indent="0" lvl="0" marL="0" rtl="0" algn="ctr">
                        <a:spcBef>
                          <a:spcPts val="0"/>
                        </a:spcBef>
                        <a:spcAft>
                          <a:spcPts val="0"/>
                        </a:spcAft>
                        <a:buNone/>
                      </a:pPr>
                      <a:r>
                        <a:rPr lang="en" sz="1200">
                          <a:solidFill>
                            <a:schemeClr val="lt1"/>
                          </a:solidFill>
                        </a:rPr>
                        <a:t>Snowball Edge Storage Optimized (with EC2 compute functionality)</a:t>
                      </a:r>
                      <a:endParaRPr sz="1200">
                        <a:solidFill>
                          <a:schemeClr val="lt1"/>
                        </a:solidFill>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 sz="1200">
                          <a:solidFill>
                            <a:schemeClr val="lt1"/>
                          </a:solidFill>
                        </a:rPr>
                        <a:t>This option has up to 80 TB of usable storage space, 24 vCPUs, and 80 GB of memory for compute functionality</a:t>
                      </a:r>
                      <a:endParaRPr sz="1200">
                        <a:solidFill>
                          <a:schemeClr val="lt1"/>
                        </a:solidFill>
                      </a:endParaRPr>
                    </a:p>
                  </a:txBody>
                  <a:tcPr marT="91425" marB="91425" marR="91425" marL="91425"/>
                </a:tc>
              </a:tr>
              <a:tr h="825075">
                <a:tc>
                  <a:txBody>
                    <a:bodyPr/>
                    <a:lstStyle/>
                    <a:p>
                      <a:pPr indent="0" lvl="0" marL="0" rtl="0" algn="ctr">
                        <a:spcBef>
                          <a:spcPts val="0"/>
                        </a:spcBef>
                        <a:spcAft>
                          <a:spcPts val="0"/>
                        </a:spcAft>
                        <a:buNone/>
                      </a:pPr>
                      <a:r>
                        <a:rPr lang="en" sz="1200">
                          <a:solidFill>
                            <a:schemeClr val="lt1"/>
                          </a:solidFill>
                        </a:rPr>
                        <a:t>Snowball Edge Compute Optimized</a:t>
                      </a:r>
                      <a:endParaRPr sz="1200">
                        <a:solidFill>
                          <a:schemeClr val="lt1"/>
                        </a:solidFill>
                      </a:endParaRPr>
                    </a:p>
                  </a:txBody>
                  <a:tcPr marT="91425" marB="91425" marR="91425" marL="91425"/>
                </a:tc>
                <a:tc>
                  <a:txBody>
                    <a:bodyPr/>
                    <a:lstStyle/>
                    <a:p>
                      <a:pPr indent="0" lvl="0" marL="0" rtl="0" algn="ctr">
                        <a:spcBef>
                          <a:spcPts val="0"/>
                        </a:spcBef>
                        <a:spcAft>
                          <a:spcPts val="0"/>
                        </a:spcAft>
                        <a:buNone/>
                      </a:pPr>
                      <a:r>
                        <a:rPr lang="en" sz="1200">
                          <a:solidFill>
                            <a:schemeClr val="lt1"/>
                          </a:solidFill>
                        </a:rPr>
                        <a:t>Most compute functionality, with 104 vCPUs, 416 GB of memory, and 28 TB of dedicated NVMe SSD for compute instances.</a:t>
                      </a:r>
                      <a:endParaRPr sz="1200">
                        <a:solidFill>
                          <a:schemeClr val="lt1"/>
                        </a:solidFill>
                      </a:endParaRPr>
                    </a:p>
                  </a:txBody>
                  <a:tcPr marT="91425" marB="91425" marR="91425" marL="91425"/>
                </a:tc>
              </a:tr>
              <a:tr h="969275">
                <a:tc>
                  <a:txBody>
                    <a:bodyPr/>
                    <a:lstStyle/>
                    <a:p>
                      <a:pPr indent="0" lvl="0" marL="0" rtl="0" algn="ctr">
                        <a:spcBef>
                          <a:spcPts val="0"/>
                        </a:spcBef>
                        <a:spcAft>
                          <a:spcPts val="0"/>
                        </a:spcAft>
                        <a:buNone/>
                      </a:pPr>
                      <a:r>
                        <a:rPr lang="en" sz="1200">
                          <a:solidFill>
                            <a:schemeClr val="lt1"/>
                          </a:solidFill>
                        </a:rPr>
                        <a:t>Snowball Edge Compute Optimized with GPU</a:t>
                      </a:r>
                      <a:endParaRPr sz="1200">
                        <a:solidFill>
                          <a:schemeClr val="lt1"/>
                        </a:solidFill>
                      </a:endParaRPr>
                    </a:p>
                  </a:txBody>
                  <a:tcPr marT="91425" marB="91425" marR="91425" marL="91425"/>
                </a:tc>
                <a:tc>
                  <a:txBody>
                    <a:bodyPr/>
                    <a:lstStyle/>
                    <a:p>
                      <a:pPr indent="0" lvl="0" marL="0" rtl="0" algn="ctr">
                        <a:spcBef>
                          <a:spcPts val="0"/>
                        </a:spcBef>
                        <a:spcAft>
                          <a:spcPts val="0"/>
                        </a:spcAft>
                        <a:buNone/>
                      </a:pPr>
                      <a:r>
                        <a:rPr lang="en" sz="1200">
                          <a:solidFill>
                            <a:schemeClr val="lt1"/>
                          </a:solidFill>
                        </a:rPr>
                        <a:t>Identical to the Compute Optimized option, except for an installed GPU</a:t>
                      </a:r>
                      <a:endParaRPr sz="1200">
                        <a:solidFill>
                          <a:schemeClr val="lt1"/>
                        </a:solidFill>
                      </a:endParaRPr>
                    </a:p>
                  </a:txBody>
                  <a:tcPr marT="91425" marB="91425" marR="91425" marL="91425"/>
                </a:tc>
              </a:tr>
            </a:tbl>
          </a:graphicData>
        </a:graphic>
      </p:graphicFrame>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7474F"/>
        </a:solidFill>
      </p:bgPr>
    </p:bg>
    <p:spTree>
      <p:nvGrpSpPr>
        <p:cNvPr id="1435" name="Shape 1435"/>
        <p:cNvGrpSpPr/>
        <p:nvPr/>
      </p:nvGrpSpPr>
      <p:grpSpPr>
        <a:xfrm>
          <a:off x="0" y="0"/>
          <a:ext cx="0" cy="0"/>
          <a:chOff x="0" y="0"/>
          <a:chExt cx="0" cy="0"/>
        </a:xfrm>
      </p:grpSpPr>
      <p:sp>
        <p:nvSpPr>
          <p:cNvPr id="1436" name="Google Shape;1436;p165"/>
          <p:cNvSpPr txBox="1"/>
          <p:nvPr/>
        </p:nvSpPr>
        <p:spPr>
          <a:xfrm>
            <a:off x="319675" y="169525"/>
            <a:ext cx="8088000" cy="72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rgbClr val="93C47D"/>
                </a:solidFill>
                <a:latin typeface="EB Garamond"/>
                <a:ea typeface="EB Garamond"/>
                <a:cs typeface="EB Garamond"/>
                <a:sym typeface="EB Garamond"/>
              </a:rPr>
              <a:t>                                      AWS Snowmobile</a:t>
            </a:r>
            <a:endParaRPr sz="2800">
              <a:solidFill>
                <a:srgbClr val="93C47D"/>
              </a:solidFill>
              <a:latin typeface="EB Garamond"/>
              <a:ea typeface="EB Garamond"/>
              <a:cs typeface="EB Garamond"/>
              <a:sym typeface="EB Garamond"/>
            </a:endParaRPr>
          </a:p>
        </p:txBody>
      </p:sp>
      <p:sp>
        <p:nvSpPr>
          <p:cNvPr id="1437" name="Google Shape;1437;p165"/>
          <p:cNvSpPr txBox="1"/>
          <p:nvPr/>
        </p:nvSpPr>
        <p:spPr>
          <a:xfrm>
            <a:off x="373450" y="893725"/>
            <a:ext cx="8367300" cy="921600"/>
          </a:xfrm>
          <a:prstGeom prst="rect">
            <a:avLst/>
          </a:prstGeom>
          <a:noFill/>
          <a:ln>
            <a:noFill/>
          </a:ln>
        </p:spPr>
        <p:txBody>
          <a:bodyPr anchorCtr="0" anchor="t" bIns="91425" lIns="91425" spcFirstLastPara="1" rIns="91425" wrap="square" tIns="91425">
            <a:noAutofit/>
          </a:bodyPr>
          <a:lstStyle/>
          <a:p>
            <a:pPr indent="0" lvl="0" marL="0" rtl="0" algn="l">
              <a:spcBef>
                <a:spcPts val="480"/>
              </a:spcBef>
              <a:spcAft>
                <a:spcPts val="0"/>
              </a:spcAft>
              <a:buClr>
                <a:schemeClr val="dk1"/>
              </a:buClr>
              <a:buSzPts val="1100"/>
              <a:buFont typeface="Arial"/>
              <a:buNone/>
            </a:pPr>
            <a:r>
              <a:rPr lang="en" sz="1800">
                <a:solidFill>
                  <a:srgbClr val="FFFFFF"/>
                </a:solidFill>
              </a:rPr>
              <a:t>AWS Snowmobile moves extremely large amounts of data to AWS. </a:t>
            </a:r>
            <a:endParaRPr sz="1800">
              <a:solidFill>
                <a:srgbClr val="FFFFFF"/>
              </a:solidFill>
            </a:endParaRPr>
          </a:p>
          <a:p>
            <a:pPr indent="0" lvl="0" marL="0" rtl="0" algn="l">
              <a:spcBef>
                <a:spcPts val="600"/>
              </a:spcBef>
              <a:spcAft>
                <a:spcPts val="0"/>
              </a:spcAft>
              <a:buClr>
                <a:schemeClr val="dk1"/>
              </a:buClr>
              <a:buSzPts val="1100"/>
              <a:buFont typeface="Arial"/>
              <a:buNone/>
            </a:pPr>
            <a:r>
              <a:t/>
            </a:r>
            <a:endParaRPr sz="1800">
              <a:solidFill>
                <a:srgbClr val="FFFFFF"/>
              </a:solidFill>
            </a:endParaRPr>
          </a:p>
          <a:p>
            <a:pPr indent="0" lvl="0" marL="0" rtl="0" algn="l">
              <a:spcBef>
                <a:spcPts val="600"/>
              </a:spcBef>
              <a:spcAft>
                <a:spcPts val="0"/>
              </a:spcAft>
              <a:buClr>
                <a:schemeClr val="dk1"/>
              </a:buClr>
              <a:buSzPts val="1100"/>
              <a:buFont typeface="Arial"/>
              <a:buNone/>
            </a:pPr>
            <a:r>
              <a:rPr lang="en" sz="1800">
                <a:solidFill>
                  <a:srgbClr val="FFFFFF"/>
                </a:solidFill>
              </a:rPr>
              <a:t>Transfer up to 100 PB per Snowmobile, a 45-foot-long ruggedized shipping container pulled by a semi-trailer truck.</a:t>
            </a:r>
            <a:endParaRPr sz="1800">
              <a:solidFill>
                <a:srgbClr val="FFFFFF"/>
              </a:solidFill>
            </a:endParaRPr>
          </a:p>
          <a:p>
            <a:pPr indent="0" lvl="0" marL="0" rtl="0" algn="l">
              <a:spcBef>
                <a:spcPts val="600"/>
              </a:spcBef>
              <a:spcAft>
                <a:spcPts val="0"/>
              </a:spcAft>
              <a:buClr>
                <a:schemeClr val="dk1"/>
              </a:buClr>
              <a:buSzPts val="1100"/>
              <a:buFont typeface="Arial"/>
              <a:buNone/>
            </a:pPr>
            <a:r>
              <a:t/>
            </a:r>
            <a:endParaRPr sz="1800">
              <a:solidFill>
                <a:srgbClr val="FFFFFF"/>
              </a:solidFill>
            </a:endParaRPr>
          </a:p>
          <a:p>
            <a:pPr indent="0" lvl="0" marL="0" rtl="0" algn="l">
              <a:spcBef>
                <a:spcPts val="600"/>
              </a:spcBef>
              <a:spcAft>
                <a:spcPts val="600"/>
              </a:spcAft>
              <a:buClr>
                <a:schemeClr val="dk1"/>
              </a:buClr>
              <a:buSzPts val="1100"/>
              <a:buFont typeface="Arial"/>
              <a:buNone/>
            </a:pPr>
            <a:r>
              <a:t/>
            </a:r>
            <a:endParaRPr sz="1800">
              <a:solidFill>
                <a:srgbClr val="FFFFFF"/>
              </a:solidFill>
            </a:endParaRPr>
          </a:p>
        </p:txBody>
      </p:sp>
      <p:pic>
        <p:nvPicPr>
          <p:cNvPr id="1438" name="Google Shape;1438;p165"/>
          <p:cNvPicPr preferRelativeResize="0"/>
          <p:nvPr/>
        </p:nvPicPr>
        <p:blipFill>
          <a:blip r:embed="rId3">
            <a:alphaModFix/>
          </a:blip>
          <a:stretch>
            <a:fillRect/>
          </a:stretch>
        </p:blipFill>
        <p:spPr>
          <a:xfrm>
            <a:off x="2736451" y="2888350"/>
            <a:ext cx="2783524" cy="18552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7474F"/>
        </a:solidFill>
      </p:bgPr>
    </p:bg>
    <p:spTree>
      <p:nvGrpSpPr>
        <p:cNvPr id="297" name="Shape 297"/>
        <p:cNvGrpSpPr/>
        <p:nvPr/>
      </p:nvGrpSpPr>
      <p:grpSpPr>
        <a:xfrm>
          <a:off x="0" y="0"/>
          <a:ext cx="0" cy="0"/>
          <a:chOff x="0" y="0"/>
          <a:chExt cx="0" cy="0"/>
        </a:xfrm>
      </p:grpSpPr>
      <p:sp>
        <p:nvSpPr>
          <p:cNvPr id="298" name="Google Shape;298;p49"/>
          <p:cNvSpPr txBox="1"/>
          <p:nvPr/>
        </p:nvSpPr>
        <p:spPr>
          <a:xfrm>
            <a:off x="319675" y="169525"/>
            <a:ext cx="8088000" cy="72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rgbClr val="93C47D"/>
                </a:solidFill>
                <a:latin typeface="EB Garamond"/>
                <a:ea typeface="EB Garamond"/>
                <a:cs typeface="EB Garamond"/>
                <a:sym typeface="EB Garamond"/>
              </a:rPr>
              <a:t>                           Basics of Deletion Attribute</a:t>
            </a:r>
            <a:endParaRPr sz="2800">
              <a:solidFill>
                <a:srgbClr val="93C47D"/>
              </a:solidFill>
              <a:latin typeface="EB Garamond"/>
              <a:ea typeface="EB Garamond"/>
              <a:cs typeface="EB Garamond"/>
              <a:sym typeface="EB Garamond"/>
            </a:endParaRPr>
          </a:p>
        </p:txBody>
      </p:sp>
      <p:sp>
        <p:nvSpPr>
          <p:cNvPr id="299" name="Google Shape;299;p49"/>
          <p:cNvSpPr txBox="1"/>
          <p:nvPr/>
        </p:nvSpPr>
        <p:spPr>
          <a:xfrm>
            <a:off x="373450" y="893725"/>
            <a:ext cx="8238300" cy="921600"/>
          </a:xfrm>
          <a:prstGeom prst="rect">
            <a:avLst/>
          </a:prstGeom>
          <a:noFill/>
          <a:ln>
            <a:noFill/>
          </a:ln>
        </p:spPr>
        <p:txBody>
          <a:bodyPr anchorCtr="0" anchor="t" bIns="91425" lIns="91425" spcFirstLastPara="1" rIns="91425" wrap="square" tIns="91425">
            <a:noAutofit/>
          </a:bodyPr>
          <a:lstStyle/>
          <a:p>
            <a:pPr indent="0" lvl="0" marL="0" rtl="0" algn="l">
              <a:spcBef>
                <a:spcPts val="480"/>
              </a:spcBef>
              <a:spcAft>
                <a:spcPts val="0"/>
              </a:spcAft>
              <a:buClr>
                <a:schemeClr val="dk1"/>
              </a:buClr>
              <a:buSzPts val="1100"/>
              <a:buFont typeface="Arial"/>
              <a:buNone/>
            </a:pPr>
            <a:r>
              <a:rPr lang="en" sz="1800">
                <a:solidFill>
                  <a:srgbClr val="FFFFFF"/>
                </a:solidFill>
              </a:rPr>
              <a:t>When an instance terminates, the value of the DeleteOnTermination attribute for each attached EBS volume determines whether to preserve or delete the volume. </a:t>
            </a:r>
            <a:endParaRPr sz="1800">
              <a:solidFill>
                <a:srgbClr val="FFFFFF"/>
              </a:solidFill>
            </a:endParaRPr>
          </a:p>
          <a:p>
            <a:pPr indent="0" lvl="0" marL="0" rtl="0" algn="l">
              <a:spcBef>
                <a:spcPts val="600"/>
              </a:spcBef>
              <a:spcAft>
                <a:spcPts val="0"/>
              </a:spcAft>
              <a:buClr>
                <a:schemeClr val="dk1"/>
              </a:buClr>
              <a:buSzPts val="1100"/>
              <a:buFont typeface="Arial"/>
              <a:buNone/>
            </a:pPr>
            <a:r>
              <a:t/>
            </a:r>
            <a:endParaRPr sz="1800">
              <a:solidFill>
                <a:srgbClr val="FFFFFF"/>
              </a:solidFill>
            </a:endParaRPr>
          </a:p>
          <a:p>
            <a:pPr indent="0" lvl="0" marL="457200" rtl="0" algn="l">
              <a:spcBef>
                <a:spcPts val="600"/>
              </a:spcBef>
              <a:spcAft>
                <a:spcPts val="600"/>
              </a:spcAft>
              <a:buNone/>
            </a:pPr>
            <a:r>
              <a:t/>
            </a:r>
            <a:endParaRPr/>
          </a:p>
        </p:txBody>
      </p:sp>
      <p:pic>
        <p:nvPicPr>
          <p:cNvPr id="300" name="Google Shape;300;p49"/>
          <p:cNvPicPr preferRelativeResize="0"/>
          <p:nvPr/>
        </p:nvPicPr>
        <p:blipFill>
          <a:blip r:embed="rId3">
            <a:alphaModFix/>
          </a:blip>
          <a:stretch>
            <a:fillRect/>
          </a:stretch>
        </p:blipFill>
        <p:spPr>
          <a:xfrm>
            <a:off x="2696876" y="2275925"/>
            <a:ext cx="3333600" cy="2291576"/>
          </a:xfrm>
          <a:prstGeom prst="rect">
            <a:avLst/>
          </a:prstGeom>
          <a:noFill/>
          <a:ln>
            <a:noFill/>
          </a:ln>
        </p:spPr>
      </p:pic>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7474F"/>
        </a:solidFill>
      </p:bgPr>
    </p:bg>
    <p:spTree>
      <p:nvGrpSpPr>
        <p:cNvPr id="1442" name="Shape 1442"/>
        <p:cNvGrpSpPr/>
        <p:nvPr/>
      </p:nvGrpSpPr>
      <p:grpSpPr>
        <a:xfrm>
          <a:off x="0" y="0"/>
          <a:ext cx="0" cy="0"/>
          <a:chOff x="0" y="0"/>
          <a:chExt cx="0" cy="0"/>
        </a:xfrm>
      </p:grpSpPr>
      <p:sp>
        <p:nvSpPr>
          <p:cNvPr id="1443" name="Google Shape;1443;p166"/>
          <p:cNvSpPr txBox="1"/>
          <p:nvPr/>
        </p:nvSpPr>
        <p:spPr>
          <a:xfrm>
            <a:off x="319675" y="169525"/>
            <a:ext cx="8088000" cy="72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rgbClr val="93C47D"/>
                </a:solidFill>
                <a:latin typeface="EB Garamond"/>
                <a:ea typeface="EB Garamond"/>
                <a:cs typeface="EB Garamond"/>
                <a:sym typeface="EB Garamond"/>
              </a:rPr>
              <a:t>                                     AWS OpsHub</a:t>
            </a:r>
            <a:endParaRPr sz="2800">
              <a:solidFill>
                <a:srgbClr val="93C47D"/>
              </a:solidFill>
              <a:latin typeface="EB Garamond"/>
              <a:ea typeface="EB Garamond"/>
              <a:cs typeface="EB Garamond"/>
              <a:sym typeface="EB Garamond"/>
            </a:endParaRPr>
          </a:p>
        </p:txBody>
      </p:sp>
      <p:sp>
        <p:nvSpPr>
          <p:cNvPr id="1444" name="Google Shape;1444;p166"/>
          <p:cNvSpPr txBox="1"/>
          <p:nvPr/>
        </p:nvSpPr>
        <p:spPr>
          <a:xfrm>
            <a:off x="373450" y="893725"/>
            <a:ext cx="8367300" cy="921600"/>
          </a:xfrm>
          <a:prstGeom prst="rect">
            <a:avLst/>
          </a:prstGeom>
          <a:noFill/>
          <a:ln>
            <a:noFill/>
          </a:ln>
        </p:spPr>
        <p:txBody>
          <a:bodyPr anchorCtr="0" anchor="t" bIns="91425" lIns="91425" spcFirstLastPara="1" rIns="91425" wrap="square" tIns="91425">
            <a:noAutofit/>
          </a:bodyPr>
          <a:lstStyle/>
          <a:p>
            <a:pPr indent="0" lvl="0" marL="0" rtl="0" algn="l">
              <a:spcBef>
                <a:spcPts val="480"/>
              </a:spcBef>
              <a:spcAft>
                <a:spcPts val="0"/>
              </a:spcAft>
              <a:buClr>
                <a:schemeClr val="dk1"/>
              </a:buClr>
              <a:buSzPts val="1100"/>
              <a:buFont typeface="Arial"/>
              <a:buNone/>
            </a:pPr>
            <a:r>
              <a:rPr lang="en" sz="1800">
                <a:solidFill>
                  <a:srgbClr val="FFFFFF"/>
                </a:solidFill>
              </a:rPr>
              <a:t>AWS OpsHub is a graphical user interface you can use to manage your AWS Snowball devices.</a:t>
            </a:r>
            <a:endParaRPr sz="1800">
              <a:solidFill>
                <a:srgbClr val="FFFFFF"/>
              </a:solidFill>
            </a:endParaRPr>
          </a:p>
          <a:p>
            <a:pPr indent="0" lvl="0" marL="0" rtl="0" algn="l">
              <a:spcBef>
                <a:spcPts val="600"/>
              </a:spcBef>
              <a:spcAft>
                <a:spcPts val="0"/>
              </a:spcAft>
              <a:buClr>
                <a:schemeClr val="dk1"/>
              </a:buClr>
              <a:buSzPts val="1100"/>
              <a:buFont typeface="Arial"/>
              <a:buNone/>
            </a:pPr>
            <a:r>
              <a:t/>
            </a:r>
            <a:endParaRPr sz="1800">
              <a:solidFill>
                <a:srgbClr val="FFFFFF"/>
              </a:solidFill>
            </a:endParaRPr>
          </a:p>
          <a:p>
            <a:pPr indent="0" lvl="0" marL="0" rtl="0" algn="l">
              <a:spcBef>
                <a:spcPts val="600"/>
              </a:spcBef>
              <a:spcAft>
                <a:spcPts val="600"/>
              </a:spcAft>
              <a:buClr>
                <a:schemeClr val="dk1"/>
              </a:buClr>
              <a:buSzPts val="1100"/>
              <a:buFont typeface="Arial"/>
              <a:buNone/>
            </a:pPr>
            <a:r>
              <a:t/>
            </a:r>
            <a:endParaRPr sz="1800">
              <a:solidFill>
                <a:srgbClr val="FFFFFF"/>
              </a:solidFill>
            </a:endParaRPr>
          </a:p>
        </p:txBody>
      </p:sp>
      <p:pic>
        <p:nvPicPr>
          <p:cNvPr id="1445" name="Google Shape;1445;p166"/>
          <p:cNvPicPr preferRelativeResize="0"/>
          <p:nvPr/>
        </p:nvPicPr>
        <p:blipFill>
          <a:blip r:embed="rId3">
            <a:alphaModFix/>
          </a:blip>
          <a:stretch>
            <a:fillRect/>
          </a:stretch>
        </p:blipFill>
        <p:spPr>
          <a:xfrm>
            <a:off x="1452250" y="2097375"/>
            <a:ext cx="5056650" cy="2550800"/>
          </a:xfrm>
          <a:prstGeom prst="rect">
            <a:avLst/>
          </a:prstGeom>
          <a:noFill/>
          <a:ln>
            <a:noFill/>
          </a:ln>
        </p:spPr>
      </p:pic>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99999"/>
        </a:solidFill>
      </p:bgPr>
    </p:bg>
    <p:spTree>
      <p:nvGrpSpPr>
        <p:cNvPr id="1449" name="Shape 1449"/>
        <p:cNvGrpSpPr/>
        <p:nvPr/>
      </p:nvGrpSpPr>
      <p:grpSpPr>
        <a:xfrm>
          <a:off x="0" y="0"/>
          <a:ext cx="0" cy="0"/>
          <a:chOff x="0" y="0"/>
          <a:chExt cx="0" cy="0"/>
        </a:xfrm>
      </p:grpSpPr>
      <p:sp>
        <p:nvSpPr>
          <p:cNvPr id="1450" name="Google Shape;1450;p167"/>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accent3"/>
                </a:solidFill>
                <a:latin typeface="Average"/>
                <a:ea typeface="Average"/>
                <a:cs typeface="Average"/>
                <a:sym typeface="Average"/>
              </a:rPr>
              <a:t>‹#›</a:t>
            </a:fld>
            <a:endParaRPr>
              <a:solidFill>
                <a:schemeClr val="accent3"/>
              </a:solidFill>
              <a:latin typeface="Average"/>
              <a:ea typeface="Average"/>
              <a:cs typeface="Average"/>
              <a:sym typeface="Average"/>
            </a:endParaRPr>
          </a:p>
        </p:txBody>
      </p:sp>
      <p:sp>
        <p:nvSpPr>
          <p:cNvPr id="1451" name="Google Shape;1451;p167"/>
          <p:cNvSpPr txBox="1"/>
          <p:nvPr/>
        </p:nvSpPr>
        <p:spPr>
          <a:xfrm>
            <a:off x="1109375" y="1647250"/>
            <a:ext cx="71001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000">
                <a:latin typeface="Ubuntu"/>
                <a:ea typeface="Ubuntu"/>
                <a:cs typeface="Ubuntu"/>
                <a:sym typeface="Ubuntu"/>
              </a:rPr>
              <a:t>                       AWS Backup</a:t>
            </a:r>
            <a:endParaRPr b="1" sz="3100">
              <a:latin typeface="Roboto Mono"/>
              <a:ea typeface="Roboto Mono"/>
              <a:cs typeface="Roboto Mono"/>
              <a:sym typeface="Roboto Mono"/>
            </a:endParaRPr>
          </a:p>
        </p:txBody>
      </p:sp>
      <p:pic>
        <p:nvPicPr>
          <p:cNvPr id="1452" name="Google Shape;1452;p167"/>
          <p:cNvPicPr preferRelativeResize="0"/>
          <p:nvPr/>
        </p:nvPicPr>
        <p:blipFill>
          <a:blip r:embed="rId3">
            <a:alphaModFix/>
          </a:blip>
          <a:stretch>
            <a:fillRect/>
          </a:stretch>
        </p:blipFill>
        <p:spPr>
          <a:xfrm>
            <a:off x="4111750" y="2571750"/>
            <a:ext cx="799450" cy="799450"/>
          </a:xfrm>
          <a:prstGeom prst="rect">
            <a:avLst/>
          </a:prstGeom>
          <a:noFill/>
          <a:ln>
            <a:noFill/>
          </a:ln>
        </p:spPr>
      </p:pic>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7474F"/>
        </a:solidFill>
      </p:bgPr>
    </p:bg>
    <p:spTree>
      <p:nvGrpSpPr>
        <p:cNvPr id="1456" name="Shape 1456"/>
        <p:cNvGrpSpPr/>
        <p:nvPr/>
      </p:nvGrpSpPr>
      <p:grpSpPr>
        <a:xfrm>
          <a:off x="0" y="0"/>
          <a:ext cx="0" cy="0"/>
          <a:chOff x="0" y="0"/>
          <a:chExt cx="0" cy="0"/>
        </a:xfrm>
      </p:grpSpPr>
      <p:sp>
        <p:nvSpPr>
          <p:cNvPr id="1457" name="Google Shape;1457;p168"/>
          <p:cNvSpPr txBox="1"/>
          <p:nvPr/>
        </p:nvSpPr>
        <p:spPr>
          <a:xfrm>
            <a:off x="319675" y="169525"/>
            <a:ext cx="8088000" cy="72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rgbClr val="93C47D"/>
                </a:solidFill>
                <a:latin typeface="EB Garamond"/>
                <a:ea typeface="EB Garamond"/>
                <a:cs typeface="EB Garamond"/>
                <a:sym typeface="EB Garamond"/>
              </a:rPr>
              <a:t>                       Understanding with Use-Case</a:t>
            </a:r>
            <a:endParaRPr sz="2800">
              <a:solidFill>
                <a:srgbClr val="93C47D"/>
              </a:solidFill>
              <a:latin typeface="EB Garamond"/>
              <a:ea typeface="EB Garamond"/>
              <a:cs typeface="EB Garamond"/>
              <a:sym typeface="EB Garamond"/>
            </a:endParaRPr>
          </a:p>
        </p:txBody>
      </p:sp>
      <p:sp>
        <p:nvSpPr>
          <p:cNvPr id="1458" name="Google Shape;1458;p168"/>
          <p:cNvSpPr txBox="1"/>
          <p:nvPr/>
        </p:nvSpPr>
        <p:spPr>
          <a:xfrm>
            <a:off x="452850" y="934075"/>
            <a:ext cx="8238300" cy="921600"/>
          </a:xfrm>
          <a:prstGeom prst="rect">
            <a:avLst/>
          </a:prstGeom>
          <a:noFill/>
          <a:ln>
            <a:noFill/>
          </a:ln>
        </p:spPr>
        <p:txBody>
          <a:bodyPr anchorCtr="0" anchor="t" bIns="91425" lIns="91425" spcFirstLastPara="1" rIns="91425" wrap="square" tIns="91425">
            <a:noAutofit/>
          </a:bodyPr>
          <a:lstStyle/>
          <a:p>
            <a:pPr indent="0" lvl="0" marL="0" rtl="0" algn="l">
              <a:spcBef>
                <a:spcPts val="480"/>
              </a:spcBef>
              <a:spcAft>
                <a:spcPts val="0"/>
              </a:spcAft>
              <a:buClr>
                <a:schemeClr val="dk1"/>
              </a:buClr>
              <a:buSzPts val="1100"/>
              <a:buFont typeface="Arial"/>
              <a:buNone/>
            </a:pPr>
            <a:r>
              <a:rPr lang="en" sz="1800">
                <a:solidFill>
                  <a:srgbClr val="FFFFFF"/>
                </a:solidFill>
              </a:rPr>
              <a:t>AWS has lots of services where data can be stored.</a:t>
            </a:r>
            <a:endParaRPr sz="1800">
              <a:solidFill>
                <a:srgbClr val="FFFFFF"/>
              </a:solidFill>
            </a:endParaRPr>
          </a:p>
          <a:p>
            <a:pPr indent="0" lvl="0" marL="0" rtl="0" algn="l">
              <a:spcBef>
                <a:spcPts val="600"/>
              </a:spcBef>
              <a:spcAft>
                <a:spcPts val="0"/>
              </a:spcAft>
              <a:buClr>
                <a:schemeClr val="dk1"/>
              </a:buClr>
              <a:buSzPts val="1100"/>
              <a:buFont typeface="Arial"/>
              <a:buNone/>
            </a:pPr>
            <a:br>
              <a:rPr lang="en" sz="1800">
                <a:solidFill>
                  <a:srgbClr val="FFFFFF"/>
                </a:solidFill>
              </a:rPr>
            </a:br>
            <a:r>
              <a:rPr lang="en" sz="1800">
                <a:solidFill>
                  <a:srgbClr val="FFFFFF"/>
                </a:solidFill>
              </a:rPr>
              <a:t>For production environment, data backup is one of the critical task.</a:t>
            </a:r>
            <a:endParaRPr sz="1800">
              <a:solidFill>
                <a:srgbClr val="FFFFFF"/>
              </a:solidFill>
            </a:endParaRPr>
          </a:p>
          <a:p>
            <a:pPr indent="0" lvl="0" marL="0" rtl="0" algn="l">
              <a:spcBef>
                <a:spcPts val="600"/>
              </a:spcBef>
              <a:spcAft>
                <a:spcPts val="0"/>
              </a:spcAft>
              <a:buClr>
                <a:schemeClr val="dk1"/>
              </a:buClr>
              <a:buSzPts val="1100"/>
              <a:buFont typeface="Arial"/>
              <a:buNone/>
            </a:pPr>
            <a:r>
              <a:t/>
            </a:r>
            <a:endParaRPr sz="1800">
              <a:solidFill>
                <a:srgbClr val="FFFFFF"/>
              </a:solidFill>
            </a:endParaRPr>
          </a:p>
          <a:p>
            <a:pPr indent="0" lvl="0" marL="0" rtl="0" algn="l">
              <a:spcBef>
                <a:spcPts val="600"/>
              </a:spcBef>
              <a:spcAft>
                <a:spcPts val="0"/>
              </a:spcAft>
              <a:buClr>
                <a:schemeClr val="dk1"/>
              </a:buClr>
              <a:buSzPts val="1100"/>
              <a:buFont typeface="Arial"/>
              <a:buNone/>
            </a:pPr>
            <a:r>
              <a:rPr lang="en" sz="1800">
                <a:solidFill>
                  <a:srgbClr val="FFFFFF"/>
                </a:solidFill>
              </a:rPr>
              <a:t>Taking backup at individual service level can take lot of time and require customization.</a:t>
            </a:r>
            <a:endParaRPr sz="1800">
              <a:solidFill>
                <a:srgbClr val="FFFFFF"/>
              </a:solidFill>
            </a:endParaRPr>
          </a:p>
          <a:p>
            <a:pPr indent="0" lvl="0" marL="0" rtl="0" algn="l">
              <a:spcBef>
                <a:spcPts val="600"/>
              </a:spcBef>
              <a:spcAft>
                <a:spcPts val="0"/>
              </a:spcAft>
              <a:buClr>
                <a:schemeClr val="dk1"/>
              </a:buClr>
              <a:buSzPts val="1100"/>
              <a:buFont typeface="Arial"/>
              <a:buNone/>
            </a:pPr>
            <a:r>
              <a:t/>
            </a:r>
            <a:endParaRPr sz="1800">
              <a:solidFill>
                <a:srgbClr val="FFFFFF"/>
              </a:solidFill>
            </a:endParaRPr>
          </a:p>
          <a:p>
            <a:pPr indent="0" lvl="0" marL="0" rtl="0" algn="l">
              <a:spcBef>
                <a:spcPts val="600"/>
              </a:spcBef>
              <a:spcAft>
                <a:spcPts val="600"/>
              </a:spcAft>
              <a:buClr>
                <a:schemeClr val="dk1"/>
              </a:buClr>
              <a:buSzPts val="1100"/>
              <a:buFont typeface="Arial"/>
              <a:buNone/>
            </a:pPr>
            <a:r>
              <a:t/>
            </a:r>
            <a:endParaRPr sz="1800">
              <a:solidFill>
                <a:srgbClr val="FFFFFF"/>
              </a:solidFill>
            </a:endParaRPr>
          </a:p>
        </p:txBody>
      </p:sp>
      <p:sp>
        <p:nvSpPr>
          <p:cNvPr id="1459" name="Google Shape;1459;p168"/>
          <p:cNvSpPr/>
          <p:nvPr/>
        </p:nvSpPr>
        <p:spPr>
          <a:xfrm>
            <a:off x="2158250" y="3361750"/>
            <a:ext cx="4061100" cy="1257300"/>
          </a:xfrm>
          <a:prstGeom prst="roundRect">
            <a:avLst>
              <a:gd fmla="val 16667" name="adj"/>
            </a:avLst>
          </a:prstGeom>
          <a:solidFill>
            <a:srgbClr val="37474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168"/>
          <p:cNvSpPr txBox="1"/>
          <p:nvPr/>
        </p:nvSpPr>
        <p:spPr>
          <a:xfrm>
            <a:off x="3050313" y="4222875"/>
            <a:ext cx="8067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chemeClr val="lt1"/>
                </a:solidFill>
              </a:rPr>
              <a:t>DynamoDB</a:t>
            </a:r>
            <a:endParaRPr sz="900">
              <a:solidFill>
                <a:schemeClr val="lt1"/>
              </a:solidFill>
            </a:endParaRPr>
          </a:p>
        </p:txBody>
      </p:sp>
      <p:pic>
        <p:nvPicPr>
          <p:cNvPr id="1461" name="Google Shape;1461;p168"/>
          <p:cNvPicPr preferRelativeResize="0"/>
          <p:nvPr/>
        </p:nvPicPr>
        <p:blipFill>
          <a:blip r:embed="rId3">
            <a:alphaModFix/>
          </a:blip>
          <a:stretch>
            <a:fillRect/>
          </a:stretch>
        </p:blipFill>
        <p:spPr>
          <a:xfrm>
            <a:off x="3200400" y="3716338"/>
            <a:ext cx="506525" cy="506525"/>
          </a:xfrm>
          <a:prstGeom prst="rect">
            <a:avLst/>
          </a:prstGeom>
          <a:noFill/>
          <a:ln cap="flat" cmpd="sng" w="9525">
            <a:solidFill>
              <a:schemeClr val="lt1"/>
            </a:solidFill>
            <a:prstDash val="solid"/>
            <a:round/>
            <a:headEnd len="sm" w="sm" type="none"/>
            <a:tailEnd len="sm" w="sm" type="none"/>
          </a:ln>
        </p:spPr>
      </p:pic>
      <p:sp>
        <p:nvSpPr>
          <p:cNvPr id="1462" name="Google Shape;1462;p168"/>
          <p:cNvSpPr txBox="1"/>
          <p:nvPr/>
        </p:nvSpPr>
        <p:spPr>
          <a:xfrm>
            <a:off x="2438350" y="4222872"/>
            <a:ext cx="5805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chemeClr val="lt1"/>
                </a:solidFill>
              </a:rPr>
              <a:t>RDS</a:t>
            </a:r>
            <a:endParaRPr sz="900">
              <a:solidFill>
                <a:schemeClr val="lt1"/>
              </a:solidFill>
            </a:endParaRPr>
          </a:p>
        </p:txBody>
      </p:sp>
      <p:pic>
        <p:nvPicPr>
          <p:cNvPr id="1463" name="Google Shape;1463;p168"/>
          <p:cNvPicPr preferRelativeResize="0"/>
          <p:nvPr/>
        </p:nvPicPr>
        <p:blipFill>
          <a:blip r:embed="rId4">
            <a:alphaModFix/>
          </a:blip>
          <a:stretch>
            <a:fillRect/>
          </a:stretch>
        </p:blipFill>
        <p:spPr>
          <a:xfrm>
            <a:off x="3953500" y="3716350"/>
            <a:ext cx="506525" cy="506525"/>
          </a:xfrm>
          <a:prstGeom prst="rect">
            <a:avLst/>
          </a:prstGeom>
          <a:noFill/>
          <a:ln>
            <a:noFill/>
          </a:ln>
        </p:spPr>
      </p:pic>
      <p:sp>
        <p:nvSpPr>
          <p:cNvPr id="1464" name="Google Shape;1464;p168"/>
          <p:cNvSpPr txBox="1"/>
          <p:nvPr/>
        </p:nvSpPr>
        <p:spPr>
          <a:xfrm>
            <a:off x="4063846" y="4222875"/>
            <a:ext cx="5457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chemeClr val="lt1"/>
                </a:solidFill>
              </a:rPr>
              <a:t>S3</a:t>
            </a:r>
            <a:endParaRPr sz="900">
              <a:solidFill>
                <a:schemeClr val="lt1"/>
              </a:solidFill>
            </a:endParaRPr>
          </a:p>
        </p:txBody>
      </p:sp>
      <p:pic>
        <p:nvPicPr>
          <p:cNvPr id="1465" name="Google Shape;1465;p168"/>
          <p:cNvPicPr preferRelativeResize="0"/>
          <p:nvPr/>
        </p:nvPicPr>
        <p:blipFill>
          <a:blip r:embed="rId5">
            <a:alphaModFix/>
          </a:blip>
          <a:stretch>
            <a:fillRect/>
          </a:stretch>
        </p:blipFill>
        <p:spPr>
          <a:xfrm>
            <a:off x="4706600" y="3736001"/>
            <a:ext cx="462100" cy="467225"/>
          </a:xfrm>
          <a:prstGeom prst="rect">
            <a:avLst/>
          </a:prstGeom>
          <a:noFill/>
          <a:ln>
            <a:noFill/>
          </a:ln>
        </p:spPr>
      </p:pic>
      <p:sp>
        <p:nvSpPr>
          <p:cNvPr id="1466" name="Google Shape;1466;p168"/>
          <p:cNvSpPr txBox="1"/>
          <p:nvPr/>
        </p:nvSpPr>
        <p:spPr>
          <a:xfrm>
            <a:off x="4760871" y="4222875"/>
            <a:ext cx="5457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chemeClr val="lt1"/>
                </a:solidFill>
              </a:rPr>
              <a:t>EFS</a:t>
            </a:r>
            <a:endParaRPr sz="900">
              <a:solidFill>
                <a:schemeClr val="lt1"/>
              </a:solidFill>
            </a:endParaRPr>
          </a:p>
        </p:txBody>
      </p:sp>
      <p:pic>
        <p:nvPicPr>
          <p:cNvPr id="1467" name="Google Shape;1467;p168"/>
          <p:cNvPicPr preferRelativeResize="0"/>
          <p:nvPr/>
        </p:nvPicPr>
        <p:blipFill>
          <a:blip r:embed="rId6">
            <a:alphaModFix/>
          </a:blip>
          <a:stretch>
            <a:fillRect/>
          </a:stretch>
        </p:blipFill>
        <p:spPr>
          <a:xfrm>
            <a:off x="5459675" y="3738561"/>
            <a:ext cx="462100" cy="462100"/>
          </a:xfrm>
          <a:prstGeom prst="rect">
            <a:avLst/>
          </a:prstGeom>
          <a:noFill/>
          <a:ln cap="flat" cmpd="sng" w="9525">
            <a:solidFill>
              <a:schemeClr val="lt1"/>
            </a:solidFill>
            <a:prstDash val="solid"/>
            <a:round/>
            <a:headEnd len="sm" w="sm" type="none"/>
            <a:tailEnd len="sm" w="sm" type="none"/>
          </a:ln>
        </p:spPr>
      </p:pic>
      <p:pic>
        <p:nvPicPr>
          <p:cNvPr id="1468" name="Google Shape;1468;p168"/>
          <p:cNvPicPr preferRelativeResize="0"/>
          <p:nvPr/>
        </p:nvPicPr>
        <p:blipFill>
          <a:blip r:embed="rId7">
            <a:alphaModFix/>
          </a:blip>
          <a:stretch>
            <a:fillRect/>
          </a:stretch>
        </p:blipFill>
        <p:spPr>
          <a:xfrm>
            <a:off x="2447325" y="3737138"/>
            <a:ext cx="506525" cy="5065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58">
                                            <p:txEl>
                                              <p:pRg end="0" st="0"/>
                                            </p:txEl>
                                          </p:spTgt>
                                        </p:tgtEl>
                                        <p:attrNameLst>
                                          <p:attrName>style.visibility</p:attrName>
                                        </p:attrNameLst>
                                      </p:cBhvr>
                                      <p:to>
                                        <p:strVal val="visible"/>
                                      </p:to>
                                    </p:set>
                                    <p:animEffect filter="fade" transition="in">
                                      <p:cBhvr>
                                        <p:cTn dur="1000"/>
                                        <p:tgtEl>
                                          <p:spTgt spid="145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58">
                                            <p:txEl>
                                              <p:pRg end="1" st="1"/>
                                            </p:txEl>
                                          </p:spTgt>
                                        </p:tgtEl>
                                        <p:attrNameLst>
                                          <p:attrName>style.visibility</p:attrName>
                                        </p:attrNameLst>
                                      </p:cBhvr>
                                      <p:to>
                                        <p:strVal val="visible"/>
                                      </p:to>
                                    </p:set>
                                    <p:animEffect filter="fade" transition="in">
                                      <p:cBhvr>
                                        <p:cTn dur="1000"/>
                                        <p:tgtEl>
                                          <p:spTgt spid="145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58">
                                            <p:txEl>
                                              <p:pRg end="2" st="2"/>
                                            </p:txEl>
                                          </p:spTgt>
                                        </p:tgtEl>
                                        <p:attrNameLst>
                                          <p:attrName>style.visibility</p:attrName>
                                        </p:attrNameLst>
                                      </p:cBhvr>
                                      <p:to>
                                        <p:strVal val="visible"/>
                                      </p:to>
                                    </p:set>
                                    <p:animEffect filter="fade" transition="in">
                                      <p:cBhvr>
                                        <p:cTn dur="1000"/>
                                        <p:tgtEl>
                                          <p:spTgt spid="1458">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58">
                                            <p:txEl>
                                              <p:pRg end="3" st="3"/>
                                            </p:txEl>
                                          </p:spTgt>
                                        </p:tgtEl>
                                        <p:attrNameLst>
                                          <p:attrName>style.visibility</p:attrName>
                                        </p:attrNameLst>
                                      </p:cBhvr>
                                      <p:to>
                                        <p:strVal val="visible"/>
                                      </p:to>
                                    </p:set>
                                    <p:animEffect filter="fade" transition="in">
                                      <p:cBhvr>
                                        <p:cTn dur="1000"/>
                                        <p:tgtEl>
                                          <p:spTgt spid="1458">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58">
                                            <p:txEl>
                                              <p:pRg end="4" st="4"/>
                                            </p:txEl>
                                          </p:spTgt>
                                        </p:tgtEl>
                                        <p:attrNameLst>
                                          <p:attrName>style.visibility</p:attrName>
                                        </p:attrNameLst>
                                      </p:cBhvr>
                                      <p:to>
                                        <p:strVal val="visible"/>
                                      </p:to>
                                    </p:set>
                                    <p:animEffect filter="fade" transition="in">
                                      <p:cBhvr>
                                        <p:cTn dur="1000"/>
                                        <p:tgtEl>
                                          <p:spTgt spid="1458">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58">
                                            <p:txEl>
                                              <p:pRg end="5" st="5"/>
                                            </p:txEl>
                                          </p:spTgt>
                                        </p:tgtEl>
                                        <p:attrNameLst>
                                          <p:attrName>style.visibility</p:attrName>
                                        </p:attrNameLst>
                                      </p:cBhvr>
                                      <p:to>
                                        <p:strVal val="visible"/>
                                      </p:to>
                                    </p:set>
                                    <p:animEffect filter="fade" transition="in">
                                      <p:cBhvr>
                                        <p:cTn dur="1000"/>
                                        <p:tgtEl>
                                          <p:spTgt spid="1458">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7474F"/>
        </a:solidFill>
      </p:bgPr>
    </p:bg>
    <p:spTree>
      <p:nvGrpSpPr>
        <p:cNvPr id="1472" name="Shape 1472"/>
        <p:cNvGrpSpPr/>
        <p:nvPr/>
      </p:nvGrpSpPr>
      <p:grpSpPr>
        <a:xfrm>
          <a:off x="0" y="0"/>
          <a:ext cx="0" cy="0"/>
          <a:chOff x="0" y="0"/>
          <a:chExt cx="0" cy="0"/>
        </a:xfrm>
      </p:grpSpPr>
      <p:sp>
        <p:nvSpPr>
          <p:cNvPr id="1473" name="Google Shape;1473;p169"/>
          <p:cNvSpPr txBox="1"/>
          <p:nvPr/>
        </p:nvSpPr>
        <p:spPr>
          <a:xfrm>
            <a:off x="319675" y="169525"/>
            <a:ext cx="8088000" cy="72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rgbClr val="93C47D"/>
                </a:solidFill>
                <a:latin typeface="EB Garamond"/>
                <a:ea typeface="EB Garamond"/>
                <a:cs typeface="EB Garamond"/>
                <a:sym typeface="EB Garamond"/>
              </a:rPr>
              <a:t>                          Introducing AWS Backup</a:t>
            </a:r>
            <a:endParaRPr sz="2800">
              <a:solidFill>
                <a:srgbClr val="93C47D"/>
              </a:solidFill>
              <a:latin typeface="EB Garamond"/>
              <a:ea typeface="EB Garamond"/>
              <a:cs typeface="EB Garamond"/>
              <a:sym typeface="EB Garamond"/>
            </a:endParaRPr>
          </a:p>
        </p:txBody>
      </p:sp>
      <p:sp>
        <p:nvSpPr>
          <p:cNvPr id="1474" name="Google Shape;1474;p169"/>
          <p:cNvSpPr txBox="1"/>
          <p:nvPr/>
        </p:nvSpPr>
        <p:spPr>
          <a:xfrm>
            <a:off x="452850" y="893725"/>
            <a:ext cx="8238300" cy="921600"/>
          </a:xfrm>
          <a:prstGeom prst="rect">
            <a:avLst/>
          </a:prstGeom>
          <a:noFill/>
          <a:ln>
            <a:noFill/>
          </a:ln>
        </p:spPr>
        <p:txBody>
          <a:bodyPr anchorCtr="0" anchor="t" bIns="91425" lIns="91425" spcFirstLastPara="1" rIns="91425" wrap="square" tIns="91425">
            <a:noAutofit/>
          </a:bodyPr>
          <a:lstStyle/>
          <a:p>
            <a:pPr indent="0" lvl="0" marL="0" rtl="0" algn="l">
              <a:spcBef>
                <a:spcPts val="480"/>
              </a:spcBef>
              <a:spcAft>
                <a:spcPts val="0"/>
              </a:spcAft>
              <a:buClr>
                <a:schemeClr val="dk1"/>
              </a:buClr>
              <a:buSzPts val="1100"/>
              <a:buFont typeface="Arial"/>
              <a:buNone/>
            </a:pPr>
            <a:r>
              <a:rPr lang="en" sz="1800">
                <a:solidFill>
                  <a:srgbClr val="FFFFFF"/>
                </a:solidFill>
              </a:rPr>
              <a:t>AWS Backup is a fully-managed service that allows customers to configure backup policies in one central place.</a:t>
            </a:r>
            <a:endParaRPr sz="1800">
              <a:solidFill>
                <a:srgbClr val="FFFFFF"/>
              </a:solidFill>
            </a:endParaRPr>
          </a:p>
          <a:p>
            <a:pPr indent="0" lvl="0" marL="0" rtl="0" algn="l">
              <a:spcBef>
                <a:spcPts val="600"/>
              </a:spcBef>
              <a:spcAft>
                <a:spcPts val="0"/>
              </a:spcAft>
              <a:buClr>
                <a:schemeClr val="dk1"/>
              </a:buClr>
              <a:buSzPts val="1100"/>
              <a:buFont typeface="Arial"/>
              <a:buNone/>
            </a:pPr>
            <a:r>
              <a:t/>
            </a:r>
            <a:endParaRPr sz="1800">
              <a:solidFill>
                <a:srgbClr val="FFFFFF"/>
              </a:solidFill>
            </a:endParaRPr>
          </a:p>
          <a:p>
            <a:pPr indent="0" lvl="0" marL="0" rtl="0" algn="l">
              <a:spcBef>
                <a:spcPts val="600"/>
              </a:spcBef>
              <a:spcAft>
                <a:spcPts val="0"/>
              </a:spcAft>
              <a:buClr>
                <a:schemeClr val="dk1"/>
              </a:buClr>
              <a:buSzPts val="1100"/>
              <a:buFont typeface="Arial"/>
              <a:buNone/>
            </a:pPr>
            <a:r>
              <a:t/>
            </a:r>
            <a:endParaRPr sz="1800">
              <a:solidFill>
                <a:srgbClr val="FFFFFF"/>
              </a:solidFill>
            </a:endParaRPr>
          </a:p>
          <a:p>
            <a:pPr indent="0" lvl="0" marL="0" rtl="0" algn="l">
              <a:spcBef>
                <a:spcPts val="600"/>
              </a:spcBef>
              <a:spcAft>
                <a:spcPts val="600"/>
              </a:spcAft>
              <a:buClr>
                <a:schemeClr val="dk1"/>
              </a:buClr>
              <a:buSzPts val="1100"/>
              <a:buFont typeface="Arial"/>
              <a:buNone/>
            </a:pPr>
            <a:r>
              <a:t/>
            </a:r>
            <a:endParaRPr sz="1800">
              <a:solidFill>
                <a:srgbClr val="FFFFFF"/>
              </a:solidFill>
            </a:endParaRPr>
          </a:p>
        </p:txBody>
      </p:sp>
      <p:sp>
        <p:nvSpPr>
          <p:cNvPr id="1475" name="Google Shape;1475;p169"/>
          <p:cNvSpPr/>
          <p:nvPr/>
        </p:nvSpPr>
        <p:spPr>
          <a:xfrm>
            <a:off x="2138100" y="3428950"/>
            <a:ext cx="4061100" cy="1257300"/>
          </a:xfrm>
          <a:prstGeom prst="roundRect">
            <a:avLst>
              <a:gd fmla="val 16667" name="adj"/>
            </a:avLst>
          </a:prstGeom>
          <a:solidFill>
            <a:srgbClr val="37474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169"/>
          <p:cNvSpPr txBox="1"/>
          <p:nvPr/>
        </p:nvSpPr>
        <p:spPr>
          <a:xfrm>
            <a:off x="3030163" y="4290075"/>
            <a:ext cx="8067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chemeClr val="lt1"/>
                </a:solidFill>
              </a:rPr>
              <a:t>DynamoDB</a:t>
            </a:r>
            <a:endParaRPr sz="900">
              <a:solidFill>
                <a:schemeClr val="lt1"/>
              </a:solidFill>
            </a:endParaRPr>
          </a:p>
        </p:txBody>
      </p:sp>
      <p:pic>
        <p:nvPicPr>
          <p:cNvPr id="1477" name="Google Shape;1477;p169"/>
          <p:cNvPicPr preferRelativeResize="0"/>
          <p:nvPr/>
        </p:nvPicPr>
        <p:blipFill>
          <a:blip r:embed="rId3">
            <a:alphaModFix/>
          </a:blip>
          <a:stretch>
            <a:fillRect/>
          </a:stretch>
        </p:blipFill>
        <p:spPr>
          <a:xfrm>
            <a:off x="3180250" y="3783538"/>
            <a:ext cx="506525" cy="506525"/>
          </a:xfrm>
          <a:prstGeom prst="rect">
            <a:avLst/>
          </a:prstGeom>
          <a:noFill/>
          <a:ln cap="flat" cmpd="sng" w="9525">
            <a:solidFill>
              <a:schemeClr val="lt1"/>
            </a:solidFill>
            <a:prstDash val="solid"/>
            <a:round/>
            <a:headEnd len="sm" w="sm" type="none"/>
            <a:tailEnd len="sm" w="sm" type="none"/>
          </a:ln>
        </p:spPr>
      </p:pic>
      <p:sp>
        <p:nvSpPr>
          <p:cNvPr id="1478" name="Google Shape;1478;p169"/>
          <p:cNvSpPr txBox="1"/>
          <p:nvPr/>
        </p:nvSpPr>
        <p:spPr>
          <a:xfrm>
            <a:off x="2418200" y="4290072"/>
            <a:ext cx="5805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chemeClr val="lt1"/>
                </a:solidFill>
              </a:rPr>
              <a:t>RDS</a:t>
            </a:r>
            <a:endParaRPr sz="900">
              <a:solidFill>
                <a:schemeClr val="lt1"/>
              </a:solidFill>
            </a:endParaRPr>
          </a:p>
        </p:txBody>
      </p:sp>
      <p:pic>
        <p:nvPicPr>
          <p:cNvPr id="1479" name="Google Shape;1479;p169"/>
          <p:cNvPicPr preferRelativeResize="0"/>
          <p:nvPr/>
        </p:nvPicPr>
        <p:blipFill>
          <a:blip r:embed="rId4">
            <a:alphaModFix/>
          </a:blip>
          <a:stretch>
            <a:fillRect/>
          </a:stretch>
        </p:blipFill>
        <p:spPr>
          <a:xfrm>
            <a:off x="3933350" y="3783550"/>
            <a:ext cx="506525" cy="506525"/>
          </a:xfrm>
          <a:prstGeom prst="rect">
            <a:avLst/>
          </a:prstGeom>
          <a:noFill/>
          <a:ln>
            <a:noFill/>
          </a:ln>
        </p:spPr>
      </p:pic>
      <p:sp>
        <p:nvSpPr>
          <p:cNvPr id="1480" name="Google Shape;1480;p169"/>
          <p:cNvSpPr txBox="1"/>
          <p:nvPr/>
        </p:nvSpPr>
        <p:spPr>
          <a:xfrm>
            <a:off x="4043696" y="4290075"/>
            <a:ext cx="5457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chemeClr val="lt1"/>
                </a:solidFill>
              </a:rPr>
              <a:t>S3</a:t>
            </a:r>
            <a:endParaRPr sz="900">
              <a:solidFill>
                <a:schemeClr val="lt1"/>
              </a:solidFill>
            </a:endParaRPr>
          </a:p>
        </p:txBody>
      </p:sp>
      <p:pic>
        <p:nvPicPr>
          <p:cNvPr id="1481" name="Google Shape;1481;p169"/>
          <p:cNvPicPr preferRelativeResize="0"/>
          <p:nvPr/>
        </p:nvPicPr>
        <p:blipFill>
          <a:blip r:embed="rId5">
            <a:alphaModFix/>
          </a:blip>
          <a:stretch>
            <a:fillRect/>
          </a:stretch>
        </p:blipFill>
        <p:spPr>
          <a:xfrm>
            <a:off x="4686450" y="3803201"/>
            <a:ext cx="462100" cy="467225"/>
          </a:xfrm>
          <a:prstGeom prst="rect">
            <a:avLst/>
          </a:prstGeom>
          <a:noFill/>
          <a:ln>
            <a:noFill/>
          </a:ln>
        </p:spPr>
      </p:pic>
      <p:sp>
        <p:nvSpPr>
          <p:cNvPr id="1482" name="Google Shape;1482;p169"/>
          <p:cNvSpPr txBox="1"/>
          <p:nvPr/>
        </p:nvSpPr>
        <p:spPr>
          <a:xfrm>
            <a:off x="4740721" y="4290075"/>
            <a:ext cx="5457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chemeClr val="lt1"/>
                </a:solidFill>
              </a:rPr>
              <a:t>EFS</a:t>
            </a:r>
            <a:endParaRPr sz="900">
              <a:solidFill>
                <a:schemeClr val="lt1"/>
              </a:solidFill>
            </a:endParaRPr>
          </a:p>
        </p:txBody>
      </p:sp>
      <p:pic>
        <p:nvPicPr>
          <p:cNvPr id="1483" name="Google Shape;1483;p169"/>
          <p:cNvPicPr preferRelativeResize="0"/>
          <p:nvPr/>
        </p:nvPicPr>
        <p:blipFill>
          <a:blip r:embed="rId6">
            <a:alphaModFix/>
          </a:blip>
          <a:stretch>
            <a:fillRect/>
          </a:stretch>
        </p:blipFill>
        <p:spPr>
          <a:xfrm>
            <a:off x="5439525" y="3805761"/>
            <a:ext cx="462100" cy="462100"/>
          </a:xfrm>
          <a:prstGeom prst="rect">
            <a:avLst/>
          </a:prstGeom>
          <a:noFill/>
          <a:ln cap="flat" cmpd="sng" w="9525">
            <a:solidFill>
              <a:schemeClr val="lt1"/>
            </a:solidFill>
            <a:prstDash val="solid"/>
            <a:round/>
            <a:headEnd len="sm" w="sm" type="none"/>
            <a:tailEnd len="sm" w="sm" type="none"/>
          </a:ln>
        </p:spPr>
      </p:pic>
      <p:pic>
        <p:nvPicPr>
          <p:cNvPr id="1484" name="Google Shape;1484;p169"/>
          <p:cNvPicPr preferRelativeResize="0"/>
          <p:nvPr/>
        </p:nvPicPr>
        <p:blipFill>
          <a:blip r:embed="rId7">
            <a:alphaModFix/>
          </a:blip>
          <a:stretch>
            <a:fillRect/>
          </a:stretch>
        </p:blipFill>
        <p:spPr>
          <a:xfrm>
            <a:off x="2427175" y="3804338"/>
            <a:ext cx="506525" cy="506525"/>
          </a:xfrm>
          <a:prstGeom prst="rect">
            <a:avLst/>
          </a:prstGeom>
          <a:noFill/>
          <a:ln>
            <a:noFill/>
          </a:ln>
        </p:spPr>
      </p:pic>
      <p:sp>
        <p:nvSpPr>
          <p:cNvPr id="1485" name="Google Shape;1485;p169"/>
          <p:cNvSpPr/>
          <p:nvPr/>
        </p:nvSpPr>
        <p:spPr>
          <a:xfrm>
            <a:off x="3219238" y="2131925"/>
            <a:ext cx="1786800" cy="379800"/>
          </a:xfrm>
          <a:prstGeom prst="roundRect">
            <a:avLst>
              <a:gd fmla="val 16667"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AWS Backup</a:t>
            </a:r>
            <a:endParaRPr/>
          </a:p>
        </p:txBody>
      </p:sp>
      <p:cxnSp>
        <p:nvCxnSpPr>
          <p:cNvPr id="1486" name="Google Shape;1486;p169"/>
          <p:cNvCxnSpPr>
            <a:stCxn id="1485" idx="2"/>
          </p:cNvCxnSpPr>
          <p:nvPr/>
        </p:nvCxnSpPr>
        <p:spPr>
          <a:xfrm flipH="1">
            <a:off x="2635738" y="2511725"/>
            <a:ext cx="1476900" cy="917400"/>
          </a:xfrm>
          <a:prstGeom prst="straightConnector1">
            <a:avLst/>
          </a:prstGeom>
          <a:noFill/>
          <a:ln cap="flat" cmpd="sng" w="9525">
            <a:solidFill>
              <a:schemeClr val="lt1"/>
            </a:solidFill>
            <a:prstDash val="solid"/>
            <a:round/>
            <a:headEnd len="med" w="med" type="none"/>
            <a:tailEnd len="med" w="med" type="stealth"/>
          </a:ln>
        </p:spPr>
      </p:cxnSp>
      <p:cxnSp>
        <p:nvCxnSpPr>
          <p:cNvPr id="1487" name="Google Shape;1487;p169"/>
          <p:cNvCxnSpPr/>
          <p:nvPr/>
        </p:nvCxnSpPr>
        <p:spPr>
          <a:xfrm>
            <a:off x="4118213" y="2505125"/>
            <a:ext cx="1790700" cy="930600"/>
          </a:xfrm>
          <a:prstGeom prst="straightConnector1">
            <a:avLst/>
          </a:prstGeom>
          <a:noFill/>
          <a:ln cap="flat" cmpd="sng" w="9525">
            <a:solidFill>
              <a:schemeClr val="lt1"/>
            </a:solidFill>
            <a:prstDash val="solid"/>
            <a:round/>
            <a:headEnd len="med" w="med" type="none"/>
            <a:tailEnd len="med" w="med" type="stealth"/>
          </a:ln>
        </p:spPr>
      </p:cxnSp>
      <p:sp>
        <p:nvSpPr>
          <p:cNvPr id="1488" name="Google Shape;1488;p169"/>
          <p:cNvSpPr txBox="1"/>
          <p:nvPr/>
        </p:nvSpPr>
        <p:spPr>
          <a:xfrm>
            <a:off x="2247838" y="2642325"/>
            <a:ext cx="865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rPr>
              <a:t>Backup</a:t>
            </a:r>
            <a:endParaRPr>
              <a:solidFill>
                <a:schemeClr val="lt1"/>
              </a:solidFill>
            </a:endParaRPr>
          </a:p>
        </p:txBody>
      </p:sp>
      <p:sp>
        <p:nvSpPr>
          <p:cNvPr id="1489" name="Google Shape;1489;p169"/>
          <p:cNvSpPr txBox="1"/>
          <p:nvPr/>
        </p:nvSpPr>
        <p:spPr>
          <a:xfrm>
            <a:off x="5148538" y="2642325"/>
            <a:ext cx="865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rPr>
              <a:t>Backup</a:t>
            </a:r>
            <a:endParaRPr>
              <a:solidFill>
                <a:schemeClr val="lt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74"/>
                                        </p:tgtEl>
                                        <p:attrNameLst>
                                          <p:attrName>style.visibility</p:attrName>
                                        </p:attrNameLst>
                                      </p:cBhvr>
                                      <p:to>
                                        <p:strVal val="visible"/>
                                      </p:to>
                                    </p:set>
                                    <p:animEffect filter="fade" transition="in">
                                      <p:cBhvr>
                                        <p:cTn dur="1000"/>
                                        <p:tgtEl>
                                          <p:spTgt spid="147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7474F"/>
        </a:solidFill>
      </p:bgPr>
    </p:bg>
    <p:spTree>
      <p:nvGrpSpPr>
        <p:cNvPr id="1493" name="Shape 1493"/>
        <p:cNvGrpSpPr/>
        <p:nvPr/>
      </p:nvGrpSpPr>
      <p:grpSpPr>
        <a:xfrm>
          <a:off x="0" y="0"/>
          <a:ext cx="0" cy="0"/>
          <a:chOff x="0" y="0"/>
          <a:chExt cx="0" cy="0"/>
        </a:xfrm>
      </p:grpSpPr>
      <p:sp>
        <p:nvSpPr>
          <p:cNvPr id="1494" name="Google Shape;1494;p170"/>
          <p:cNvSpPr txBox="1"/>
          <p:nvPr/>
        </p:nvSpPr>
        <p:spPr>
          <a:xfrm>
            <a:off x="319675" y="169525"/>
            <a:ext cx="8088000" cy="72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rgbClr val="93C47D"/>
                </a:solidFill>
                <a:latin typeface="EB Garamond"/>
                <a:ea typeface="EB Garamond"/>
                <a:cs typeface="EB Garamond"/>
                <a:sym typeface="EB Garamond"/>
              </a:rPr>
              <a:t>                       Benefits of using AWS Backup</a:t>
            </a:r>
            <a:endParaRPr sz="2800">
              <a:solidFill>
                <a:srgbClr val="93C47D"/>
              </a:solidFill>
              <a:latin typeface="EB Garamond"/>
              <a:ea typeface="EB Garamond"/>
              <a:cs typeface="EB Garamond"/>
              <a:sym typeface="EB Garamond"/>
            </a:endParaRPr>
          </a:p>
        </p:txBody>
      </p:sp>
      <p:sp>
        <p:nvSpPr>
          <p:cNvPr id="1495" name="Google Shape;1495;p170"/>
          <p:cNvSpPr txBox="1"/>
          <p:nvPr/>
        </p:nvSpPr>
        <p:spPr>
          <a:xfrm>
            <a:off x="372175" y="1169375"/>
            <a:ext cx="8238300" cy="921600"/>
          </a:xfrm>
          <a:prstGeom prst="rect">
            <a:avLst/>
          </a:prstGeom>
          <a:noFill/>
          <a:ln>
            <a:noFill/>
          </a:ln>
        </p:spPr>
        <p:txBody>
          <a:bodyPr anchorCtr="0" anchor="t" bIns="91425" lIns="91425" spcFirstLastPara="1" rIns="91425" wrap="square" tIns="91425">
            <a:noAutofit/>
          </a:bodyPr>
          <a:lstStyle/>
          <a:p>
            <a:pPr indent="-342900" lvl="0" marL="457200" rtl="0" algn="l">
              <a:spcBef>
                <a:spcPts val="480"/>
              </a:spcBef>
              <a:spcAft>
                <a:spcPts val="0"/>
              </a:spcAft>
              <a:buClr>
                <a:srgbClr val="FFFFFF"/>
              </a:buClr>
              <a:buSzPts val="1800"/>
              <a:buChar char="●"/>
            </a:pPr>
            <a:r>
              <a:rPr lang="en" sz="1800">
                <a:solidFill>
                  <a:srgbClr val="FFFFFF"/>
                </a:solidFill>
              </a:rPr>
              <a:t>Easily create backup rules for daily, monthly backups.</a:t>
            </a:r>
            <a:endParaRPr sz="1800">
              <a:solidFill>
                <a:srgbClr val="FFFFFF"/>
              </a:solidFill>
            </a:endParaRPr>
          </a:p>
          <a:p>
            <a:pPr indent="-342900" lvl="0" marL="457200" rtl="0" algn="l">
              <a:spcBef>
                <a:spcPts val="0"/>
              </a:spcBef>
              <a:spcAft>
                <a:spcPts val="0"/>
              </a:spcAft>
              <a:buClr>
                <a:srgbClr val="FFFFFF"/>
              </a:buClr>
              <a:buSzPts val="1800"/>
              <a:buChar char="●"/>
            </a:pPr>
            <a:r>
              <a:rPr lang="en" sz="1800">
                <a:solidFill>
                  <a:srgbClr val="FFFFFF"/>
                </a:solidFill>
              </a:rPr>
              <a:t>Backup Process is automated at a scheduled time.</a:t>
            </a:r>
            <a:endParaRPr sz="1800">
              <a:solidFill>
                <a:srgbClr val="FFFFFF"/>
              </a:solidFill>
            </a:endParaRPr>
          </a:p>
          <a:p>
            <a:pPr indent="-342900" lvl="0" marL="457200" rtl="0" algn="l">
              <a:spcBef>
                <a:spcPts val="0"/>
              </a:spcBef>
              <a:spcAft>
                <a:spcPts val="0"/>
              </a:spcAft>
              <a:buClr>
                <a:srgbClr val="FFFFFF"/>
              </a:buClr>
              <a:buSzPts val="1800"/>
              <a:buChar char="●"/>
            </a:pPr>
            <a:r>
              <a:rPr lang="en" sz="1800">
                <a:solidFill>
                  <a:srgbClr val="FFFFFF"/>
                </a:solidFill>
              </a:rPr>
              <a:t>Supports Cross-Region, Cross-Account Backups.</a:t>
            </a:r>
            <a:endParaRPr sz="1800">
              <a:solidFill>
                <a:srgbClr val="FFFFFF"/>
              </a:solidFill>
            </a:endParaRPr>
          </a:p>
          <a:p>
            <a:pPr indent="0" lvl="0" marL="0" rtl="0" algn="l">
              <a:spcBef>
                <a:spcPts val="600"/>
              </a:spcBef>
              <a:spcAft>
                <a:spcPts val="0"/>
              </a:spcAft>
              <a:buClr>
                <a:schemeClr val="dk1"/>
              </a:buClr>
              <a:buSzPts val="1100"/>
              <a:buFont typeface="Arial"/>
              <a:buNone/>
            </a:pPr>
            <a:r>
              <a:t/>
            </a:r>
            <a:endParaRPr sz="1800">
              <a:solidFill>
                <a:srgbClr val="FFFFFF"/>
              </a:solidFill>
            </a:endParaRPr>
          </a:p>
          <a:p>
            <a:pPr indent="-342900" lvl="0" marL="457200" rtl="0" algn="l">
              <a:spcBef>
                <a:spcPts val="600"/>
              </a:spcBef>
              <a:spcAft>
                <a:spcPts val="0"/>
              </a:spcAft>
              <a:buClr>
                <a:srgbClr val="FFFFFF"/>
              </a:buClr>
              <a:buSzPts val="1800"/>
              <a:buChar char="●"/>
            </a:pPr>
            <a:r>
              <a:rPr lang="en" sz="1800">
                <a:solidFill>
                  <a:srgbClr val="FFFFFF"/>
                </a:solidFill>
              </a:rPr>
              <a:t>AWS Backup can back up on-premises Storage Gateway volumes and VMware virtual machines</a:t>
            </a:r>
            <a:endParaRPr sz="1800">
              <a:solidFill>
                <a:srgbClr val="FFFFFF"/>
              </a:solidFill>
            </a:endParaRPr>
          </a:p>
          <a:p>
            <a:pPr indent="0" lvl="0" marL="0" rtl="0" algn="l">
              <a:spcBef>
                <a:spcPts val="600"/>
              </a:spcBef>
              <a:spcAft>
                <a:spcPts val="0"/>
              </a:spcAft>
              <a:buClr>
                <a:schemeClr val="dk1"/>
              </a:buClr>
              <a:buSzPts val="1100"/>
              <a:buFont typeface="Arial"/>
              <a:buNone/>
            </a:pPr>
            <a:r>
              <a:t/>
            </a:r>
            <a:endParaRPr sz="1800">
              <a:solidFill>
                <a:srgbClr val="FFFFFF"/>
              </a:solidFill>
            </a:endParaRPr>
          </a:p>
          <a:p>
            <a:pPr indent="-342900" lvl="0" marL="457200" rtl="0" algn="l">
              <a:spcBef>
                <a:spcPts val="600"/>
              </a:spcBef>
              <a:spcAft>
                <a:spcPts val="0"/>
              </a:spcAft>
              <a:buClr>
                <a:srgbClr val="FFFFFF"/>
              </a:buClr>
              <a:buSzPts val="1800"/>
              <a:buChar char="●"/>
            </a:pPr>
            <a:r>
              <a:rPr lang="en" sz="1800">
                <a:solidFill>
                  <a:srgbClr val="FFFFFF"/>
                </a:solidFill>
              </a:rPr>
              <a:t>Supports Retention Period that tells how long to store backup.</a:t>
            </a:r>
            <a:endParaRPr sz="1800">
              <a:solidFill>
                <a:srgbClr val="FFFFFF"/>
              </a:solidFill>
            </a:endParaRPr>
          </a:p>
          <a:p>
            <a:pPr indent="0" lvl="0" marL="0" rtl="0" algn="l">
              <a:spcBef>
                <a:spcPts val="600"/>
              </a:spcBef>
              <a:spcAft>
                <a:spcPts val="600"/>
              </a:spcAft>
              <a:buClr>
                <a:schemeClr val="dk1"/>
              </a:buClr>
              <a:buSzPts val="1100"/>
              <a:buFont typeface="Arial"/>
              <a:buNone/>
            </a:pPr>
            <a:r>
              <a:t/>
            </a:r>
            <a:endParaRPr sz="1800">
              <a:solidFill>
                <a:srgbClr val="FFFFFF"/>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95">
                                            <p:txEl>
                                              <p:pRg end="0" st="0"/>
                                            </p:txEl>
                                          </p:spTgt>
                                        </p:tgtEl>
                                        <p:attrNameLst>
                                          <p:attrName>style.visibility</p:attrName>
                                        </p:attrNameLst>
                                      </p:cBhvr>
                                      <p:to>
                                        <p:strVal val="visible"/>
                                      </p:to>
                                    </p:set>
                                    <p:animEffect filter="fade" transition="in">
                                      <p:cBhvr>
                                        <p:cTn dur="1000"/>
                                        <p:tgtEl>
                                          <p:spTgt spid="149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95">
                                            <p:txEl>
                                              <p:pRg end="1" st="1"/>
                                            </p:txEl>
                                          </p:spTgt>
                                        </p:tgtEl>
                                        <p:attrNameLst>
                                          <p:attrName>style.visibility</p:attrName>
                                        </p:attrNameLst>
                                      </p:cBhvr>
                                      <p:to>
                                        <p:strVal val="visible"/>
                                      </p:to>
                                    </p:set>
                                    <p:animEffect filter="fade" transition="in">
                                      <p:cBhvr>
                                        <p:cTn dur="1000"/>
                                        <p:tgtEl>
                                          <p:spTgt spid="149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95">
                                            <p:txEl>
                                              <p:pRg end="2" st="2"/>
                                            </p:txEl>
                                          </p:spTgt>
                                        </p:tgtEl>
                                        <p:attrNameLst>
                                          <p:attrName>style.visibility</p:attrName>
                                        </p:attrNameLst>
                                      </p:cBhvr>
                                      <p:to>
                                        <p:strVal val="visible"/>
                                      </p:to>
                                    </p:set>
                                    <p:animEffect filter="fade" transition="in">
                                      <p:cBhvr>
                                        <p:cTn dur="1000"/>
                                        <p:tgtEl>
                                          <p:spTgt spid="1495">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95">
                                            <p:txEl>
                                              <p:pRg end="3" st="3"/>
                                            </p:txEl>
                                          </p:spTgt>
                                        </p:tgtEl>
                                        <p:attrNameLst>
                                          <p:attrName>style.visibility</p:attrName>
                                        </p:attrNameLst>
                                      </p:cBhvr>
                                      <p:to>
                                        <p:strVal val="visible"/>
                                      </p:to>
                                    </p:set>
                                    <p:animEffect filter="fade" transition="in">
                                      <p:cBhvr>
                                        <p:cTn dur="1000"/>
                                        <p:tgtEl>
                                          <p:spTgt spid="1495">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95">
                                            <p:txEl>
                                              <p:pRg end="4" st="4"/>
                                            </p:txEl>
                                          </p:spTgt>
                                        </p:tgtEl>
                                        <p:attrNameLst>
                                          <p:attrName>style.visibility</p:attrName>
                                        </p:attrNameLst>
                                      </p:cBhvr>
                                      <p:to>
                                        <p:strVal val="visible"/>
                                      </p:to>
                                    </p:set>
                                    <p:animEffect filter="fade" transition="in">
                                      <p:cBhvr>
                                        <p:cTn dur="1000"/>
                                        <p:tgtEl>
                                          <p:spTgt spid="1495">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95">
                                            <p:txEl>
                                              <p:pRg end="5" st="5"/>
                                            </p:txEl>
                                          </p:spTgt>
                                        </p:tgtEl>
                                        <p:attrNameLst>
                                          <p:attrName>style.visibility</p:attrName>
                                        </p:attrNameLst>
                                      </p:cBhvr>
                                      <p:to>
                                        <p:strVal val="visible"/>
                                      </p:to>
                                    </p:set>
                                    <p:animEffect filter="fade" transition="in">
                                      <p:cBhvr>
                                        <p:cTn dur="1000"/>
                                        <p:tgtEl>
                                          <p:spTgt spid="1495">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95">
                                            <p:txEl>
                                              <p:pRg end="6" st="6"/>
                                            </p:txEl>
                                          </p:spTgt>
                                        </p:tgtEl>
                                        <p:attrNameLst>
                                          <p:attrName>style.visibility</p:attrName>
                                        </p:attrNameLst>
                                      </p:cBhvr>
                                      <p:to>
                                        <p:strVal val="visible"/>
                                      </p:to>
                                    </p:set>
                                    <p:animEffect filter="fade" transition="in">
                                      <p:cBhvr>
                                        <p:cTn dur="1000"/>
                                        <p:tgtEl>
                                          <p:spTgt spid="1495">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95">
                                            <p:txEl>
                                              <p:pRg end="7" st="7"/>
                                            </p:txEl>
                                          </p:spTgt>
                                        </p:tgtEl>
                                        <p:attrNameLst>
                                          <p:attrName>style.visibility</p:attrName>
                                        </p:attrNameLst>
                                      </p:cBhvr>
                                      <p:to>
                                        <p:strVal val="visible"/>
                                      </p:to>
                                    </p:set>
                                    <p:animEffect filter="fade" transition="in">
                                      <p:cBhvr>
                                        <p:cTn dur="1000"/>
                                        <p:tgtEl>
                                          <p:spTgt spid="1495">
                                            <p:txEl>
                                              <p:pRg end="7" st="7"/>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7474F"/>
        </a:solidFill>
      </p:bgPr>
    </p:bg>
    <p:spTree>
      <p:nvGrpSpPr>
        <p:cNvPr id="1499" name="Shape 1499"/>
        <p:cNvGrpSpPr/>
        <p:nvPr/>
      </p:nvGrpSpPr>
      <p:grpSpPr>
        <a:xfrm>
          <a:off x="0" y="0"/>
          <a:ext cx="0" cy="0"/>
          <a:chOff x="0" y="0"/>
          <a:chExt cx="0" cy="0"/>
        </a:xfrm>
      </p:grpSpPr>
      <p:sp>
        <p:nvSpPr>
          <p:cNvPr id="1500" name="Google Shape;1500;p171"/>
          <p:cNvSpPr txBox="1"/>
          <p:nvPr/>
        </p:nvSpPr>
        <p:spPr>
          <a:xfrm>
            <a:off x="1775025" y="147900"/>
            <a:ext cx="50493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800">
                <a:solidFill>
                  <a:srgbClr val="F3F3F3"/>
                </a:solidFill>
                <a:latin typeface="EB Garamond"/>
                <a:ea typeface="EB Garamond"/>
                <a:cs typeface="EB Garamond"/>
                <a:sym typeface="EB Garamond"/>
              </a:rPr>
              <a:t>  Join us in our Adventure</a:t>
            </a:r>
            <a:endParaRPr sz="2800">
              <a:solidFill>
                <a:srgbClr val="F3F3F3"/>
              </a:solidFill>
              <a:latin typeface="EB Garamond"/>
              <a:ea typeface="EB Garamond"/>
              <a:cs typeface="EB Garamond"/>
              <a:sym typeface="EB Garamond"/>
            </a:endParaRPr>
          </a:p>
        </p:txBody>
      </p:sp>
      <p:cxnSp>
        <p:nvCxnSpPr>
          <p:cNvPr id="1501" name="Google Shape;1501;p171"/>
          <p:cNvCxnSpPr/>
          <p:nvPr/>
        </p:nvCxnSpPr>
        <p:spPr>
          <a:xfrm>
            <a:off x="3516400" y="1122825"/>
            <a:ext cx="0" cy="3482700"/>
          </a:xfrm>
          <a:prstGeom prst="straightConnector1">
            <a:avLst/>
          </a:prstGeom>
          <a:noFill/>
          <a:ln cap="flat" cmpd="sng" w="9525">
            <a:solidFill>
              <a:srgbClr val="DD7E6B"/>
            </a:solidFill>
            <a:prstDash val="solid"/>
            <a:round/>
            <a:headEnd len="med" w="med" type="none"/>
            <a:tailEnd len="med" w="med" type="none"/>
          </a:ln>
        </p:spPr>
      </p:cxnSp>
      <p:sp>
        <p:nvSpPr>
          <p:cNvPr id="1502" name="Google Shape;1502;p171"/>
          <p:cNvSpPr txBox="1"/>
          <p:nvPr/>
        </p:nvSpPr>
        <p:spPr>
          <a:xfrm>
            <a:off x="201000" y="1601725"/>
            <a:ext cx="3000000" cy="1479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3600">
                <a:solidFill>
                  <a:srgbClr val="E69138"/>
                </a:solidFill>
                <a:latin typeface="Consolas"/>
                <a:ea typeface="Consolas"/>
                <a:cs typeface="Consolas"/>
                <a:sym typeface="Consolas"/>
              </a:rPr>
              <a:t>Be Awesome</a:t>
            </a:r>
            <a:endParaRPr sz="3600">
              <a:solidFill>
                <a:srgbClr val="E69138"/>
              </a:solidFill>
              <a:latin typeface="Consolas"/>
              <a:ea typeface="Consolas"/>
              <a:cs typeface="Consolas"/>
              <a:sym typeface="Consolas"/>
            </a:endParaRPr>
          </a:p>
        </p:txBody>
      </p:sp>
      <p:sp>
        <p:nvSpPr>
          <p:cNvPr id="1503" name="Google Shape;1503;p171"/>
          <p:cNvSpPr txBox="1"/>
          <p:nvPr/>
        </p:nvSpPr>
        <p:spPr>
          <a:xfrm>
            <a:off x="5406071" y="1330133"/>
            <a:ext cx="3175200" cy="54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4A86E8"/>
                </a:solidFill>
                <a:latin typeface="Raleway"/>
                <a:ea typeface="Raleway"/>
                <a:cs typeface="Raleway"/>
                <a:sym typeface="Raleway"/>
              </a:rPr>
              <a:t> </a:t>
            </a:r>
            <a:r>
              <a:rPr b="1" lang="en">
                <a:solidFill>
                  <a:srgbClr val="6D9EEB"/>
                </a:solidFill>
                <a:latin typeface="Raleway"/>
                <a:ea typeface="Raleway"/>
                <a:cs typeface="Raleway"/>
                <a:sym typeface="Raleway"/>
              </a:rPr>
              <a:t>kplabs.in/twitter</a:t>
            </a:r>
            <a:endParaRPr b="1">
              <a:solidFill>
                <a:srgbClr val="6D9EEB"/>
              </a:solidFill>
              <a:latin typeface="Raleway"/>
              <a:ea typeface="Raleway"/>
              <a:cs typeface="Raleway"/>
              <a:sym typeface="Raleway"/>
            </a:endParaRPr>
          </a:p>
        </p:txBody>
      </p:sp>
      <p:sp>
        <p:nvSpPr>
          <p:cNvPr id="1504" name="Google Shape;1504;p171"/>
          <p:cNvSpPr txBox="1"/>
          <p:nvPr/>
        </p:nvSpPr>
        <p:spPr>
          <a:xfrm>
            <a:off x="5429671" y="3260733"/>
            <a:ext cx="3175200" cy="54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4A86E8"/>
                </a:solidFill>
                <a:latin typeface="Raleway"/>
                <a:ea typeface="Raleway"/>
                <a:cs typeface="Raleway"/>
                <a:sym typeface="Raleway"/>
              </a:rPr>
              <a:t> </a:t>
            </a:r>
            <a:r>
              <a:rPr b="1" lang="en">
                <a:solidFill>
                  <a:srgbClr val="6D9EEB"/>
                </a:solidFill>
                <a:latin typeface="Raleway"/>
                <a:ea typeface="Raleway"/>
                <a:cs typeface="Raleway"/>
                <a:sym typeface="Raleway"/>
              </a:rPr>
              <a:t>kplabs.in/linkedin</a:t>
            </a:r>
            <a:endParaRPr b="1">
              <a:solidFill>
                <a:srgbClr val="6D9EEB"/>
              </a:solidFill>
              <a:latin typeface="Raleway"/>
              <a:ea typeface="Raleway"/>
              <a:cs typeface="Raleway"/>
              <a:sym typeface="Raleway"/>
            </a:endParaRPr>
          </a:p>
        </p:txBody>
      </p:sp>
      <p:pic>
        <p:nvPicPr>
          <p:cNvPr id="1505" name="Google Shape;1505;p171"/>
          <p:cNvPicPr preferRelativeResize="0"/>
          <p:nvPr/>
        </p:nvPicPr>
        <p:blipFill>
          <a:blip r:embed="rId3">
            <a:alphaModFix/>
          </a:blip>
          <a:stretch>
            <a:fillRect/>
          </a:stretch>
        </p:blipFill>
        <p:spPr>
          <a:xfrm>
            <a:off x="4084650" y="1284538"/>
            <a:ext cx="753175" cy="753175"/>
          </a:xfrm>
          <a:prstGeom prst="rect">
            <a:avLst/>
          </a:prstGeom>
          <a:noFill/>
          <a:ln>
            <a:noFill/>
          </a:ln>
        </p:spPr>
      </p:pic>
      <p:pic>
        <p:nvPicPr>
          <p:cNvPr id="1506" name="Google Shape;1506;p171"/>
          <p:cNvPicPr preferRelativeResize="0"/>
          <p:nvPr/>
        </p:nvPicPr>
        <p:blipFill>
          <a:blip r:embed="rId4">
            <a:alphaModFix/>
          </a:blip>
          <a:stretch>
            <a:fillRect/>
          </a:stretch>
        </p:blipFill>
        <p:spPr>
          <a:xfrm>
            <a:off x="4084651" y="3080726"/>
            <a:ext cx="818051" cy="81805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99999"/>
        </a:solidFill>
      </p:bgPr>
    </p:bg>
    <p:spTree>
      <p:nvGrpSpPr>
        <p:cNvPr id="304" name="Shape 304"/>
        <p:cNvGrpSpPr/>
        <p:nvPr/>
      </p:nvGrpSpPr>
      <p:grpSpPr>
        <a:xfrm>
          <a:off x="0" y="0"/>
          <a:ext cx="0" cy="0"/>
          <a:chOff x="0" y="0"/>
          <a:chExt cx="0" cy="0"/>
        </a:xfrm>
      </p:grpSpPr>
      <p:sp>
        <p:nvSpPr>
          <p:cNvPr id="305" name="Google Shape;305;p50"/>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accent3"/>
                </a:solidFill>
                <a:latin typeface="Average"/>
                <a:ea typeface="Average"/>
                <a:cs typeface="Average"/>
                <a:sym typeface="Average"/>
              </a:rPr>
              <a:t>‹#›</a:t>
            </a:fld>
            <a:endParaRPr>
              <a:solidFill>
                <a:schemeClr val="accent3"/>
              </a:solidFill>
              <a:latin typeface="Average"/>
              <a:ea typeface="Average"/>
              <a:cs typeface="Average"/>
              <a:sym typeface="Average"/>
            </a:endParaRPr>
          </a:p>
        </p:txBody>
      </p:sp>
      <p:sp>
        <p:nvSpPr>
          <p:cNvPr id="306" name="Google Shape;306;p50"/>
          <p:cNvSpPr txBox="1"/>
          <p:nvPr/>
        </p:nvSpPr>
        <p:spPr>
          <a:xfrm>
            <a:off x="1109375" y="1647250"/>
            <a:ext cx="71001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000">
                <a:latin typeface="Ubuntu"/>
                <a:ea typeface="Ubuntu"/>
                <a:cs typeface="Ubuntu"/>
                <a:sym typeface="Ubuntu"/>
              </a:rPr>
              <a:t>                 EBS Volume Types</a:t>
            </a:r>
            <a:endParaRPr b="1" sz="3100">
              <a:latin typeface="Roboto Mono"/>
              <a:ea typeface="Roboto Mono"/>
              <a:cs typeface="Roboto Mono"/>
              <a:sym typeface="Roboto Mono"/>
            </a:endParaRPr>
          </a:p>
        </p:txBody>
      </p:sp>
      <p:pic>
        <p:nvPicPr>
          <p:cNvPr id="307" name="Google Shape;307;p50"/>
          <p:cNvPicPr preferRelativeResize="0"/>
          <p:nvPr/>
        </p:nvPicPr>
        <p:blipFill>
          <a:blip r:embed="rId3">
            <a:alphaModFix/>
          </a:blip>
          <a:stretch>
            <a:fillRect/>
          </a:stretch>
        </p:blipFill>
        <p:spPr>
          <a:xfrm>
            <a:off x="4005359" y="2571750"/>
            <a:ext cx="866675" cy="8666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7474F"/>
        </a:solidFill>
      </p:bgPr>
    </p:bg>
    <p:spTree>
      <p:nvGrpSpPr>
        <p:cNvPr id="311" name="Shape 311"/>
        <p:cNvGrpSpPr/>
        <p:nvPr/>
      </p:nvGrpSpPr>
      <p:grpSpPr>
        <a:xfrm>
          <a:off x="0" y="0"/>
          <a:ext cx="0" cy="0"/>
          <a:chOff x="0" y="0"/>
          <a:chExt cx="0" cy="0"/>
        </a:xfrm>
      </p:grpSpPr>
      <p:sp>
        <p:nvSpPr>
          <p:cNvPr id="312" name="Google Shape;312;p51"/>
          <p:cNvSpPr txBox="1"/>
          <p:nvPr/>
        </p:nvSpPr>
        <p:spPr>
          <a:xfrm>
            <a:off x="319675" y="169525"/>
            <a:ext cx="8088000" cy="72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rgbClr val="93C47D"/>
                </a:solidFill>
                <a:latin typeface="EB Garamond"/>
                <a:ea typeface="EB Garamond"/>
                <a:cs typeface="EB Garamond"/>
                <a:sym typeface="EB Garamond"/>
              </a:rPr>
              <a:t>                    Performance Metrics in Storage Device</a:t>
            </a:r>
            <a:endParaRPr sz="2800">
              <a:solidFill>
                <a:srgbClr val="93C47D"/>
              </a:solidFill>
              <a:latin typeface="EB Garamond"/>
              <a:ea typeface="EB Garamond"/>
              <a:cs typeface="EB Garamond"/>
              <a:sym typeface="EB Garamond"/>
            </a:endParaRPr>
          </a:p>
        </p:txBody>
      </p:sp>
      <p:sp>
        <p:nvSpPr>
          <p:cNvPr id="313" name="Google Shape;313;p51"/>
          <p:cNvSpPr txBox="1"/>
          <p:nvPr/>
        </p:nvSpPr>
        <p:spPr>
          <a:xfrm>
            <a:off x="373450" y="893725"/>
            <a:ext cx="8238300" cy="921600"/>
          </a:xfrm>
          <a:prstGeom prst="rect">
            <a:avLst/>
          </a:prstGeom>
          <a:noFill/>
          <a:ln>
            <a:noFill/>
          </a:ln>
        </p:spPr>
        <p:txBody>
          <a:bodyPr anchorCtr="0" anchor="t" bIns="91425" lIns="91425" spcFirstLastPara="1" rIns="91425" wrap="square" tIns="91425">
            <a:noAutofit/>
          </a:bodyPr>
          <a:lstStyle/>
          <a:p>
            <a:pPr indent="0" lvl="0" marL="0" rtl="0" algn="l">
              <a:spcBef>
                <a:spcPts val="480"/>
              </a:spcBef>
              <a:spcAft>
                <a:spcPts val="0"/>
              </a:spcAft>
              <a:buClr>
                <a:schemeClr val="dk1"/>
              </a:buClr>
              <a:buSzPts val="1100"/>
              <a:buFont typeface="Arial"/>
              <a:buNone/>
            </a:pPr>
            <a:r>
              <a:rPr lang="en" sz="1800">
                <a:solidFill>
                  <a:srgbClr val="FFFFFF"/>
                </a:solidFill>
              </a:rPr>
              <a:t>Storage Device is a piece of equipment on which information can be stored</a:t>
            </a:r>
            <a:endParaRPr sz="1800">
              <a:solidFill>
                <a:srgbClr val="FFFFFF"/>
              </a:solidFill>
            </a:endParaRPr>
          </a:p>
          <a:p>
            <a:pPr indent="0" lvl="0" marL="0" rtl="0" algn="l">
              <a:spcBef>
                <a:spcPts val="600"/>
              </a:spcBef>
              <a:spcAft>
                <a:spcPts val="0"/>
              </a:spcAft>
              <a:buClr>
                <a:schemeClr val="dk1"/>
              </a:buClr>
              <a:buSzPts val="1100"/>
              <a:buFont typeface="Arial"/>
              <a:buNone/>
            </a:pPr>
            <a:r>
              <a:t/>
            </a:r>
            <a:endParaRPr sz="1800">
              <a:solidFill>
                <a:srgbClr val="FFFFFF"/>
              </a:solidFill>
            </a:endParaRPr>
          </a:p>
          <a:p>
            <a:pPr indent="0" lvl="0" marL="0" rtl="0" algn="l">
              <a:spcBef>
                <a:spcPts val="600"/>
              </a:spcBef>
              <a:spcAft>
                <a:spcPts val="0"/>
              </a:spcAft>
              <a:buClr>
                <a:schemeClr val="dk1"/>
              </a:buClr>
              <a:buSzPts val="1100"/>
              <a:buFont typeface="Arial"/>
              <a:buNone/>
            </a:pPr>
            <a:r>
              <a:rPr lang="en" sz="1800">
                <a:solidFill>
                  <a:srgbClr val="F6B26B"/>
                </a:solidFill>
              </a:rPr>
              <a:t>Common disk performance metrics are :</a:t>
            </a:r>
            <a:endParaRPr sz="1800">
              <a:solidFill>
                <a:srgbClr val="F6B26B"/>
              </a:solidFill>
            </a:endParaRPr>
          </a:p>
          <a:p>
            <a:pPr indent="0" lvl="0" marL="0" rtl="0" algn="l">
              <a:spcBef>
                <a:spcPts val="600"/>
              </a:spcBef>
              <a:spcAft>
                <a:spcPts val="0"/>
              </a:spcAft>
              <a:buClr>
                <a:schemeClr val="dk1"/>
              </a:buClr>
              <a:buSzPts val="1100"/>
              <a:buFont typeface="Arial"/>
              <a:buNone/>
            </a:pPr>
            <a:r>
              <a:t/>
            </a:r>
            <a:endParaRPr sz="1800">
              <a:solidFill>
                <a:srgbClr val="FFFFFF"/>
              </a:solidFill>
            </a:endParaRPr>
          </a:p>
          <a:p>
            <a:pPr indent="-342900" lvl="0" marL="457200" rtl="0" algn="l">
              <a:spcBef>
                <a:spcPts val="600"/>
              </a:spcBef>
              <a:spcAft>
                <a:spcPts val="0"/>
              </a:spcAft>
              <a:buClr>
                <a:srgbClr val="FFFFFF"/>
              </a:buClr>
              <a:buSzPts val="1800"/>
              <a:buChar char="●"/>
            </a:pPr>
            <a:r>
              <a:rPr lang="en" sz="1800">
                <a:solidFill>
                  <a:srgbClr val="FFFFFF"/>
                </a:solidFill>
              </a:rPr>
              <a:t>Input / Output operations per second ( IOPS )</a:t>
            </a:r>
            <a:endParaRPr sz="1800">
              <a:solidFill>
                <a:srgbClr val="FFFFFF"/>
              </a:solidFill>
            </a:endParaRPr>
          </a:p>
          <a:p>
            <a:pPr indent="-342900" lvl="0" marL="457200" rtl="0" algn="l">
              <a:spcBef>
                <a:spcPts val="0"/>
              </a:spcBef>
              <a:spcAft>
                <a:spcPts val="0"/>
              </a:spcAft>
              <a:buClr>
                <a:srgbClr val="FFFFFF"/>
              </a:buClr>
              <a:buSzPts val="1800"/>
              <a:buChar char="●"/>
            </a:pPr>
            <a:r>
              <a:rPr lang="en" sz="1800">
                <a:solidFill>
                  <a:srgbClr val="FFFFFF"/>
                </a:solidFill>
              </a:rPr>
              <a:t>Throughput ( MB/s or MiB/s )</a:t>
            </a:r>
            <a:endParaRPr sz="1800">
              <a:solidFill>
                <a:srgbClr val="FFFFFF"/>
              </a:solidFill>
            </a:endParaRPr>
          </a:p>
          <a:p>
            <a:pPr indent="0" lvl="0" marL="0" rtl="0" algn="l">
              <a:spcBef>
                <a:spcPts val="600"/>
              </a:spcBef>
              <a:spcAft>
                <a:spcPts val="0"/>
              </a:spcAft>
              <a:buClr>
                <a:schemeClr val="dk1"/>
              </a:buClr>
              <a:buSzPts val="1100"/>
              <a:buFont typeface="Arial"/>
              <a:buNone/>
            </a:pPr>
            <a:r>
              <a:t/>
            </a:r>
            <a:endParaRPr sz="1800">
              <a:solidFill>
                <a:srgbClr val="FFFFFF"/>
              </a:solidFill>
            </a:endParaRPr>
          </a:p>
          <a:p>
            <a:pPr indent="0" lvl="0" marL="0" rtl="0" algn="l">
              <a:spcBef>
                <a:spcPts val="600"/>
              </a:spcBef>
              <a:spcAft>
                <a:spcPts val="0"/>
              </a:spcAft>
              <a:buClr>
                <a:schemeClr val="dk1"/>
              </a:buClr>
              <a:buSzPts val="1100"/>
              <a:buFont typeface="Arial"/>
              <a:buNone/>
            </a:pPr>
            <a:r>
              <a:t/>
            </a:r>
            <a:endParaRPr sz="1800">
              <a:solidFill>
                <a:srgbClr val="FFFFFF"/>
              </a:solidFill>
            </a:endParaRPr>
          </a:p>
          <a:p>
            <a:pPr indent="0" lvl="0" marL="457200" rtl="0" algn="l">
              <a:spcBef>
                <a:spcPts val="600"/>
              </a:spcBef>
              <a:spcAft>
                <a:spcPts val="600"/>
              </a:spcAft>
              <a:buNone/>
            </a:pPr>
            <a:r>
              <a:t/>
            </a:r>
            <a:endParaRPr/>
          </a:p>
        </p:txBody>
      </p:sp>
      <p:pic>
        <p:nvPicPr>
          <p:cNvPr descr="1200px-Laptop-hard-drive-exposed.jpg" id="314" name="Google Shape;314;p51"/>
          <p:cNvPicPr preferRelativeResize="0"/>
          <p:nvPr/>
        </p:nvPicPr>
        <p:blipFill>
          <a:blip r:embed="rId3">
            <a:alphaModFix/>
          </a:blip>
          <a:stretch>
            <a:fillRect/>
          </a:stretch>
        </p:blipFill>
        <p:spPr>
          <a:xfrm>
            <a:off x="2076225" y="3792688"/>
            <a:ext cx="1064226" cy="814126"/>
          </a:xfrm>
          <a:prstGeom prst="rect">
            <a:avLst/>
          </a:prstGeom>
          <a:noFill/>
          <a:ln>
            <a:noFill/>
          </a:ln>
        </p:spPr>
      </p:pic>
      <p:pic>
        <p:nvPicPr>
          <p:cNvPr descr="latest" id="315" name="Google Shape;315;p51"/>
          <p:cNvPicPr preferRelativeResize="0"/>
          <p:nvPr/>
        </p:nvPicPr>
        <p:blipFill>
          <a:blip r:embed="rId4">
            <a:alphaModFix/>
          </a:blip>
          <a:stretch>
            <a:fillRect/>
          </a:stretch>
        </p:blipFill>
        <p:spPr>
          <a:xfrm>
            <a:off x="4988879" y="3837650"/>
            <a:ext cx="989233" cy="7242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7474F"/>
        </a:solidFill>
      </p:bgPr>
    </p:bg>
    <p:spTree>
      <p:nvGrpSpPr>
        <p:cNvPr id="319" name="Shape 319"/>
        <p:cNvGrpSpPr/>
        <p:nvPr/>
      </p:nvGrpSpPr>
      <p:grpSpPr>
        <a:xfrm>
          <a:off x="0" y="0"/>
          <a:ext cx="0" cy="0"/>
          <a:chOff x="0" y="0"/>
          <a:chExt cx="0" cy="0"/>
        </a:xfrm>
      </p:grpSpPr>
      <p:sp>
        <p:nvSpPr>
          <p:cNvPr id="320" name="Google Shape;320;p52"/>
          <p:cNvSpPr txBox="1"/>
          <p:nvPr/>
        </p:nvSpPr>
        <p:spPr>
          <a:xfrm>
            <a:off x="319675" y="169525"/>
            <a:ext cx="8088000" cy="72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rgbClr val="93C47D"/>
                </a:solidFill>
                <a:latin typeface="EB Garamond"/>
                <a:ea typeface="EB Garamond"/>
                <a:cs typeface="EB Garamond"/>
                <a:sym typeface="EB Garamond"/>
              </a:rPr>
              <a:t>                             Basic Metrics Information</a:t>
            </a:r>
            <a:endParaRPr sz="2800">
              <a:solidFill>
                <a:srgbClr val="93C47D"/>
              </a:solidFill>
              <a:latin typeface="EB Garamond"/>
              <a:ea typeface="EB Garamond"/>
              <a:cs typeface="EB Garamond"/>
              <a:sym typeface="EB Garamond"/>
            </a:endParaRPr>
          </a:p>
        </p:txBody>
      </p:sp>
      <p:sp>
        <p:nvSpPr>
          <p:cNvPr id="321" name="Google Shape;321;p52"/>
          <p:cNvSpPr txBox="1"/>
          <p:nvPr/>
        </p:nvSpPr>
        <p:spPr>
          <a:xfrm>
            <a:off x="569600" y="1177775"/>
            <a:ext cx="8238300" cy="921600"/>
          </a:xfrm>
          <a:prstGeom prst="rect">
            <a:avLst/>
          </a:prstGeom>
          <a:noFill/>
          <a:ln>
            <a:noFill/>
          </a:ln>
        </p:spPr>
        <p:txBody>
          <a:bodyPr anchorCtr="0" anchor="t" bIns="91425" lIns="91425" spcFirstLastPara="1" rIns="91425" wrap="square" tIns="91425">
            <a:noAutofit/>
          </a:bodyPr>
          <a:lstStyle/>
          <a:p>
            <a:pPr indent="0" lvl="0" marL="0" rtl="0" algn="l">
              <a:spcBef>
                <a:spcPts val="480"/>
              </a:spcBef>
              <a:spcAft>
                <a:spcPts val="0"/>
              </a:spcAft>
              <a:buClr>
                <a:schemeClr val="dk1"/>
              </a:buClr>
              <a:buSzPts val="1100"/>
              <a:buFont typeface="Arial"/>
              <a:buNone/>
            </a:pPr>
            <a:r>
              <a:rPr lang="en" sz="1800">
                <a:solidFill>
                  <a:srgbClr val="FFFFFF"/>
                </a:solidFill>
              </a:rPr>
              <a:t> IOPS is a count of the read/write operations per second</a:t>
            </a:r>
            <a:endParaRPr sz="1800">
              <a:solidFill>
                <a:srgbClr val="FFFFFF"/>
              </a:solidFill>
            </a:endParaRPr>
          </a:p>
          <a:p>
            <a:pPr indent="0" lvl="0" marL="0" rtl="0" algn="l">
              <a:spcBef>
                <a:spcPts val="600"/>
              </a:spcBef>
              <a:spcAft>
                <a:spcPts val="0"/>
              </a:spcAft>
              <a:buClr>
                <a:schemeClr val="dk1"/>
              </a:buClr>
              <a:buSzPts val="1100"/>
              <a:buFont typeface="Arial"/>
              <a:buNone/>
            </a:pPr>
            <a:r>
              <a:t/>
            </a:r>
            <a:endParaRPr sz="1800">
              <a:solidFill>
                <a:srgbClr val="FFFFFF"/>
              </a:solidFill>
            </a:endParaRPr>
          </a:p>
          <a:p>
            <a:pPr indent="0" lvl="0" marL="0" rtl="0" algn="l">
              <a:spcBef>
                <a:spcPts val="600"/>
              </a:spcBef>
              <a:spcAft>
                <a:spcPts val="0"/>
              </a:spcAft>
              <a:buClr>
                <a:schemeClr val="dk1"/>
              </a:buClr>
              <a:buSzPts val="1100"/>
              <a:buFont typeface="Arial"/>
              <a:buNone/>
            </a:pPr>
            <a:r>
              <a:t/>
            </a:r>
            <a:endParaRPr sz="1800">
              <a:solidFill>
                <a:srgbClr val="F6B26B"/>
              </a:solidFill>
            </a:endParaRPr>
          </a:p>
          <a:p>
            <a:pPr indent="0" lvl="0" marL="0" rtl="0" algn="l">
              <a:spcBef>
                <a:spcPts val="600"/>
              </a:spcBef>
              <a:spcAft>
                <a:spcPts val="0"/>
              </a:spcAft>
              <a:buClr>
                <a:schemeClr val="dk1"/>
              </a:buClr>
              <a:buSzPts val="1100"/>
              <a:buFont typeface="Arial"/>
              <a:buNone/>
            </a:pPr>
            <a:r>
              <a:t/>
            </a:r>
            <a:endParaRPr sz="1800">
              <a:solidFill>
                <a:srgbClr val="F6B26B"/>
              </a:solidFill>
            </a:endParaRPr>
          </a:p>
          <a:p>
            <a:pPr indent="0" lvl="0" marL="0" rtl="0" algn="l">
              <a:spcBef>
                <a:spcPts val="600"/>
              </a:spcBef>
              <a:spcAft>
                <a:spcPts val="0"/>
              </a:spcAft>
              <a:buClr>
                <a:schemeClr val="dk1"/>
              </a:buClr>
              <a:buSzPts val="1100"/>
              <a:buFont typeface="Arial"/>
              <a:buNone/>
            </a:pPr>
            <a:r>
              <a:t/>
            </a:r>
            <a:endParaRPr sz="1800">
              <a:solidFill>
                <a:srgbClr val="F6B26B"/>
              </a:solidFill>
            </a:endParaRPr>
          </a:p>
          <a:p>
            <a:pPr indent="0" lvl="0" marL="0" rtl="0" algn="l">
              <a:spcBef>
                <a:spcPts val="600"/>
              </a:spcBef>
              <a:spcAft>
                <a:spcPts val="0"/>
              </a:spcAft>
              <a:buClr>
                <a:schemeClr val="dk1"/>
              </a:buClr>
              <a:buSzPts val="1100"/>
              <a:buFont typeface="Arial"/>
              <a:buNone/>
            </a:pPr>
            <a:r>
              <a:rPr lang="en" sz="1800">
                <a:solidFill>
                  <a:srgbClr val="F6B26B"/>
                </a:solidFill>
              </a:rPr>
              <a:t>Throughput is the actual measurement of read/write bits per second that are transferred over a network</a:t>
            </a:r>
            <a:endParaRPr sz="1800">
              <a:solidFill>
                <a:srgbClr val="F6B26B"/>
              </a:solidFill>
            </a:endParaRPr>
          </a:p>
          <a:p>
            <a:pPr indent="0" lvl="0" marL="0" rtl="0" algn="l">
              <a:spcBef>
                <a:spcPts val="600"/>
              </a:spcBef>
              <a:spcAft>
                <a:spcPts val="0"/>
              </a:spcAft>
              <a:buClr>
                <a:schemeClr val="dk1"/>
              </a:buClr>
              <a:buSzPts val="1100"/>
              <a:buFont typeface="Arial"/>
              <a:buNone/>
            </a:pPr>
            <a:r>
              <a:t/>
            </a:r>
            <a:endParaRPr sz="1800">
              <a:solidFill>
                <a:srgbClr val="FFFFFF"/>
              </a:solidFill>
            </a:endParaRPr>
          </a:p>
          <a:p>
            <a:pPr indent="0" lvl="0" marL="0" rtl="0" algn="l">
              <a:spcBef>
                <a:spcPts val="600"/>
              </a:spcBef>
              <a:spcAft>
                <a:spcPts val="0"/>
              </a:spcAft>
              <a:buClr>
                <a:schemeClr val="dk1"/>
              </a:buClr>
              <a:buSzPts val="1100"/>
              <a:buFont typeface="Arial"/>
              <a:buNone/>
            </a:pPr>
            <a:r>
              <a:t/>
            </a:r>
            <a:endParaRPr sz="1800">
              <a:solidFill>
                <a:srgbClr val="FFFFFF"/>
              </a:solidFill>
            </a:endParaRPr>
          </a:p>
          <a:p>
            <a:pPr indent="0" lvl="0" marL="457200" rtl="0" algn="l">
              <a:spcBef>
                <a:spcPts val="600"/>
              </a:spcBef>
              <a:spcAft>
                <a:spcPts val="60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7474F"/>
        </a:solidFill>
      </p:bgPr>
    </p:bg>
    <p:spTree>
      <p:nvGrpSpPr>
        <p:cNvPr id="325" name="Shape 325"/>
        <p:cNvGrpSpPr/>
        <p:nvPr/>
      </p:nvGrpSpPr>
      <p:grpSpPr>
        <a:xfrm>
          <a:off x="0" y="0"/>
          <a:ext cx="0" cy="0"/>
          <a:chOff x="0" y="0"/>
          <a:chExt cx="0" cy="0"/>
        </a:xfrm>
      </p:grpSpPr>
      <p:sp>
        <p:nvSpPr>
          <p:cNvPr id="326" name="Google Shape;326;p53"/>
          <p:cNvSpPr txBox="1"/>
          <p:nvPr/>
        </p:nvSpPr>
        <p:spPr>
          <a:xfrm>
            <a:off x="319675" y="169525"/>
            <a:ext cx="8088000" cy="72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rgbClr val="93C47D"/>
                </a:solidFill>
                <a:latin typeface="EB Garamond"/>
                <a:ea typeface="EB Garamond"/>
                <a:cs typeface="EB Garamond"/>
                <a:sym typeface="EB Garamond"/>
              </a:rPr>
              <a:t>                                  EBS Volume Types</a:t>
            </a:r>
            <a:endParaRPr sz="2800">
              <a:solidFill>
                <a:srgbClr val="93C47D"/>
              </a:solidFill>
              <a:latin typeface="EB Garamond"/>
              <a:ea typeface="EB Garamond"/>
              <a:cs typeface="EB Garamond"/>
              <a:sym typeface="EB Garamond"/>
            </a:endParaRPr>
          </a:p>
        </p:txBody>
      </p:sp>
      <p:sp>
        <p:nvSpPr>
          <p:cNvPr id="327" name="Google Shape;327;p53"/>
          <p:cNvSpPr txBox="1"/>
          <p:nvPr/>
        </p:nvSpPr>
        <p:spPr>
          <a:xfrm>
            <a:off x="373450" y="893725"/>
            <a:ext cx="8238300" cy="921600"/>
          </a:xfrm>
          <a:prstGeom prst="rect">
            <a:avLst/>
          </a:prstGeom>
          <a:noFill/>
          <a:ln>
            <a:noFill/>
          </a:ln>
        </p:spPr>
        <p:txBody>
          <a:bodyPr anchorCtr="0" anchor="t" bIns="91425" lIns="91425" spcFirstLastPara="1" rIns="91425" wrap="square" tIns="91425">
            <a:noAutofit/>
          </a:bodyPr>
          <a:lstStyle/>
          <a:p>
            <a:pPr indent="0" lvl="0" marL="0" rtl="0" algn="l">
              <a:spcBef>
                <a:spcPts val="480"/>
              </a:spcBef>
              <a:spcAft>
                <a:spcPts val="0"/>
              </a:spcAft>
              <a:buClr>
                <a:schemeClr val="dk1"/>
              </a:buClr>
              <a:buSzPts val="1100"/>
              <a:buFont typeface="Arial"/>
              <a:buNone/>
            </a:pPr>
            <a:r>
              <a:rPr lang="en" sz="1800">
                <a:solidFill>
                  <a:srgbClr val="FFFFFF"/>
                </a:solidFill>
              </a:rPr>
              <a:t>EBS provides different volume types which differs in performance and price.</a:t>
            </a:r>
            <a:endParaRPr sz="1800">
              <a:solidFill>
                <a:srgbClr val="FFFFFF"/>
              </a:solidFill>
            </a:endParaRPr>
          </a:p>
          <a:p>
            <a:pPr indent="0" lvl="0" marL="0" rtl="0" algn="l">
              <a:spcBef>
                <a:spcPts val="600"/>
              </a:spcBef>
              <a:spcAft>
                <a:spcPts val="0"/>
              </a:spcAft>
              <a:buClr>
                <a:schemeClr val="dk1"/>
              </a:buClr>
              <a:buSzPts val="1100"/>
              <a:buFont typeface="Arial"/>
              <a:buNone/>
            </a:pPr>
            <a:r>
              <a:t/>
            </a:r>
            <a:endParaRPr sz="1800">
              <a:solidFill>
                <a:srgbClr val="FFFFFF"/>
              </a:solidFill>
            </a:endParaRPr>
          </a:p>
          <a:p>
            <a:pPr indent="0" lvl="0" marL="0" rtl="0" algn="l">
              <a:spcBef>
                <a:spcPts val="600"/>
              </a:spcBef>
              <a:spcAft>
                <a:spcPts val="0"/>
              </a:spcAft>
              <a:buClr>
                <a:schemeClr val="dk1"/>
              </a:buClr>
              <a:buSzPts val="1100"/>
              <a:buFont typeface="Arial"/>
              <a:buNone/>
            </a:pPr>
            <a:r>
              <a:t/>
            </a:r>
            <a:endParaRPr sz="1800">
              <a:solidFill>
                <a:srgbClr val="FFFFFF"/>
              </a:solidFill>
            </a:endParaRPr>
          </a:p>
          <a:p>
            <a:pPr indent="0" lvl="0" marL="0" rtl="0" algn="l">
              <a:spcBef>
                <a:spcPts val="600"/>
              </a:spcBef>
              <a:spcAft>
                <a:spcPts val="0"/>
              </a:spcAft>
              <a:buClr>
                <a:schemeClr val="dk1"/>
              </a:buClr>
              <a:buSzPts val="1100"/>
              <a:buFont typeface="Arial"/>
              <a:buNone/>
            </a:pPr>
            <a:r>
              <a:t/>
            </a:r>
            <a:endParaRPr sz="1800">
              <a:solidFill>
                <a:srgbClr val="FFFFFF"/>
              </a:solidFill>
            </a:endParaRPr>
          </a:p>
          <a:p>
            <a:pPr indent="0" lvl="0" marL="457200" rtl="0" algn="l">
              <a:spcBef>
                <a:spcPts val="600"/>
              </a:spcBef>
              <a:spcAft>
                <a:spcPts val="600"/>
              </a:spcAft>
              <a:buNone/>
            </a:pPr>
            <a:r>
              <a:t/>
            </a:r>
            <a:endParaRPr/>
          </a:p>
        </p:txBody>
      </p:sp>
      <p:pic>
        <p:nvPicPr>
          <p:cNvPr id="328" name="Google Shape;328;p53"/>
          <p:cNvPicPr preferRelativeResize="0"/>
          <p:nvPr/>
        </p:nvPicPr>
        <p:blipFill>
          <a:blip r:embed="rId3">
            <a:alphaModFix/>
          </a:blip>
          <a:stretch>
            <a:fillRect/>
          </a:stretch>
        </p:blipFill>
        <p:spPr>
          <a:xfrm>
            <a:off x="3713375" y="1888500"/>
            <a:ext cx="783575" cy="788300"/>
          </a:xfrm>
          <a:prstGeom prst="rect">
            <a:avLst/>
          </a:prstGeom>
          <a:noFill/>
          <a:ln>
            <a:noFill/>
          </a:ln>
        </p:spPr>
      </p:pic>
      <p:pic>
        <p:nvPicPr>
          <p:cNvPr descr="1195437711991895099Machovka_harddisk.svg.hi.png" id="329" name="Google Shape;329;p53"/>
          <p:cNvPicPr preferRelativeResize="0"/>
          <p:nvPr/>
        </p:nvPicPr>
        <p:blipFill>
          <a:blip r:embed="rId4">
            <a:alphaModFix/>
          </a:blip>
          <a:stretch>
            <a:fillRect/>
          </a:stretch>
        </p:blipFill>
        <p:spPr>
          <a:xfrm>
            <a:off x="2414000" y="3616655"/>
            <a:ext cx="655400" cy="703545"/>
          </a:xfrm>
          <a:prstGeom prst="rect">
            <a:avLst/>
          </a:prstGeom>
          <a:noFill/>
          <a:ln>
            <a:noFill/>
          </a:ln>
        </p:spPr>
      </p:pic>
      <p:pic>
        <p:nvPicPr>
          <p:cNvPr descr="images" id="330" name="Google Shape;330;p53"/>
          <p:cNvPicPr preferRelativeResize="0"/>
          <p:nvPr/>
        </p:nvPicPr>
        <p:blipFill>
          <a:blip r:embed="rId5">
            <a:alphaModFix/>
          </a:blip>
          <a:stretch>
            <a:fillRect/>
          </a:stretch>
        </p:blipFill>
        <p:spPr>
          <a:xfrm>
            <a:off x="5011100" y="3616650"/>
            <a:ext cx="703550" cy="703550"/>
          </a:xfrm>
          <a:prstGeom prst="rect">
            <a:avLst/>
          </a:prstGeom>
          <a:noFill/>
          <a:ln>
            <a:noFill/>
          </a:ln>
        </p:spPr>
      </p:pic>
      <p:cxnSp>
        <p:nvCxnSpPr>
          <p:cNvPr id="331" name="Google Shape;331;p53"/>
          <p:cNvCxnSpPr>
            <a:stCxn id="328" idx="2"/>
            <a:endCxn id="329" idx="0"/>
          </p:cNvCxnSpPr>
          <p:nvPr/>
        </p:nvCxnSpPr>
        <p:spPr>
          <a:xfrm flipH="1">
            <a:off x="2741663" y="2676800"/>
            <a:ext cx="1363500" cy="939900"/>
          </a:xfrm>
          <a:prstGeom prst="straightConnector1">
            <a:avLst/>
          </a:prstGeom>
          <a:noFill/>
          <a:ln cap="flat" cmpd="sng" w="9525">
            <a:solidFill>
              <a:schemeClr val="lt1"/>
            </a:solidFill>
            <a:prstDash val="solid"/>
            <a:round/>
            <a:headEnd len="med" w="med" type="none"/>
            <a:tailEnd len="med" w="med" type="stealth"/>
          </a:ln>
        </p:spPr>
      </p:cxnSp>
      <p:cxnSp>
        <p:nvCxnSpPr>
          <p:cNvPr id="332" name="Google Shape;332;p53"/>
          <p:cNvCxnSpPr>
            <a:stCxn id="328" idx="2"/>
            <a:endCxn id="330" idx="0"/>
          </p:cNvCxnSpPr>
          <p:nvPr/>
        </p:nvCxnSpPr>
        <p:spPr>
          <a:xfrm>
            <a:off x="4105163" y="2676800"/>
            <a:ext cx="1257600" cy="939900"/>
          </a:xfrm>
          <a:prstGeom prst="straightConnector1">
            <a:avLst/>
          </a:prstGeom>
          <a:noFill/>
          <a:ln cap="flat" cmpd="sng" w="9525">
            <a:solidFill>
              <a:schemeClr val="lt1"/>
            </a:solidFill>
            <a:prstDash val="solid"/>
            <a:round/>
            <a:headEnd len="med" w="med" type="none"/>
            <a:tailEnd len="med" w="med" type="stealth"/>
          </a:ln>
        </p:spPr>
      </p:cxnSp>
      <p:sp>
        <p:nvSpPr>
          <p:cNvPr id="333" name="Google Shape;333;p53"/>
          <p:cNvSpPr txBox="1"/>
          <p:nvPr/>
        </p:nvSpPr>
        <p:spPr>
          <a:xfrm>
            <a:off x="1971875" y="4320200"/>
            <a:ext cx="1741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rPr>
              <a:t>Hard Disk Drives</a:t>
            </a:r>
            <a:endParaRPr>
              <a:solidFill>
                <a:schemeClr val="lt1"/>
              </a:solidFill>
            </a:endParaRPr>
          </a:p>
        </p:txBody>
      </p:sp>
      <p:sp>
        <p:nvSpPr>
          <p:cNvPr id="334" name="Google Shape;334;p53"/>
          <p:cNvSpPr txBox="1"/>
          <p:nvPr/>
        </p:nvSpPr>
        <p:spPr>
          <a:xfrm>
            <a:off x="4626425" y="4320200"/>
            <a:ext cx="1607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rPr>
              <a:t>Solid State Drive</a:t>
            </a:r>
            <a:endParaRPr>
              <a:solidFill>
                <a:schemeClr val="lt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7474F"/>
        </a:solidFill>
      </p:bgPr>
    </p:bg>
    <p:spTree>
      <p:nvGrpSpPr>
        <p:cNvPr id="338" name="Shape 338"/>
        <p:cNvGrpSpPr/>
        <p:nvPr/>
      </p:nvGrpSpPr>
      <p:grpSpPr>
        <a:xfrm>
          <a:off x="0" y="0"/>
          <a:ext cx="0" cy="0"/>
          <a:chOff x="0" y="0"/>
          <a:chExt cx="0" cy="0"/>
        </a:xfrm>
      </p:grpSpPr>
      <p:sp>
        <p:nvSpPr>
          <p:cNvPr id="339" name="Google Shape;339;p54"/>
          <p:cNvSpPr txBox="1"/>
          <p:nvPr/>
        </p:nvSpPr>
        <p:spPr>
          <a:xfrm>
            <a:off x="319675" y="169525"/>
            <a:ext cx="8088000" cy="72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rgbClr val="93C47D"/>
                </a:solidFill>
                <a:latin typeface="EB Garamond"/>
                <a:ea typeface="EB Garamond"/>
                <a:cs typeface="EB Garamond"/>
                <a:sym typeface="EB Garamond"/>
              </a:rPr>
              <a:t>                                  Solid State Drives (SSD)</a:t>
            </a:r>
            <a:endParaRPr sz="2800">
              <a:solidFill>
                <a:srgbClr val="93C47D"/>
              </a:solidFill>
              <a:latin typeface="EB Garamond"/>
              <a:ea typeface="EB Garamond"/>
              <a:cs typeface="EB Garamond"/>
              <a:sym typeface="EB Garamond"/>
            </a:endParaRPr>
          </a:p>
        </p:txBody>
      </p:sp>
      <p:sp>
        <p:nvSpPr>
          <p:cNvPr id="340" name="Google Shape;340;p54"/>
          <p:cNvSpPr txBox="1"/>
          <p:nvPr/>
        </p:nvSpPr>
        <p:spPr>
          <a:xfrm>
            <a:off x="373450" y="826475"/>
            <a:ext cx="8238300" cy="921600"/>
          </a:xfrm>
          <a:prstGeom prst="rect">
            <a:avLst/>
          </a:prstGeom>
          <a:noFill/>
          <a:ln>
            <a:noFill/>
          </a:ln>
        </p:spPr>
        <p:txBody>
          <a:bodyPr anchorCtr="0" anchor="t" bIns="91425" lIns="91425" spcFirstLastPara="1" rIns="91425" wrap="square" tIns="91425">
            <a:noAutofit/>
          </a:bodyPr>
          <a:lstStyle/>
          <a:p>
            <a:pPr indent="0" lvl="0" marL="0" rtl="0" algn="l">
              <a:spcBef>
                <a:spcPts val="480"/>
              </a:spcBef>
              <a:spcAft>
                <a:spcPts val="0"/>
              </a:spcAft>
              <a:buClr>
                <a:schemeClr val="dk1"/>
              </a:buClr>
              <a:buSzPts val="1100"/>
              <a:buFont typeface="Arial"/>
              <a:buNone/>
            </a:pPr>
            <a:r>
              <a:rPr lang="en" sz="1800">
                <a:solidFill>
                  <a:srgbClr val="FFFFFF"/>
                </a:solidFill>
              </a:rPr>
              <a:t>Optimized for transactional workloads involving frequent read/write operations with small I/O size, where the dominant performance attribute is IOPS. </a:t>
            </a:r>
            <a:endParaRPr sz="1800">
              <a:solidFill>
                <a:srgbClr val="FFFFFF"/>
              </a:solidFill>
            </a:endParaRPr>
          </a:p>
          <a:p>
            <a:pPr indent="0" lvl="0" marL="0" rtl="0" algn="l">
              <a:spcBef>
                <a:spcPts val="600"/>
              </a:spcBef>
              <a:spcAft>
                <a:spcPts val="0"/>
              </a:spcAft>
              <a:buClr>
                <a:schemeClr val="dk1"/>
              </a:buClr>
              <a:buSzPts val="1100"/>
              <a:buFont typeface="Arial"/>
              <a:buNone/>
            </a:pPr>
            <a:r>
              <a:t/>
            </a:r>
            <a:endParaRPr sz="1800">
              <a:solidFill>
                <a:srgbClr val="FFFFFF"/>
              </a:solidFill>
            </a:endParaRPr>
          </a:p>
          <a:p>
            <a:pPr indent="0" lvl="0" marL="0" rtl="0" algn="l">
              <a:spcBef>
                <a:spcPts val="600"/>
              </a:spcBef>
              <a:spcAft>
                <a:spcPts val="0"/>
              </a:spcAft>
              <a:buClr>
                <a:schemeClr val="dk1"/>
              </a:buClr>
              <a:buSzPts val="1100"/>
              <a:buFont typeface="Arial"/>
              <a:buNone/>
            </a:pPr>
            <a:r>
              <a:rPr lang="en" sz="1800">
                <a:solidFill>
                  <a:srgbClr val="FFFFFF"/>
                </a:solidFill>
              </a:rPr>
              <a:t>SSD-backed volume types include:</a:t>
            </a:r>
            <a:endParaRPr sz="1800">
              <a:solidFill>
                <a:srgbClr val="FFFFFF"/>
              </a:solidFill>
            </a:endParaRPr>
          </a:p>
          <a:p>
            <a:pPr indent="0" lvl="0" marL="0" rtl="0" algn="l">
              <a:spcBef>
                <a:spcPts val="600"/>
              </a:spcBef>
              <a:spcAft>
                <a:spcPts val="0"/>
              </a:spcAft>
              <a:buClr>
                <a:schemeClr val="dk1"/>
              </a:buClr>
              <a:buSzPts val="1100"/>
              <a:buFont typeface="Arial"/>
              <a:buNone/>
            </a:pPr>
            <a:r>
              <a:t/>
            </a:r>
            <a:endParaRPr sz="1800">
              <a:solidFill>
                <a:srgbClr val="FFFFFF"/>
              </a:solidFill>
            </a:endParaRPr>
          </a:p>
          <a:p>
            <a:pPr indent="0" lvl="0" marL="0" rtl="0" algn="l">
              <a:spcBef>
                <a:spcPts val="600"/>
              </a:spcBef>
              <a:spcAft>
                <a:spcPts val="0"/>
              </a:spcAft>
              <a:buClr>
                <a:schemeClr val="dk1"/>
              </a:buClr>
              <a:buSzPts val="1100"/>
              <a:buFont typeface="Arial"/>
              <a:buNone/>
            </a:pPr>
            <a:r>
              <a:t/>
            </a:r>
            <a:endParaRPr sz="1800">
              <a:solidFill>
                <a:srgbClr val="FFFFFF"/>
              </a:solidFill>
            </a:endParaRPr>
          </a:p>
          <a:p>
            <a:pPr indent="0" lvl="0" marL="0" rtl="0" algn="l">
              <a:spcBef>
                <a:spcPts val="600"/>
              </a:spcBef>
              <a:spcAft>
                <a:spcPts val="0"/>
              </a:spcAft>
              <a:buClr>
                <a:schemeClr val="dk1"/>
              </a:buClr>
              <a:buSzPts val="1100"/>
              <a:buFont typeface="Arial"/>
              <a:buNone/>
            </a:pPr>
            <a:r>
              <a:t/>
            </a:r>
            <a:endParaRPr sz="1800">
              <a:solidFill>
                <a:srgbClr val="FFFFFF"/>
              </a:solidFill>
            </a:endParaRPr>
          </a:p>
          <a:p>
            <a:pPr indent="0" lvl="0" marL="457200" rtl="0" algn="l">
              <a:spcBef>
                <a:spcPts val="600"/>
              </a:spcBef>
              <a:spcAft>
                <a:spcPts val="600"/>
              </a:spcAft>
              <a:buNone/>
            </a:pPr>
            <a:r>
              <a:t/>
            </a:r>
            <a:endParaRPr/>
          </a:p>
        </p:txBody>
      </p:sp>
      <p:pic>
        <p:nvPicPr>
          <p:cNvPr descr="images" id="341" name="Google Shape;341;p54"/>
          <p:cNvPicPr preferRelativeResize="0"/>
          <p:nvPr/>
        </p:nvPicPr>
        <p:blipFill>
          <a:blip r:embed="rId3">
            <a:alphaModFix/>
          </a:blip>
          <a:stretch>
            <a:fillRect/>
          </a:stretch>
        </p:blipFill>
        <p:spPr>
          <a:xfrm>
            <a:off x="1977788" y="3417688"/>
            <a:ext cx="703550" cy="703550"/>
          </a:xfrm>
          <a:prstGeom prst="rect">
            <a:avLst/>
          </a:prstGeom>
          <a:noFill/>
          <a:ln>
            <a:noFill/>
          </a:ln>
        </p:spPr>
      </p:pic>
      <p:sp>
        <p:nvSpPr>
          <p:cNvPr id="342" name="Google Shape;342;p54"/>
          <p:cNvSpPr/>
          <p:nvPr/>
        </p:nvSpPr>
        <p:spPr>
          <a:xfrm>
            <a:off x="4476863" y="2652438"/>
            <a:ext cx="2245800" cy="638700"/>
          </a:xfrm>
          <a:prstGeom prst="roundRect">
            <a:avLst>
              <a:gd fmla="val 16667" name="adj"/>
            </a:avLst>
          </a:prstGeom>
          <a:solidFill>
            <a:srgbClr val="C9DAF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General Purpose SSD</a:t>
            </a:r>
            <a:endParaRPr/>
          </a:p>
        </p:txBody>
      </p:sp>
      <p:sp>
        <p:nvSpPr>
          <p:cNvPr id="343" name="Google Shape;343;p54"/>
          <p:cNvSpPr/>
          <p:nvPr/>
        </p:nvSpPr>
        <p:spPr>
          <a:xfrm>
            <a:off x="4503763" y="3973800"/>
            <a:ext cx="2245800" cy="638700"/>
          </a:xfrm>
          <a:prstGeom prst="roundRect">
            <a:avLst>
              <a:gd fmla="val 16667" name="adj"/>
            </a:avLst>
          </a:prstGeom>
          <a:solidFill>
            <a:srgbClr val="D9D2E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Provisioned IOPS SSD</a:t>
            </a:r>
            <a:endParaRPr/>
          </a:p>
        </p:txBody>
      </p:sp>
      <p:cxnSp>
        <p:nvCxnSpPr>
          <p:cNvPr id="344" name="Google Shape;344;p54"/>
          <p:cNvCxnSpPr>
            <a:endCxn id="342" idx="1"/>
          </p:cNvCxnSpPr>
          <p:nvPr/>
        </p:nvCxnSpPr>
        <p:spPr>
          <a:xfrm flipH="1" rot="10800000">
            <a:off x="2654363" y="2971788"/>
            <a:ext cx="1822500" cy="778500"/>
          </a:xfrm>
          <a:prstGeom prst="straightConnector1">
            <a:avLst/>
          </a:prstGeom>
          <a:noFill/>
          <a:ln cap="flat" cmpd="sng" w="9525">
            <a:solidFill>
              <a:schemeClr val="lt1"/>
            </a:solidFill>
            <a:prstDash val="solid"/>
            <a:round/>
            <a:headEnd len="med" w="med" type="none"/>
            <a:tailEnd len="med" w="med" type="stealth"/>
          </a:ln>
        </p:spPr>
      </p:cxnSp>
      <p:cxnSp>
        <p:nvCxnSpPr>
          <p:cNvPr id="345" name="Google Shape;345;p54"/>
          <p:cNvCxnSpPr>
            <a:stCxn id="341" idx="3"/>
            <a:endCxn id="343" idx="1"/>
          </p:cNvCxnSpPr>
          <p:nvPr/>
        </p:nvCxnSpPr>
        <p:spPr>
          <a:xfrm>
            <a:off x="2681338" y="3769463"/>
            <a:ext cx="1822500" cy="523800"/>
          </a:xfrm>
          <a:prstGeom prst="straightConnector1">
            <a:avLst/>
          </a:prstGeom>
          <a:noFill/>
          <a:ln cap="flat" cmpd="sng" w="9525">
            <a:solidFill>
              <a:schemeClr val="lt1"/>
            </a:solidFill>
            <a:prstDash val="solid"/>
            <a:round/>
            <a:headEnd len="med" w="med" type="none"/>
            <a:tailEnd len="med" w="med" type="stealth"/>
          </a:ln>
        </p:spPr>
      </p:cxn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7474F"/>
        </a:solidFill>
      </p:bgPr>
    </p:bg>
    <p:spTree>
      <p:nvGrpSpPr>
        <p:cNvPr id="349" name="Shape 349"/>
        <p:cNvGrpSpPr/>
        <p:nvPr/>
      </p:nvGrpSpPr>
      <p:grpSpPr>
        <a:xfrm>
          <a:off x="0" y="0"/>
          <a:ext cx="0" cy="0"/>
          <a:chOff x="0" y="0"/>
          <a:chExt cx="0" cy="0"/>
        </a:xfrm>
      </p:grpSpPr>
      <p:sp>
        <p:nvSpPr>
          <p:cNvPr id="350" name="Google Shape;350;p55"/>
          <p:cNvSpPr txBox="1"/>
          <p:nvPr/>
        </p:nvSpPr>
        <p:spPr>
          <a:xfrm>
            <a:off x="319675" y="169525"/>
            <a:ext cx="8088000" cy="72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rgbClr val="93C47D"/>
                </a:solidFill>
                <a:latin typeface="EB Garamond"/>
                <a:ea typeface="EB Garamond"/>
                <a:cs typeface="EB Garamond"/>
                <a:sym typeface="EB Garamond"/>
              </a:rPr>
              <a:t>                                  Hard Disk Drives (HDD)</a:t>
            </a:r>
            <a:endParaRPr sz="2800">
              <a:solidFill>
                <a:srgbClr val="93C47D"/>
              </a:solidFill>
              <a:latin typeface="EB Garamond"/>
              <a:ea typeface="EB Garamond"/>
              <a:cs typeface="EB Garamond"/>
              <a:sym typeface="EB Garamond"/>
            </a:endParaRPr>
          </a:p>
        </p:txBody>
      </p:sp>
      <p:sp>
        <p:nvSpPr>
          <p:cNvPr id="351" name="Google Shape;351;p55"/>
          <p:cNvSpPr txBox="1"/>
          <p:nvPr/>
        </p:nvSpPr>
        <p:spPr>
          <a:xfrm>
            <a:off x="373450" y="826475"/>
            <a:ext cx="8238300" cy="921600"/>
          </a:xfrm>
          <a:prstGeom prst="rect">
            <a:avLst/>
          </a:prstGeom>
          <a:noFill/>
          <a:ln>
            <a:noFill/>
          </a:ln>
        </p:spPr>
        <p:txBody>
          <a:bodyPr anchorCtr="0" anchor="t" bIns="91425" lIns="91425" spcFirstLastPara="1" rIns="91425" wrap="square" tIns="91425">
            <a:noAutofit/>
          </a:bodyPr>
          <a:lstStyle/>
          <a:p>
            <a:pPr indent="0" lvl="0" marL="0" rtl="0" algn="l">
              <a:spcBef>
                <a:spcPts val="480"/>
              </a:spcBef>
              <a:spcAft>
                <a:spcPts val="0"/>
              </a:spcAft>
              <a:buClr>
                <a:schemeClr val="dk1"/>
              </a:buClr>
              <a:buSzPts val="1100"/>
              <a:buFont typeface="Arial"/>
              <a:buNone/>
            </a:pPr>
            <a:r>
              <a:rPr lang="en" sz="1800">
                <a:solidFill>
                  <a:srgbClr val="FFFFFF"/>
                </a:solidFill>
              </a:rPr>
              <a:t>Optimized for large streaming workloads where the dominant performance attribute is throughput.</a:t>
            </a:r>
            <a:endParaRPr sz="1800">
              <a:solidFill>
                <a:srgbClr val="FFFFFF"/>
              </a:solidFill>
            </a:endParaRPr>
          </a:p>
          <a:p>
            <a:pPr indent="0" lvl="0" marL="0" rtl="0" algn="l">
              <a:spcBef>
                <a:spcPts val="600"/>
              </a:spcBef>
              <a:spcAft>
                <a:spcPts val="0"/>
              </a:spcAft>
              <a:buClr>
                <a:schemeClr val="dk1"/>
              </a:buClr>
              <a:buSzPts val="1100"/>
              <a:buFont typeface="Arial"/>
              <a:buNone/>
            </a:pPr>
            <a:r>
              <a:t/>
            </a:r>
            <a:endParaRPr sz="1800">
              <a:solidFill>
                <a:srgbClr val="FFFFFF"/>
              </a:solidFill>
            </a:endParaRPr>
          </a:p>
          <a:p>
            <a:pPr indent="0" lvl="0" marL="0" rtl="0" algn="l">
              <a:spcBef>
                <a:spcPts val="600"/>
              </a:spcBef>
              <a:spcAft>
                <a:spcPts val="0"/>
              </a:spcAft>
              <a:buClr>
                <a:schemeClr val="dk1"/>
              </a:buClr>
              <a:buSzPts val="1100"/>
              <a:buFont typeface="Arial"/>
              <a:buNone/>
            </a:pPr>
            <a:r>
              <a:rPr lang="en" sz="1800">
                <a:solidFill>
                  <a:srgbClr val="FFFFFF"/>
                </a:solidFill>
              </a:rPr>
              <a:t>HDD-backed volume types include:</a:t>
            </a:r>
            <a:endParaRPr sz="1800">
              <a:solidFill>
                <a:srgbClr val="FFFFFF"/>
              </a:solidFill>
            </a:endParaRPr>
          </a:p>
          <a:p>
            <a:pPr indent="0" lvl="0" marL="0" rtl="0" algn="l">
              <a:spcBef>
                <a:spcPts val="600"/>
              </a:spcBef>
              <a:spcAft>
                <a:spcPts val="0"/>
              </a:spcAft>
              <a:buClr>
                <a:schemeClr val="dk1"/>
              </a:buClr>
              <a:buSzPts val="1100"/>
              <a:buFont typeface="Arial"/>
              <a:buNone/>
            </a:pPr>
            <a:r>
              <a:t/>
            </a:r>
            <a:endParaRPr sz="1800">
              <a:solidFill>
                <a:srgbClr val="FFFFFF"/>
              </a:solidFill>
            </a:endParaRPr>
          </a:p>
          <a:p>
            <a:pPr indent="0" lvl="0" marL="0" rtl="0" algn="l">
              <a:spcBef>
                <a:spcPts val="600"/>
              </a:spcBef>
              <a:spcAft>
                <a:spcPts val="0"/>
              </a:spcAft>
              <a:buClr>
                <a:schemeClr val="dk1"/>
              </a:buClr>
              <a:buSzPts val="1100"/>
              <a:buFont typeface="Arial"/>
              <a:buNone/>
            </a:pPr>
            <a:r>
              <a:t/>
            </a:r>
            <a:endParaRPr sz="1800">
              <a:solidFill>
                <a:srgbClr val="FFFFFF"/>
              </a:solidFill>
            </a:endParaRPr>
          </a:p>
          <a:p>
            <a:pPr indent="0" lvl="0" marL="0" rtl="0" algn="l">
              <a:spcBef>
                <a:spcPts val="600"/>
              </a:spcBef>
              <a:spcAft>
                <a:spcPts val="0"/>
              </a:spcAft>
              <a:buClr>
                <a:schemeClr val="dk1"/>
              </a:buClr>
              <a:buSzPts val="1100"/>
              <a:buFont typeface="Arial"/>
              <a:buNone/>
            </a:pPr>
            <a:r>
              <a:t/>
            </a:r>
            <a:endParaRPr sz="1800">
              <a:solidFill>
                <a:srgbClr val="FFFFFF"/>
              </a:solidFill>
            </a:endParaRPr>
          </a:p>
          <a:p>
            <a:pPr indent="0" lvl="0" marL="457200" rtl="0" algn="l">
              <a:spcBef>
                <a:spcPts val="600"/>
              </a:spcBef>
              <a:spcAft>
                <a:spcPts val="600"/>
              </a:spcAft>
              <a:buNone/>
            </a:pPr>
            <a:r>
              <a:t/>
            </a:r>
            <a:endParaRPr/>
          </a:p>
        </p:txBody>
      </p:sp>
      <p:sp>
        <p:nvSpPr>
          <p:cNvPr id="352" name="Google Shape;352;p55"/>
          <p:cNvSpPr/>
          <p:nvPr/>
        </p:nvSpPr>
        <p:spPr>
          <a:xfrm>
            <a:off x="4476876" y="2652450"/>
            <a:ext cx="2475300" cy="638700"/>
          </a:xfrm>
          <a:prstGeom prst="roundRect">
            <a:avLst>
              <a:gd fmla="val 16667" name="adj"/>
            </a:avLst>
          </a:prstGeom>
          <a:solidFill>
            <a:srgbClr val="C9DAF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Throughput Optimized HDD</a:t>
            </a:r>
            <a:endParaRPr/>
          </a:p>
        </p:txBody>
      </p:sp>
      <p:sp>
        <p:nvSpPr>
          <p:cNvPr id="353" name="Google Shape;353;p55"/>
          <p:cNvSpPr/>
          <p:nvPr/>
        </p:nvSpPr>
        <p:spPr>
          <a:xfrm>
            <a:off x="4566263" y="4000700"/>
            <a:ext cx="2245800" cy="638700"/>
          </a:xfrm>
          <a:prstGeom prst="roundRect">
            <a:avLst>
              <a:gd fmla="val 16667" name="adj"/>
            </a:avLst>
          </a:prstGeom>
          <a:solidFill>
            <a:srgbClr val="D9D2E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Cold HDD Volumes</a:t>
            </a:r>
            <a:endParaRPr/>
          </a:p>
        </p:txBody>
      </p:sp>
      <p:cxnSp>
        <p:nvCxnSpPr>
          <p:cNvPr id="354" name="Google Shape;354;p55"/>
          <p:cNvCxnSpPr>
            <a:endCxn id="352" idx="1"/>
          </p:cNvCxnSpPr>
          <p:nvPr/>
        </p:nvCxnSpPr>
        <p:spPr>
          <a:xfrm flipH="1" rot="10800000">
            <a:off x="2654376" y="2971800"/>
            <a:ext cx="1822500" cy="778500"/>
          </a:xfrm>
          <a:prstGeom prst="straightConnector1">
            <a:avLst/>
          </a:prstGeom>
          <a:noFill/>
          <a:ln cap="flat" cmpd="sng" w="9525">
            <a:solidFill>
              <a:schemeClr val="lt1"/>
            </a:solidFill>
            <a:prstDash val="solid"/>
            <a:round/>
            <a:headEnd len="med" w="med" type="none"/>
            <a:tailEnd len="med" w="med" type="stealth"/>
          </a:ln>
        </p:spPr>
      </p:cxnSp>
      <p:cxnSp>
        <p:nvCxnSpPr>
          <p:cNvPr id="355" name="Google Shape;355;p55"/>
          <p:cNvCxnSpPr>
            <a:stCxn id="356" idx="3"/>
            <a:endCxn id="353" idx="1"/>
          </p:cNvCxnSpPr>
          <p:nvPr/>
        </p:nvCxnSpPr>
        <p:spPr>
          <a:xfrm>
            <a:off x="2618925" y="3766728"/>
            <a:ext cx="1947300" cy="553200"/>
          </a:xfrm>
          <a:prstGeom prst="straightConnector1">
            <a:avLst/>
          </a:prstGeom>
          <a:noFill/>
          <a:ln cap="flat" cmpd="sng" w="9525">
            <a:solidFill>
              <a:schemeClr val="lt1"/>
            </a:solidFill>
            <a:prstDash val="solid"/>
            <a:round/>
            <a:headEnd len="med" w="med" type="none"/>
            <a:tailEnd len="med" w="med" type="stealth"/>
          </a:ln>
        </p:spPr>
      </p:cxnSp>
      <p:pic>
        <p:nvPicPr>
          <p:cNvPr descr="1195437711991895099Machovka_harddisk.svg.hi.png" id="356" name="Google Shape;356;p55"/>
          <p:cNvPicPr preferRelativeResize="0"/>
          <p:nvPr/>
        </p:nvPicPr>
        <p:blipFill>
          <a:blip r:embed="rId3">
            <a:alphaModFix/>
          </a:blip>
          <a:stretch>
            <a:fillRect/>
          </a:stretch>
        </p:blipFill>
        <p:spPr>
          <a:xfrm>
            <a:off x="1963525" y="3414955"/>
            <a:ext cx="655400" cy="70354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7474F"/>
        </a:solidFill>
      </p:bgPr>
    </p:bg>
    <p:spTree>
      <p:nvGrpSpPr>
        <p:cNvPr id="155" name="Shape 155"/>
        <p:cNvGrpSpPr/>
        <p:nvPr/>
      </p:nvGrpSpPr>
      <p:grpSpPr>
        <a:xfrm>
          <a:off x="0" y="0"/>
          <a:ext cx="0" cy="0"/>
          <a:chOff x="0" y="0"/>
          <a:chExt cx="0" cy="0"/>
        </a:xfrm>
      </p:grpSpPr>
      <p:sp>
        <p:nvSpPr>
          <p:cNvPr id="156" name="Google Shape;156;p38"/>
          <p:cNvSpPr txBox="1"/>
          <p:nvPr/>
        </p:nvSpPr>
        <p:spPr>
          <a:xfrm>
            <a:off x="319675" y="169525"/>
            <a:ext cx="8088000" cy="72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rgbClr val="93C47D"/>
                </a:solidFill>
                <a:latin typeface="EB Garamond"/>
                <a:ea typeface="EB Garamond"/>
                <a:cs typeface="EB Garamond"/>
                <a:sym typeface="EB Garamond"/>
              </a:rPr>
              <a:t>                      Simple Use-Case: External Hard Disk</a:t>
            </a:r>
            <a:endParaRPr sz="2800">
              <a:solidFill>
                <a:srgbClr val="93C47D"/>
              </a:solidFill>
              <a:latin typeface="EB Garamond"/>
              <a:ea typeface="EB Garamond"/>
              <a:cs typeface="EB Garamond"/>
              <a:sym typeface="EB Garamond"/>
            </a:endParaRPr>
          </a:p>
        </p:txBody>
      </p:sp>
      <p:sp>
        <p:nvSpPr>
          <p:cNvPr id="157" name="Google Shape;157;p38"/>
          <p:cNvSpPr txBox="1"/>
          <p:nvPr/>
        </p:nvSpPr>
        <p:spPr>
          <a:xfrm>
            <a:off x="319675" y="893725"/>
            <a:ext cx="8434200" cy="1008900"/>
          </a:xfrm>
          <a:prstGeom prst="rect">
            <a:avLst/>
          </a:prstGeom>
          <a:noFill/>
          <a:ln>
            <a:noFill/>
          </a:ln>
        </p:spPr>
        <p:txBody>
          <a:bodyPr anchorCtr="0" anchor="t" bIns="91425" lIns="91425" spcFirstLastPara="1" rIns="91425" wrap="square" tIns="91425">
            <a:noAutofit/>
          </a:bodyPr>
          <a:lstStyle/>
          <a:p>
            <a:pPr indent="0" lvl="0" marL="0" rtl="0" algn="l">
              <a:spcBef>
                <a:spcPts val="480"/>
              </a:spcBef>
              <a:spcAft>
                <a:spcPts val="0"/>
              </a:spcAft>
              <a:buNone/>
            </a:pPr>
            <a:r>
              <a:rPr lang="en" sz="1800">
                <a:solidFill>
                  <a:srgbClr val="FFFFFF"/>
                </a:solidFill>
              </a:rPr>
              <a:t>External Hard Disk can be attached to the Workstation and detached whenever required (portable)</a:t>
            </a:r>
            <a:endParaRPr sz="1800">
              <a:solidFill>
                <a:srgbClr val="FFFFFF"/>
              </a:solidFill>
            </a:endParaRPr>
          </a:p>
          <a:p>
            <a:pPr indent="0" lvl="0" marL="0" rtl="0" algn="l">
              <a:spcBef>
                <a:spcPts val="600"/>
              </a:spcBef>
              <a:spcAft>
                <a:spcPts val="0"/>
              </a:spcAft>
              <a:buNone/>
            </a:pPr>
            <a:r>
              <a:t/>
            </a:r>
            <a:endParaRPr sz="1800">
              <a:solidFill>
                <a:srgbClr val="FFFFFF"/>
              </a:solidFill>
            </a:endParaRPr>
          </a:p>
          <a:p>
            <a:pPr indent="0" lvl="0" marL="0" rtl="0" algn="l">
              <a:spcBef>
                <a:spcPts val="600"/>
              </a:spcBef>
              <a:spcAft>
                <a:spcPts val="0"/>
              </a:spcAft>
              <a:buNone/>
            </a:pPr>
            <a:r>
              <a:rPr lang="en" sz="1800">
                <a:solidFill>
                  <a:srgbClr val="FFFFFF"/>
                </a:solidFill>
              </a:rPr>
              <a:t>Depending on the use-case, you can buy external storage of different configuration based on size, performance and others.</a:t>
            </a:r>
            <a:endParaRPr sz="1800">
              <a:solidFill>
                <a:srgbClr val="FFFFFF"/>
              </a:solidFill>
            </a:endParaRPr>
          </a:p>
          <a:p>
            <a:pPr indent="0" lvl="0" marL="0" rtl="0" algn="l">
              <a:spcBef>
                <a:spcPts val="600"/>
              </a:spcBef>
              <a:spcAft>
                <a:spcPts val="0"/>
              </a:spcAft>
              <a:buClr>
                <a:schemeClr val="dk1"/>
              </a:buClr>
              <a:buSzPts val="1100"/>
              <a:buFont typeface="Arial"/>
              <a:buNone/>
            </a:pPr>
            <a:r>
              <a:t/>
            </a:r>
            <a:endParaRPr sz="1800">
              <a:solidFill>
                <a:srgbClr val="FFFFFF"/>
              </a:solidFill>
            </a:endParaRPr>
          </a:p>
          <a:p>
            <a:pPr indent="0" lvl="0" marL="457200" rtl="0" algn="l">
              <a:spcBef>
                <a:spcPts val="600"/>
              </a:spcBef>
              <a:spcAft>
                <a:spcPts val="600"/>
              </a:spcAft>
              <a:buNone/>
            </a:pPr>
            <a:r>
              <a:t/>
            </a:r>
            <a:endParaRPr/>
          </a:p>
        </p:txBody>
      </p:sp>
      <p:cxnSp>
        <p:nvCxnSpPr>
          <p:cNvPr id="158" name="Google Shape;158;p38"/>
          <p:cNvCxnSpPr/>
          <p:nvPr/>
        </p:nvCxnSpPr>
        <p:spPr>
          <a:xfrm flipH="1" rot="10800000">
            <a:off x="3092200" y="3497850"/>
            <a:ext cx="1896000" cy="3300"/>
          </a:xfrm>
          <a:prstGeom prst="straightConnector1">
            <a:avLst/>
          </a:prstGeom>
          <a:noFill/>
          <a:ln cap="flat" cmpd="sng" w="9525">
            <a:solidFill>
              <a:srgbClr val="FFFFFF"/>
            </a:solidFill>
            <a:prstDash val="solid"/>
            <a:round/>
            <a:headEnd len="med" w="med" type="none"/>
            <a:tailEnd len="med" w="med" type="stealth"/>
          </a:ln>
        </p:spPr>
      </p:cxnSp>
      <p:sp>
        <p:nvSpPr>
          <p:cNvPr id="159" name="Google Shape;159;p38"/>
          <p:cNvSpPr txBox="1"/>
          <p:nvPr/>
        </p:nvSpPr>
        <p:spPr>
          <a:xfrm>
            <a:off x="5102475" y="4173075"/>
            <a:ext cx="1499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rPr>
              <a:t>Workstation</a:t>
            </a:r>
            <a:endParaRPr>
              <a:solidFill>
                <a:schemeClr val="lt1"/>
              </a:solidFill>
            </a:endParaRPr>
          </a:p>
        </p:txBody>
      </p:sp>
      <p:pic>
        <p:nvPicPr>
          <p:cNvPr id="160" name="Google Shape;160;p38"/>
          <p:cNvPicPr preferRelativeResize="0"/>
          <p:nvPr/>
        </p:nvPicPr>
        <p:blipFill>
          <a:blip r:embed="rId3">
            <a:alphaModFix/>
          </a:blip>
          <a:stretch>
            <a:fillRect/>
          </a:stretch>
        </p:blipFill>
        <p:spPr>
          <a:xfrm>
            <a:off x="5163700" y="3185275"/>
            <a:ext cx="812350" cy="812350"/>
          </a:xfrm>
          <a:prstGeom prst="rect">
            <a:avLst/>
          </a:prstGeom>
          <a:noFill/>
          <a:ln>
            <a:noFill/>
          </a:ln>
        </p:spPr>
      </p:pic>
      <p:pic>
        <p:nvPicPr>
          <p:cNvPr id="161" name="Google Shape;161;p38"/>
          <p:cNvPicPr preferRelativeResize="0"/>
          <p:nvPr/>
        </p:nvPicPr>
        <p:blipFill>
          <a:blip r:embed="rId4">
            <a:alphaModFix/>
          </a:blip>
          <a:stretch>
            <a:fillRect/>
          </a:stretch>
        </p:blipFill>
        <p:spPr>
          <a:xfrm>
            <a:off x="1656876" y="2900275"/>
            <a:ext cx="958575" cy="1673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7">
                                            <p:txEl>
                                              <p:pRg end="0" st="0"/>
                                            </p:txEl>
                                          </p:spTgt>
                                        </p:tgtEl>
                                        <p:attrNameLst>
                                          <p:attrName>style.visibility</p:attrName>
                                        </p:attrNameLst>
                                      </p:cBhvr>
                                      <p:to>
                                        <p:strVal val="visible"/>
                                      </p:to>
                                    </p:set>
                                    <p:animEffect filter="fade" transition="in">
                                      <p:cBhvr>
                                        <p:cTn dur="1000"/>
                                        <p:tgtEl>
                                          <p:spTgt spid="15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7">
                                            <p:txEl>
                                              <p:pRg end="1" st="1"/>
                                            </p:txEl>
                                          </p:spTgt>
                                        </p:tgtEl>
                                        <p:attrNameLst>
                                          <p:attrName>style.visibility</p:attrName>
                                        </p:attrNameLst>
                                      </p:cBhvr>
                                      <p:to>
                                        <p:strVal val="visible"/>
                                      </p:to>
                                    </p:set>
                                    <p:animEffect filter="fade" transition="in">
                                      <p:cBhvr>
                                        <p:cTn dur="1000"/>
                                        <p:tgtEl>
                                          <p:spTgt spid="15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7">
                                            <p:txEl>
                                              <p:pRg end="2" st="2"/>
                                            </p:txEl>
                                          </p:spTgt>
                                        </p:tgtEl>
                                        <p:attrNameLst>
                                          <p:attrName>style.visibility</p:attrName>
                                        </p:attrNameLst>
                                      </p:cBhvr>
                                      <p:to>
                                        <p:strVal val="visible"/>
                                      </p:to>
                                    </p:set>
                                    <p:animEffect filter="fade" transition="in">
                                      <p:cBhvr>
                                        <p:cTn dur="1000"/>
                                        <p:tgtEl>
                                          <p:spTgt spid="157">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7">
                                            <p:txEl>
                                              <p:pRg end="3" st="3"/>
                                            </p:txEl>
                                          </p:spTgt>
                                        </p:tgtEl>
                                        <p:attrNameLst>
                                          <p:attrName>style.visibility</p:attrName>
                                        </p:attrNameLst>
                                      </p:cBhvr>
                                      <p:to>
                                        <p:strVal val="visible"/>
                                      </p:to>
                                    </p:set>
                                    <p:animEffect filter="fade" transition="in">
                                      <p:cBhvr>
                                        <p:cTn dur="1000"/>
                                        <p:tgtEl>
                                          <p:spTgt spid="157">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7">
                                            <p:txEl>
                                              <p:pRg end="4" st="4"/>
                                            </p:txEl>
                                          </p:spTgt>
                                        </p:tgtEl>
                                        <p:attrNameLst>
                                          <p:attrName>style.visibility</p:attrName>
                                        </p:attrNameLst>
                                      </p:cBhvr>
                                      <p:to>
                                        <p:strVal val="visible"/>
                                      </p:to>
                                    </p:set>
                                    <p:animEffect filter="fade" transition="in">
                                      <p:cBhvr>
                                        <p:cTn dur="1000"/>
                                        <p:tgtEl>
                                          <p:spTgt spid="157">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7474F"/>
        </a:solidFill>
      </p:bgPr>
    </p:bg>
    <p:spTree>
      <p:nvGrpSpPr>
        <p:cNvPr id="360" name="Shape 360"/>
        <p:cNvGrpSpPr/>
        <p:nvPr/>
      </p:nvGrpSpPr>
      <p:grpSpPr>
        <a:xfrm>
          <a:off x="0" y="0"/>
          <a:ext cx="0" cy="0"/>
          <a:chOff x="0" y="0"/>
          <a:chExt cx="0" cy="0"/>
        </a:xfrm>
      </p:grpSpPr>
      <p:sp>
        <p:nvSpPr>
          <p:cNvPr id="361" name="Google Shape;361;p56"/>
          <p:cNvSpPr txBox="1"/>
          <p:nvPr/>
        </p:nvSpPr>
        <p:spPr>
          <a:xfrm>
            <a:off x="319675" y="169525"/>
            <a:ext cx="8088000" cy="72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rgbClr val="93C47D"/>
                </a:solidFill>
                <a:latin typeface="EB Garamond"/>
                <a:ea typeface="EB Garamond"/>
                <a:cs typeface="EB Garamond"/>
                <a:sym typeface="EB Garamond"/>
              </a:rPr>
              <a:t>                                  Previous Generation</a:t>
            </a:r>
            <a:endParaRPr sz="2800">
              <a:solidFill>
                <a:srgbClr val="93C47D"/>
              </a:solidFill>
              <a:latin typeface="EB Garamond"/>
              <a:ea typeface="EB Garamond"/>
              <a:cs typeface="EB Garamond"/>
              <a:sym typeface="EB Garamond"/>
            </a:endParaRPr>
          </a:p>
        </p:txBody>
      </p:sp>
      <p:sp>
        <p:nvSpPr>
          <p:cNvPr id="362" name="Google Shape;362;p56"/>
          <p:cNvSpPr txBox="1"/>
          <p:nvPr/>
        </p:nvSpPr>
        <p:spPr>
          <a:xfrm>
            <a:off x="373450" y="826475"/>
            <a:ext cx="8238300" cy="921600"/>
          </a:xfrm>
          <a:prstGeom prst="rect">
            <a:avLst/>
          </a:prstGeom>
          <a:noFill/>
          <a:ln>
            <a:noFill/>
          </a:ln>
        </p:spPr>
        <p:txBody>
          <a:bodyPr anchorCtr="0" anchor="t" bIns="91425" lIns="91425" spcFirstLastPara="1" rIns="91425" wrap="square" tIns="91425">
            <a:noAutofit/>
          </a:bodyPr>
          <a:lstStyle/>
          <a:p>
            <a:pPr indent="0" lvl="0" marL="0" rtl="0" algn="l">
              <a:spcBef>
                <a:spcPts val="480"/>
              </a:spcBef>
              <a:spcAft>
                <a:spcPts val="0"/>
              </a:spcAft>
              <a:buClr>
                <a:schemeClr val="dk1"/>
              </a:buClr>
              <a:buSzPts val="1100"/>
              <a:buFont typeface="Arial"/>
              <a:buNone/>
            </a:pPr>
            <a:r>
              <a:rPr lang="en" sz="1800">
                <a:solidFill>
                  <a:srgbClr val="FFFFFF"/>
                </a:solidFill>
              </a:rPr>
              <a:t>Hard disk drives that you can use for workloads with small datasets where data is accessed infrequently and performance is not of primary importance.</a:t>
            </a:r>
            <a:endParaRPr sz="1800">
              <a:solidFill>
                <a:srgbClr val="FFFFFF"/>
              </a:solidFill>
            </a:endParaRPr>
          </a:p>
          <a:p>
            <a:pPr indent="0" lvl="0" marL="0" rtl="0" algn="l">
              <a:spcBef>
                <a:spcPts val="600"/>
              </a:spcBef>
              <a:spcAft>
                <a:spcPts val="0"/>
              </a:spcAft>
              <a:buClr>
                <a:schemeClr val="dk1"/>
              </a:buClr>
              <a:buSzPts val="1100"/>
              <a:buFont typeface="Arial"/>
              <a:buNone/>
            </a:pPr>
            <a:r>
              <a:t/>
            </a:r>
            <a:endParaRPr sz="1800">
              <a:solidFill>
                <a:srgbClr val="FFFFFF"/>
              </a:solidFill>
            </a:endParaRPr>
          </a:p>
          <a:p>
            <a:pPr indent="0" lvl="0" marL="0" rtl="0" algn="l">
              <a:spcBef>
                <a:spcPts val="600"/>
              </a:spcBef>
              <a:spcAft>
                <a:spcPts val="0"/>
              </a:spcAft>
              <a:buClr>
                <a:schemeClr val="dk1"/>
              </a:buClr>
              <a:buSzPts val="1100"/>
              <a:buFont typeface="Arial"/>
              <a:buNone/>
            </a:pPr>
            <a:r>
              <a:t/>
            </a:r>
            <a:endParaRPr sz="1800">
              <a:solidFill>
                <a:srgbClr val="FFFFFF"/>
              </a:solidFill>
            </a:endParaRPr>
          </a:p>
          <a:p>
            <a:pPr indent="0" lvl="0" marL="0" rtl="0" algn="l">
              <a:spcBef>
                <a:spcPts val="600"/>
              </a:spcBef>
              <a:spcAft>
                <a:spcPts val="0"/>
              </a:spcAft>
              <a:buClr>
                <a:schemeClr val="dk1"/>
              </a:buClr>
              <a:buSzPts val="1100"/>
              <a:buFont typeface="Arial"/>
              <a:buNone/>
            </a:pPr>
            <a:r>
              <a:t/>
            </a:r>
            <a:endParaRPr sz="1800">
              <a:solidFill>
                <a:srgbClr val="FFFFFF"/>
              </a:solidFill>
            </a:endParaRPr>
          </a:p>
          <a:p>
            <a:pPr indent="0" lvl="0" marL="457200" rtl="0" algn="l">
              <a:spcBef>
                <a:spcPts val="600"/>
              </a:spcBef>
              <a:spcAft>
                <a:spcPts val="600"/>
              </a:spcAft>
              <a:buNone/>
            </a:pPr>
            <a:r>
              <a:t/>
            </a:r>
            <a:endParaRPr/>
          </a:p>
        </p:txBody>
      </p:sp>
      <p:sp>
        <p:nvSpPr>
          <p:cNvPr id="363" name="Google Shape;363;p56"/>
          <p:cNvSpPr/>
          <p:nvPr/>
        </p:nvSpPr>
        <p:spPr>
          <a:xfrm>
            <a:off x="4545675" y="2802725"/>
            <a:ext cx="1841700" cy="638700"/>
          </a:xfrm>
          <a:prstGeom prst="roundRect">
            <a:avLst>
              <a:gd fmla="val 16667" name="adj"/>
            </a:avLst>
          </a:prstGeom>
          <a:solidFill>
            <a:srgbClr val="F4CC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Magnetic Volumes</a:t>
            </a:r>
            <a:endParaRPr/>
          </a:p>
        </p:txBody>
      </p:sp>
      <p:cxnSp>
        <p:nvCxnSpPr>
          <p:cNvPr id="364" name="Google Shape;364;p56"/>
          <p:cNvCxnSpPr>
            <a:stCxn id="365" idx="3"/>
            <a:endCxn id="363" idx="1"/>
          </p:cNvCxnSpPr>
          <p:nvPr/>
        </p:nvCxnSpPr>
        <p:spPr>
          <a:xfrm flipH="1" rot="10800000">
            <a:off x="2625675" y="3122078"/>
            <a:ext cx="1920000" cy="36000"/>
          </a:xfrm>
          <a:prstGeom prst="straightConnector1">
            <a:avLst/>
          </a:prstGeom>
          <a:noFill/>
          <a:ln cap="flat" cmpd="sng" w="9525">
            <a:solidFill>
              <a:schemeClr val="lt1"/>
            </a:solidFill>
            <a:prstDash val="solid"/>
            <a:round/>
            <a:headEnd len="med" w="med" type="none"/>
            <a:tailEnd len="med" w="med" type="stealth"/>
          </a:ln>
        </p:spPr>
      </p:cxnSp>
      <p:pic>
        <p:nvPicPr>
          <p:cNvPr descr="1195437711991895099Machovka_harddisk.svg.hi.png" id="365" name="Google Shape;365;p56"/>
          <p:cNvPicPr preferRelativeResize="0"/>
          <p:nvPr/>
        </p:nvPicPr>
        <p:blipFill>
          <a:blip r:embed="rId3">
            <a:alphaModFix/>
          </a:blip>
          <a:stretch>
            <a:fillRect/>
          </a:stretch>
        </p:blipFill>
        <p:spPr>
          <a:xfrm>
            <a:off x="1970275" y="2806305"/>
            <a:ext cx="655400" cy="70354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7474F"/>
        </a:solidFill>
      </p:bgPr>
    </p:bg>
    <p:spTree>
      <p:nvGrpSpPr>
        <p:cNvPr id="369" name="Shape 369"/>
        <p:cNvGrpSpPr/>
        <p:nvPr/>
      </p:nvGrpSpPr>
      <p:grpSpPr>
        <a:xfrm>
          <a:off x="0" y="0"/>
          <a:ext cx="0" cy="0"/>
          <a:chOff x="0" y="0"/>
          <a:chExt cx="0" cy="0"/>
        </a:xfrm>
      </p:grpSpPr>
      <p:sp>
        <p:nvSpPr>
          <p:cNvPr id="370" name="Google Shape;370;p57"/>
          <p:cNvSpPr txBox="1"/>
          <p:nvPr/>
        </p:nvSpPr>
        <p:spPr>
          <a:xfrm>
            <a:off x="319675" y="169525"/>
            <a:ext cx="8088000" cy="72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rgbClr val="93C47D"/>
                </a:solidFill>
                <a:latin typeface="EB Garamond"/>
                <a:ea typeface="EB Garamond"/>
                <a:cs typeface="EB Garamond"/>
                <a:sym typeface="EB Garamond"/>
              </a:rPr>
              <a:t>                                  General Purpose SSD</a:t>
            </a:r>
            <a:endParaRPr sz="2800">
              <a:solidFill>
                <a:srgbClr val="93C47D"/>
              </a:solidFill>
              <a:latin typeface="EB Garamond"/>
              <a:ea typeface="EB Garamond"/>
              <a:cs typeface="EB Garamond"/>
              <a:sym typeface="EB Garamond"/>
            </a:endParaRPr>
          </a:p>
        </p:txBody>
      </p:sp>
      <p:graphicFrame>
        <p:nvGraphicFramePr>
          <p:cNvPr id="371" name="Google Shape;371;p57"/>
          <p:cNvGraphicFramePr/>
          <p:nvPr/>
        </p:nvGraphicFramePr>
        <p:xfrm>
          <a:off x="407900" y="1390700"/>
          <a:ext cx="3000000" cy="3000000"/>
        </p:xfrm>
        <a:graphic>
          <a:graphicData uri="http://schemas.openxmlformats.org/drawingml/2006/table">
            <a:tbl>
              <a:tblPr>
                <a:noFill/>
                <a:tableStyleId>{3C1E2902-81CD-4891-B3D0-654FA1685981}</a:tableStyleId>
              </a:tblPr>
              <a:tblGrid>
                <a:gridCol w="1758100"/>
                <a:gridCol w="2231200"/>
                <a:gridCol w="3703550"/>
              </a:tblGrid>
              <a:tr h="396200">
                <a:tc>
                  <a:txBody>
                    <a:bodyPr/>
                    <a:lstStyle/>
                    <a:p>
                      <a:pPr indent="0" lvl="0" marL="0" rtl="0" algn="ctr">
                        <a:spcBef>
                          <a:spcPts val="0"/>
                        </a:spcBef>
                        <a:spcAft>
                          <a:spcPts val="0"/>
                        </a:spcAft>
                        <a:buNone/>
                      </a:pPr>
                      <a:r>
                        <a:rPr b="1" lang="en" sz="1300">
                          <a:solidFill>
                            <a:schemeClr val="lt1"/>
                          </a:solidFill>
                        </a:rPr>
                        <a:t>Characteristic</a:t>
                      </a:r>
                      <a:endParaRPr b="1" sz="1300">
                        <a:solidFill>
                          <a:schemeClr val="lt1"/>
                        </a:solidFill>
                      </a:endParaRPr>
                    </a:p>
                  </a:txBody>
                  <a:tcPr marT="91425" marB="91425" marR="91425" marL="91425"/>
                </a:tc>
                <a:tc>
                  <a:txBody>
                    <a:bodyPr/>
                    <a:lstStyle/>
                    <a:p>
                      <a:pPr indent="0" lvl="0" marL="0" rtl="0" algn="ctr">
                        <a:spcBef>
                          <a:spcPts val="0"/>
                        </a:spcBef>
                        <a:spcAft>
                          <a:spcPts val="0"/>
                        </a:spcAft>
                        <a:buNone/>
                      </a:pPr>
                      <a:r>
                        <a:rPr b="1" lang="en" sz="1300">
                          <a:solidFill>
                            <a:schemeClr val="lt1"/>
                          </a:solidFill>
                        </a:rPr>
                        <a:t>gp3</a:t>
                      </a:r>
                      <a:endParaRPr b="1" sz="1300">
                        <a:solidFill>
                          <a:schemeClr val="lt1"/>
                        </a:solidFill>
                      </a:endParaRPr>
                    </a:p>
                  </a:txBody>
                  <a:tcPr marT="91425" marB="91425" marR="91425" marL="91425"/>
                </a:tc>
                <a:tc>
                  <a:txBody>
                    <a:bodyPr/>
                    <a:lstStyle/>
                    <a:p>
                      <a:pPr indent="0" lvl="0" marL="0" rtl="0" algn="ctr">
                        <a:spcBef>
                          <a:spcPts val="0"/>
                        </a:spcBef>
                        <a:spcAft>
                          <a:spcPts val="0"/>
                        </a:spcAft>
                        <a:buNone/>
                      </a:pPr>
                      <a:r>
                        <a:rPr b="1" lang="en" sz="1300">
                          <a:solidFill>
                            <a:schemeClr val="lt1"/>
                          </a:solidFill>
                        </a:rPr>
                        <a:t>gp2</a:t>
                      </a:r>
                      <a:endParaRPr b="1" sz="1300">
                        <a:solidFill>
                          <a:schemeClr val="lt1"/>
                        </a:solidFill>
                      </a:endParaRPr>
                    </a:p>
                  </a:txBody>
                  <a:tcPr marT="91425" marB="91425" marR="91425" marL="91425"/>
                </a:tc>
              </a:tr>
              <a:tr h="609575">
                <a:tc>
                  <a:txBody>
                    <a:bodyPr/>
                    <a:lstStyle/>
                    <a:p>
                      <a:pPr indent="0" lvl="0" marL="0" rtl="0" algn="ctr">
                        <a:spcBef>
                          <a:spcPts val="0"/>
                        </a:spcBef>
                        <a:spcAft>
                          <a:spcPts val="0"/>
                        </a:spcAft>
                        <a:buNone/>
                      </a:pPr>
                      <a:r>
                        <a:rPr lang="en" sz="1300">
                          <a:solidFill>
                            <a:schemeClr val="lt1"/>
                          </a:solidFill>
                        </a:rPr>
                        <a:t>Baseline IOPS</a:t>
                      </a:r>
                      <a:endParaRPr sz="1300">
                        <a:solidFill>
                          <a:schemeClr val="lt1"/>
                        </a:solidFill>
                      </a:endParaRPr>
                    </a:p>
                  </a:txBody>
                  <a:tcPr marT="91425" marB="91425" marR="91425" marL="91425"/>
                </a:tc>
                <a:tc>
                  <a:txBody>
                    <a:bodyPr/>
                    <a:lstStyle/>
                    <a:p>
                      <a:pPr indent="0" lvl="0" marL="0" rtl="0" algn="ctr">
                        <a:spcBef>
                          <a:spcPts val="0"/>
                        </a:spcBef>
                        <a:spcAft>
                          <a:spcPts val="0"/>
                        </a:spcAft>
                        <a:buNone/>
                      </a:pPr>
                      <a:r>
                        <a:rPr lang="en" sz="1300">
                          <a:solidFill>
                            <a:schemeClr val="lt1"/>
                          </a:solidFill>
                        </a:rPr>
                        <a:t>Baseline of 3000 IOPS</a:t>
                      </a:r>
                      <a:endParaRPr sz="1300">
                        <a:solidFill>
                          <a:schemeClr val="lt1"/>
                        </a:solidFill>
                      </a:endParaRPr>
                    </a:p>
                  </a:txBody>
                  <a:tcPr marT="91425" marB="91425" marR="91425" marL="91425"/>
                </a:tc>
                <a:tc>
                  <a:txBody>
                    <a:bodyPr/>
                    <a:lstStyle/>
                    <a:p>
                      <a:pPr indent="0" lvl="0" marL="0" rtl="0" algn="ctr">
                        <a:spcBef>
                          <a:spcPts val="0"/>
                        </a:spcBef>
                        <a:spcAft>
                          <a:spcPts val="0"/>
                        </a:spcAft>
                        <a:buNone/>
                      </a:pPr>
                      <a:r>
                        <a:rPr lang="en" sz="1300">
                          <a:solidFill>
                            <a:schemeClr val="lt1"/>
                          </a:solidFill>
                        </a:rPr>
                        <a:t>3 IOPS/GiB (minimum 100 IOPS) to a maximum of 16,000 IOPS</a:t>
                      </a:r>
                      <a:endParaRPr sz="1300">
                        <a:solidFill>
                          <a:schemeClr val="lt1"/>
                        </a:solidFill>
                      </a:endParaRPr>
                    </a:p>
                  </a:txBody>
                  <a:tcPr marT="91425" marB="91425" marR="91425" marL="91425"/>
                </a:tc>
              </a:tr>
              <a:tr h="396200">
                <a:tc>
                  <a:txBody>
                    <a:bodyPr/>
                    <a:lstStyle/>
                    <a:p>
                      <a:pPr indent="0" lvl="0" marL="0" rtl="0" algn="ctr">
                        <a:spcBef>
                          <a:spcPts val="0"/>
                        </a:spcBef>
                        <a:spcAft>
                          <a:spcPts val="0"/>
                        </a:spcAft>
                        <a:buNone/>
                      </a:pPr>
                      <a:r>
                        <a:t/>
                      </a:r>
                      <a:endParaRPr sz="1300">
                        <a:solidFill>
                          <a:schemeClr val="lt1"/>
                        </a:solidFill>
                      </a:endParaRPr>
                    </a:p>
                    <a:p>
                      <a:pPr indent="0" lvl="0" marL="0" rtl="0" algn="ctr">
                        <a:spcBef>
                          <a:spcPts val="0"/>
                        </a:spcBef>
                        <a:spcAft>
                          <a:spcPts val="0"/>
                        </a:spcAft>
                        <a:buNone/>
                      </a:pPr>
                      <a:r>
                        <a:rPr lang="en" sz="1300">
                          <a:solidFill>
                            <a:schemeClr val="lt1"/>
                          </a:solidFill>
                        </a:rPr>
                        <a:t>Baseline Throughput</a:t>
                      </a:r>
                      <a:endParaRPr sz="1300">
                        <a:solidFill>
                          <a:schemeClr val="lt1"/>
                        </a:solidFill>
                      </a:endParaRPr>
                    </a:p>
                  </a:txBody>
                  <a:tcPr marT="91425" marB="91425" marR="91425" marL="91425"/>
                </a:tc>
                <a:tc>
                  <a:txBody>
                    <a:bodyPr/>
                    <a:lstStyle/>
                    <a:p>
                      <a:pPr indent="0" lvl="0" marL="0" rtl="0" algn="ctr">
                        <a:spcBef>
                          <a:spcPts val="0"/>
                        </a:spcBef>
                        <a:spcAft>
                          <a:spcPts val="0"/>
                        </a:spcAft>
                        <a:buNone/>
                      </a:pPr>
                      <a:r>
                        <a:rPr lang="en" sz="1300">
                          <a:solidFill>
                            <a:schemeClr val="lt1"/>
                          </a:solidFill>
                        </a:rPr>
                        <a:t>125 MiB/s</a:t>
                      </a:r>
                      <a:endParaRPr sz="1300">
                        <a:solidFill>
                          <a:schemeClr val="lt1"/>
                        </a:solidFill>
                      </a:endParaRPr>
                    </a:p>
                    <a:p>
                      <a:pPr indent="0" lvl="0" marL="0" rtl="0" algn="ctr">
                        <a:spcBef>
                          <a:spcPts val="0"/>
                        </a:spcBef>
                        <a:spcAft>
                          <a:spcPts val="0"/>
                        </a:spcAft>
                        <a:buNone/>
                      </a:pPr>
                      <a:r>
                        <a:t/>
                      </a:r>
                      <a:endParaRPr sz="1300">
                        <a:solidFill>
                          <a:schemeClr val="lt1"/>
                        </a:solidFill>
                      </a:endParaRPr>
                    </a:p>
                    <a:p>
                      <a:pPr indent="0" lvl="0" marL="0" rtl="0" algn="ctr">
                        <a:spcBef>
                          <a:spcPts val="0"/>
                        </a:spcBef>
                        <a:spcAft>
                          <a:spcPts val="0"/>
                        </a:spcAft>
                        <a:buNone/>
                      </a:pPr>
                      <a:r>
                        <a:rPr lang="en" sz="1300">
                          <a:solidFill>
                            <a:schemeClr val="lt1"/>
                          </a:solidFill>
                        </a:rPr>
                        <a:t>Maximum throughput = 1000 MiB/s</a:t>
                      </a:r>
                      <a:endParaRPr sz="1300">
                        <a:solidFill>
                          <a:schemeClr val="lt1"/>
                        </a:solidFill>
                      </a:endParaRPr>
                    </a:p>
                  </a:txBody>
                  <a:tcPr marT="91425" marB="91425" marR="91425" marL="91425"/>
                </a:tc>
                <a:tc>
                  <a:txBody>
                    <a:bodyPr/>
                    <a:lstStyle/>
                    <a:p>
                      <a:pPr indent="0" lvl="0" marL="0" rtl="0" algn="ctr">
                        <a:spcBef>
                          <a:spcPts val="0"/>
                        </a:spcBef>
                        <a:spcAft>
                          <a:spcPts val="0"/>
                        </a:spcAft>
                        <a:buNone/>
                      </a:pPr>
                      <a:r>
                        <a:t/>
                      </a:r>
                      <a:endParaRPr sz="1300">
                        <a:solidFill>
                          <a:schemeClr val="lt1"/>
                        </a:solidFill>
                      </a:endParaRPr>
                    </a:p>
                    <a:p>
                      <a:pPr indent="0" lvl="0" marL="0" rtl="0" algn="ctr">
                        <a:spcBef>
                          <a:spcPts val="0"/>
                        </a:spcBef>
                        <a:spcAft>
                          <a:spcPts val="0"/>
                        </a:spcAft>
                        <a:buNone/>
                      </a:pPr>
                      <a:r>
                        <a:rPr lang="en" sz="1300">
                          <a:solidFill>
                            <a:schemeClr val="lt1"/>
                          </a:solidFill>
                        </a:rPr>
                        <a:t>Throughput between 128 MiB/s and 250 MiB/s, depending on the volume size.</a:t>
                      </a:r>
                      <a:endParaRPr sz="1300">
                        <a:solidFill>
                          <a:schemeClr val="lt1"/>
                        </a:solidFill>
                      </a:endParaRPr>
                    </a:p>
                  </a:txBody>
                  <a:tcPr marT="91425" marB="91425" marR="91425" marL="91425"/>
                </a:tc>
              </a:tr>
              <a:tr h="381000">
                <a:tc>
                  <a:txBody>
                    <a:bodyPr/>
                    <a:lstStyle/>
                    <a:p>
                      <a:pPr indent="0" lvl="0" marL="0" rtl="0" algn="ctr">
                        <a:spcBef>
                          <a:spcPts val="0"/>
                        </a:spcBef>
                        <a:spcAft>
                          <a:spcPts val="0"/>
                        </a:spcAft>
                        <a:buNone/>
                      </a:pPr>
                      <a:r>
                        <a:rPr lang="en" sz="1300">
                          <a:solidFill>
                            <a:schemeClr val="lt1"/>
                          </a:solidFill>
                        </a:rPr>
                        <a:t>Generation</a:t>
                      </a:r>
                      <a:endParaRPr sz="1300">
                        <a:solidFill>
                          <a:schemeClr val="lt1"/>
                        </a:solidFill>
                      </a:endParaRPr>
                    </a:p>
                  </a:txBody>
                  <a:tcPr marT="91425" marB="91425" marR="91425" marL="91425"/>
                </a:tc>
                <a:tc>
                  <a:txBody>
                    <a:bodyPr/>
                    <a:lstStyle/>
                    <a:p>
                      <a:pPr indent="0" lvl="0" marL="0" rtl="0" algn="ctr">
                        <a:spcBef>
                          <a:spcPts val="0"/>
                        </a:spcBef>
                        <a:spcAft>
                          <a:spcPts val="0"/>
                        </a:spcAft>
                        <a:buNone/>
                      </a:pPr>
                      <a:r>
                        <a:rPr lang="en" sz="1300">
                          <a:solidFill>
                            <a:schemeClr val="lt1"/>
                          </a:solidFill>
                        </a:rPr>
                        <a:t>Newer</a:t>
                      </a:r>
                      <a:endParaRPr sz="1300">
                        <a:solidFill>
                          <a:schemeClr val="lt1"/>
                        </a:solidFill>
                      </a:endParaRPr>
                    </a:p>
                  </a:txBody>
                  <a:tcPr marT="91425" marB="91425" marR="91425" marL="91425"/>
                </a:tc>
                <a:tc>
                  <a:txBody>
                    <a:bodyPr/>
                    <a:lstStyle/>
                    <a:p>
                      <a:pPr indent="0" lvl="0" marL="0" rtl="0" algn="ctr">
                        <a:spcBef>
                          <a:spcPts val="0"/>
                        </a:spcBef>
                        <a:spcAft>
                          <a:spcPts val="0"/>
                        </a:spcAft>
                        <a:buNone/>
                      </a:pPr>
                      <a:r>
                        <a:rPr lang="en" sz="1300">
                          <a:solidFill>
                            <a:schemeClr val="lt1"/>
                          </a:solidFill>
                        </a:rPr>
                        <a:t>Older</a:t>
                      </a:r>
                      <a:endParaRPr sz="1300">
                        <a:solidFill>
                          <a:schemeClr val="lt1"/>
                        </a:solidFill>
                      </a:endParaRPr>
                    </a:p>
                  </a:txBody>
                  <a:tcPr marT="91425" marB="91425" marR="91425" marL="91425"/>
                </a:tc>
              </a:tr>
            </a:tbl>
          </a:graphicData>
        </a:graphic>
      </p:graphicFrame>
      <p:sp>
        <p:nvSpPr>
          <p:cNvPr id="372" name="Google Shape;372;p57"/>
          <p:cNvSpPr txBox="1"/>
          <p:nvPr/>
        </p:nvSpPr>
        <p:spPr>
          <a:xfrm>
            <a:off x="515575" y="4057100"/>
            <a:ext cx="6585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B45F06"/>
                </a:solidFill>
              </a:rPr>
              <a:t>gp3 offers SSD-performance at a 20% lower cost per GB than gp2 volumes.</a:t>
            </a:r>
            <a:endParaRPr>
              <a:solidFill>
                <a:srgbClr val="B45F06"/>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2"/>
                                        </p:tgtEl>
                                        <p:attrNameLst>
                                          <p:attrName>style.visibility</p:attrName>
                                        </p:attrNameLst>
                                      </p:cBhvr>
                                      <p:to>
                                        <p:strVal val="visible"/>
                                      </p:to>
                                    </p:set>
                                    <p:animEffect filter="fade" transition="in">
                                      <p:cBhvr>
                                        <p:cTn dur="1000"/>
                                        <p:tgtEl>
                                          <p:spTgt spid="37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7474F"/>
        </a:solidFill>
      </p:bgPr>
    </p:bg>
    <p:spTree>
      <p:nvGrpSpPr>
        <p:cNvPr id="376" name="Shape 376"/>
        <p:cNvGrpSpPr/>
        <p:nvPr/>
      </p:nvGrpSpPr>
      <p:grpSpPr>
        <a:xfrm>
          <a:off x="0" y="0"/>
          <a:ext cx="0" cy="0"/>
          <a:chOff x="0" y="0"/>
          <a:chExt cx="0" cy="0"/>
        </a:xfrm>
      </p:grpSpPr>
      <p:sp>
        <p:nvSpPr>
          <p:cNvPr id="377" name="Google Shape;377;p58"/>
          <p:cNvSpPr txBox="1"/>
          <p:nvPr/>
        </p:nvSpPr>
        <p:spPr>
          <a:xfrm>
            <a:off x="319675" y="169525"/>
            <a:ext cx="8088000" cy="72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rgbClr val="93C47D"/>
                </a:solidFill>
                <a:latin typeface="EB Garamond"/>
                <a:ea typeface="EB Garamond"/>
                <a:cs typeface="EB Garamond"/>
                <a:sym typeface="EB Garamond"/>
              </a:rPr>
              <a:t>                                  Provisioned IOPS</a:t>
            </a:r>
            <a:endParaRPr sz="2800">
              <a:solidFill>
                <a:srgbClr val="93C47D"/>
              </a:solidFill>
              <a:latin typeface="EB Garamond"/>
              <a:ea typeface="EB Garamond"/>
              <a:cs typeface="EB Garamond"/>
              <a:sym typeface="EB Garamond"/>
            </a:endParaRPr>
          </a:p>
        </p:txBody>
      </p:sp>
      <p:sp>
        <p:nvSpPr>
          <p:cNvPr id="378" name="Google Shape;378;p58"/>
          <p:cNvSpPr txBox="1"/>
          <p:nvPr/>
        </p:nvSpPr>
        <p:spPr>
          <a:xfrm>
            <a:off x="141200" y="698725"/>
            <a:ext cx="8942400" cy="921600"/>
          </a:xfrm>
          <a:prstGeom prst="rect">
            <a:avLst/>
          </a:prstGeom>
          <a:noFill/>
          <a:ln>
            <a:noFill/>
          </a:ln>
        </p:spPr>
        <p:txBody>
          <a:bodyPr anchorCtr="0" anchor="t" bIns="91425" lIns="91425" spcFirstLastPara="1" rIns="91425" wrap="square" tIns="91425">
            <a:noAutofit/>
          </a:bodyPr>
          <a:lstStyle/>
          <a:p>
            <a:pPr indent="0" lvl="0" marL="0" rtl="0" algn="l">
              <a:spcBef>
                <a:spcPts val="480"/>
              </a:spcBef>
              <a:spcAft>
                <a:spcPts val="0"/>
              </a:spcAft>
              <a:buClr>
                <a:schemeClr val="dk1"/>
              </a:buClr>
              <a:buSzPts val="1100"/>
              <a:buFont typeface="Arial"/>
              <a:buNone/>
            </a:pPr>
            <a:r>
              <a:rPr lang="en" sz="1800">
                <a:solidFill>
                  <a:srgbClr val="FFFFFF"/>
                </a:solidFill>
              </a:rPr>
              <a:t>Highest performance SSD volume designed for mission critical application workloads.</a:t>
            </a:r>
            <a:endParaRPr sz="1800">
              <a:solidFill>
                <a:srgbClr val="FFFFFF"/>
              </a:solidFill>
            </a:endParaRPr>
          </a:p>
          <a:p>
            <a:pPr indent="0" lvl="0" marL="0" rtl="0" algn="l">
              <a:spcBef>
                <a:spcPts val="600"/>
              </a:spcBef>
              <a:spcAft>
                <a:spcPts val="0"/>
              </a:spcAft>
              <a:buClr>
                <a:schemeClr val="dk1"/>
              </a:buClr>
              <a:buSzPts val="1100"/>
              <a:buFont typeface="Arial"/>
              <a:buNone/>
            </a:pPr>
            <a:r>
              <a:t/>
            </a:r>
            <a:endParaRPr sz="1800">
              <a:solidFill>
                <a:srgbClr val="FFFFFF"/>
              </a:solidFill>
            </a:endParaRPr>
          </a:p>
          <a:p>
            <a:pPr indent="0" lvl="0" marL="0" rtl="0" algn="l">
              <a:spcBef>
                <a:spcPts val="600"/>
              </a:spcBef>
              <a:spcAft>
                <a:spcPts val="0"/>
              </a:spcAft>
              <a:buClr>
                <a:schemeClr val="dk1"/>
              </a:buClr>
              <a:buSzPts val="1100"/>
              <a:buFont typeface="Arial"/>
              <a:buNone/>
            </a:pPr>
            <a:r>
              <a:t/>
            </a:r>
            <a:endParaRPr sz="1800">
              <a:solidFill>
                <a:srgbClr val="FFFFFF"/>
              </a:solidFill>
            </a:endParaRPr>
          </a:p>
          <a:p>
            <a:pPr indent="0" lvl="0" marL="457200" rtl="0" algn="l">
              <a:spcBef>
                <a:spcPts val="600"/>
              </a:spcBef>
              <a:spcAft>
                <a:spcPts val="600"/>
              </a:spcAft>
              <a:buNone/>
            </a:pPr>
            <a:r>
              <a:t/>
            </a:r>
            <a:endParaRPr/>
          </a:p>
        </p:txBody>
      </p:sp>
      <p:graphicFrame>
        <p:nvGraphicFramePr>
          <p:cNvPr id="379" name="Google Shape;379;p58"/>
          <p:cNvGraphicFramePr/>
          <p:nvPr/>
        </p:nvGraphicFramePr>
        <p:xfrm>
          <a:off x="212075" y="1233675"/>
          <a:ext cx="3000000" cy="3000000"/>
        </p:xfrm>
        <a:graphic>
          <a:graphicData uri="http://schemas.openxmlformats.org/drawingml/2006/table">
            <a:tbl>
              <a:tblPr>
                <a:noFill/>
                <a:tableStyleId>{3C1E2902-81CD-4891-B3D0-654FA1685981}</a:tableStyleId>
              </a:tblPr>
              <a:tblGrid>
                <a:gridCol w="1152875"/>
                <a:gridCol w="2189850"/>
                <a:gridCol w="1854225"/>
                <a:gridCol w="2294150"/>
              </a:tblGrid>
              <a:tr h="560625">
                <a:tc>
                  <a:txBody>
                    <a:bodyPr/>
                    <a:lstStyle/>
                    <a:p>
                      <a:pPr indent="0" lvl="0" marL="0" rtl="0" algn="ctr">
                        <a:spcBef>
                          <a:spcPts val="0"/>
                        </a:spcBef>
                        <a:spcAft>
                          <a:spcPts val="0"/>
                        </a:spcAft>
                        <a:buClr>
                          <a:schemeClr val="dk1"/>
                        </a:buClr>
                        <a:buSzPts val="1100"/>
                        <a:buFont typeface="Arial"/>
                        <a:buNone/>
                      </a:pPr>
                      <a:r>
                        <a:rPr b="1" lang="en" sz="1100">
                          <a:solidFill>
                            <a:schemeClr val="lt1"/>
                          </a:solidFill>
                        </a:rPr>
                        <a:t>Characteristic</a:t>
                      </a:r>
                      <a:endParaRPr sz="1200">
                        <a:solidFill>
                          <a:schemeClr val="lt1"/>
                        </a:solidFill>
                      </a:endParaRPr>
                    </a:p>
                  </a:txBody>
                  <a:tcPr marT="91425" marB="91425" marR="91425" marL="91425"/>
                </a:tc>
                <a:tc>
                  <a:txBody>
                    <a:bodyPr/>
                    <a:lstStyle/>
                    <a:p>
                      <a:pPr indent="0" lvl="0" marL="0" rtl="0" algn="ctr">
                        <a:spcBef>
                          <a:spcPts val="0"/>
                        </a:spcBef>
                        <a:spcAft>
                          <a:spcPts val="0"/>
                        </a:spcAft>
                        <a:buNone/>
                      </a:pPr>
                      <a:r>
                        <a:rPr b="1" lang="en" sz="1200">
                          <a:solidFill>
                            <a:schemeClr val="lt1"/>
                          </a:solidFill>
                        </a:rPr>
                        <a:t>io2 Block Express</a:t>
                      </a:r>
                      <a:endParaRPr b="1" sz="1200">
                        <a:solidFill>
                          <a:schemeClr val="lt1"/>
                        </a:solidFill>
                      </a:endParaRPr>
                    </a:p>
                  </a:txBody>
                  <a:tcPr marT="91425" marB="91425" marR="91425" marL="91425"/>
                </a:tc>
                <a:tc>
                  <a:txBody>
                    <a:bodyPr/>
                    <a:lstStyle/>
                    <a:p>
                      <a:pPr indent="0" lvl="0" marL="0" rtl="0" algn="ctr">
                        <a:spcBef>
                          <a:spcPts val="0"/>
                        </a:spcBef>
                        <a:spcAft>
                          <a:spcPts val="0"/>
                        </a:spcAft>
                        <a:buNone/>
                      </a:pPr>
                      <a:r>
                        <a:rPr b="1" lang="en" sz="1200">
                          <a:solidFill>
                            <a:schemeClr val="lt1"/>
                          </a:solidFill>
                        </a:rPr>
                        <a:t>io2</a:t>
                      </a:r>
                      <a:endParaRPr b="1" sz="1200">
                        <a:solidFill>
                          <a:schemeClr val="lt1"/>
                        </a:solidFill>
                      </a:endParaRPr>
                    </a:p>
                  </a:txBody>
                  <a:tcPr marT="91425" marB="91425" marR="91425" marL="91425"/>
                </a:tc>
                <a:tc>
                  <a:txBody>
                    <a:bodyPr/>
                    <a:lstStyle/>
                    <a:p>
                      <a:pPr indent="0" lvl="0" marL="0" rtl="0" algn="ctr">
                        <a:spcBef>
                          <a:spcPts val="0"/>
                        </a:spcBef>
                        <a:spcAft>
                          <a:spcPts val="0"/>
                        </a:spcAft>
                        <a:buNone/>
                      </a:pPr>
                      <a:r>
                        <a:rPr b="1" lang="en" sz="1200">
                          <a:solidFill>
                            <a:schemeClr val="lt1"/>
                          </a:solidFill>
                        </a:rPr>
                        <a:t>io1</a:t>
                      </a:r>
                      <a:endParaRPr b="1" sz="1200">
                        <a:solidFill>
                          <a:schemeClr val="lt1"/>
                        </a:solidFill>
                      </a:endParaRPr>
                    </a:p>
                  </a:txBody>
                  <a:tcPr marT="91425" marB="91425" marR="91425" marL="91425"/>
                </a:tc>
              </a:tr>
              <a:tr h="731500">
                <a:tc>
                  <a:txBody>
                    <a:bodyPr/>
                    <a:lstStyle/>
                    <a:p>
                      <a:pPr indent="0" lvl="0" marL="0" rtl="0" algn="ctr">
                        <a:spcBef>
                          <a:spcPts val="0"/>
                        </a:spcBef>
                        <a:spcAft>
                          <a:spcPts val="0"/>
                        </a:spcAft>
                        <a:buNone/>
                      </a:pPr>
                      <a:r>
                        <a:rPr lang="en" sz="1200">
                          <a:solidFill>
                            <a:schemeClr val="lt1"/>
                          </a:solidFill>
                        </a:rPr>
                        <a:t>Durability</a:t>
                      </a:r>
                      <a:endParaRPr sz="1200">
                        <a:solidFill>
                          <a:schemeClr val="lt1"/>
                        </a:solidFill>
                      </a:endParaRPr>
                    </a:p>
                  </a:txBody>
                  <a:tcPr marT="91425" marB="91425" marR="91425" marL="91425"/>
                </a:tc>
                <a:tc>
                  <a:txBody>
                    <a:bodyPr/>
                    <a:lstStyle/>
                    <a:p>
                      <a:pPr indent="0" lvl="0" marL="0" rtl="0" algn="ctr">
                        <a:spcBef>
                          <a:spcPts val="0"/>
                        </a:spcBef>
                        <a:spcAft>
                          <a:spcPts val="0"/>
                        </a:spcAft>
                        <a:buNone/>
                      </a:pPr>
                      <a:r>
                        <a:rPr lang="en" sz="1200">
                          <a:solidFill>
                            <a:schemeClr val="lt1"/>
                          </a:solidFill>
                        </a:rPr>
                        <a:t>99.999% durability (0.001% annual failure rate)</a:t>
                      </a:r>
                      <a:endParaRPr sz="1200">
                        <a:solidFill>
                          <a:schemeClr val="lt1"/>
                        </a:solidFill>
                      </a:endParaRPr>
                    </a:p>
                  </a:txBody>
                  <a:tcPr marT="91425" marB="91425" marR="91425" marL="91425"/>
                </a:tc>
                <a:tc>
                  <a:txBody>
                    <a:bodyPr/>
                    <a:lstStyle/>
                    <a:p>
                      <a:pPr indent="0" lvl="0" marL="0" rtl="0" algn="ctr">
                        <a:spcBef>
                          <a:spcPts val="0"/>
                        </a:spcBef>
                        <a:spcAft>
                          <a:spcPts val="0"/>
                        </a:spcAft>
                        <a:buNone/>
                      </a:pPr>
                      <a:r>
                        <a:rPr lang="en" sz="1200">
                          <a:solidFill>
                            <a:schemeClr val="lt1"/>
                          </a:solidFill>
                        </a:rPr>
                        <a:t>99.999% durability (0.001% annual failure rate)</a:t>
                      </a:r>
                      <a:endParaRPr sz="1200">
                        <a:solidFill>
                          <a:schemeClr val="lt1"/>
                        </a:solidFill>
                      </a:endParaRPr>
                    </a:p>
                  </a:txBody>
                  <a:tcPr marT="91425" marB="91425" marR="91425" marL="91425"/>
                </a:tc>
                <a:tc>
                  <a:txBody>
                    <a:bodyPr/>
                    <a:lstStyle/>
                    <a:p>
                      <a:pPr indent="0" lvl="0" marL="0" rtl="0" algn="ctr">
                        <a:spcBef>
                          <a:spcPts val="0"/>
                        </a:spcBef>
                        <a:spcAft>
                          <a:spcPts val="0"/>
                        </a:spcAft>
                        <a:buNone/>
                      </a:pPr>
                      <a:r>
                        <a:rPr lang="en" sz="1200">
                          <a:solidFill>
                            <a:schemeClr val="lt1"/>
                          </a:solidFill>
                        </a:rPr>
                        <a:t>99.8% - 99.9% durability (0.1% - 0.2% annual failure rate)</a:t>
                      </a:r>
                      <a:endParaRPr sz="1200">
                        <a:solidFill>
                          <a:schemeClr val="lt1"/>
                        </a:solidFill>
                      </a:endParaRPr>
                    </a:p>
                  </a:txBody>
                  <a:tcPr marT="91425" marB="91425" marR="91425" marL="91425"/>
                </a:tc>
              </a:tr>
              <a:tr h="1062250">
                <a:tc>
                  <a:txBody>
                    <a:bodyPr/>
                    <a:lstStyle/>
                    <a:p>
                      <a:pPr indent="0" lvl="0" marL="0" rtl="0" algn="ctr">
                        <a:spcBef>
                          <a:spcPts val="0"/>
                        </a:spcBef>
                        <a:spcAft>
                          <a:spcPts val="0"/>
                        </a:spcAft>
                        <a:buNone/>
                      </a:pPr>
                      <a:r>
                        <a:rPr lang="en" sz="1200">
                          <a:solidFill>
                            <a:schemeClr val="lt1"/>
                          </a:solidFill>
                        </a:rPr>
                        <a:t>Use cases</a:t>
                      </a:r>
                      <a:endParaRPr sz="1200">
                        <a:solidFill>
                          <a:schemeClr val="lt1"/>
                        </a:solidFill>
                      </a:endParaRPr>
                    </a:p>
                  </a:txBody>
                  <a:tcPr marT="91425" marB="91425" marR="91425" marL="91425"/>
                </a:tc>
                <a:tc>
                  <a:txBody>
                    <a:bodyPr/>
                    <a:lstStyle/>
                    <a:p>
                      <a:pPr indent="0" lvl="0" marL="0" rtl="0" algn="ctr">
                        <a:spcBef>
                          <a:spcPts val="0"/>
                        </a:spcBef>
                        <a:spcAft>
                          <a:spcPts val="0"/>
                        </a:spcAft>
                        <a:buNone/>
                      </a:pPr>
                      <a:r>
                        <a:rPr lang="en" sz="1200">
                          <a:solidFill>
                            <a:schemeClr val="lt1"/>
                          </a:solidFill>
                        </a:rPr>
                        <a:t>Workloads that require:</a:t>
                      </a:r>
                      <a:endParaRPr sz="1200">
                        <a:solidFill>
                          <a:schemeClr val="lt1"/>
                        </a:solidFill>
                      </a:endParaRPr>
                    </a:p>
                    <a:p>
                      <a:pPr indent="0" lvl="0" marL="0" rtl="0" algn="ctr">
                        <a:spcBef>
                          <a:spcPts val="0"/>
                        </a:spcBef>
                        <a:spcAft>
                          <a:spcPts val="0"/>
                        </a:spcAft>
                        <a:buNone/>
                      </a:pPr>
                      <a:r>
                        <a:rPr lang="en" sz="1200">
                          <a:solidFill>
                            <a:schemeClr val="lt1"/>
                          </a:solidFill>
                        </a:rPr>
                        <a:t>Sub-millisecond latency</a:t>
                      </a:r>
                      <a:endParaRPr sz="1200">
                        <a:solidFill>
                          <a:schemeClr val="lt1"/>
                        </a:solidFill>
                      </a:endParaRPr>
                    </a:p>
                    <a:p>
                      <a:pPr indent="0" lvl="0" marL="0" rtl="0" algn="ctr">
                        <a:spcBef>
                          <a:spcPts val="0"/>
                        </a:spcBef>
                        <a:spcAft>
                          <a:spcPts val="0"/>
                        </a:spcAft>
                        <a:buNone/>
                      </a:pPr>
                      <a:r>
                        <a:rPr lang="en" sz="1200">
                          <a:solidFill>
                            <a:schemeClr val="lt1"/>
                          </a:solidFill>
                        </a:rPr>
                        <a:t>More than 64,000 IOPS or 1,000 MiB/s of throughput</a:t>
                      </a:r>
                      <a:endParaRPr sz="1200">
                        <a:solidFill>
                          <a:schemeClr val="lt1"/>
                        </a:solidFill>
                      </a:endParaRPr>
                    </a:p>
                  </a:txBody>
                  <a:tcPr marT="91425" marB="91425" marR="91425" marL="91425"/>
                </a:tc>
                <a:tc>
                  <a:txBody>
                    <a:bodyPr/>
                    <a:lstStyle/>
                    <a:p>
                      <a:pPr indent="0" lvl="0" marL="0" rtl="0" algn="ctr">
                        <a:spcBef>
                          <a:spcPts val="0"/>
                        </a:spcBef>
                        <a:spcAft>
                          <a:spcPts val="0"/>
                        </a:spcAft>
                        <a:buNone/>
                      </a:pPr>
                      <a:r>
                        <a:rPr lang="en" sz="1200">
                          <a:solidFill>
                            <a:schemeClr val="lt1"/>
                          </a:solidFill>
                        </a:rPr>
                        <a:t>Workloads that require sustained IOPS performance or more than 16,000 IOPS</a:t>
                      </a:r>
                      <a:endParaRPr sz="1200">
                        <a:solidFill>
                          <a:schemeClr val="lt1"/>
                        </a:solidFill>
                      </a:endParaRPr>
                    </a:p>
                  </a:txBody>
                  <a:tcPr marT="91425" marB="91425" marR="91425" marL="91425"/>
                </a:tc>
                <a:tc>
                  <a:txBody>
                    <a:bodyPr/>
                    <a:lstStyle/>
                    <a:p>
                      <a:pPr indent="0" lvl="0" marL="0" rtl="0" algn="ctr">
                        <a:spcBef>
                          <a:spcPts val="0"/>
                        </a:spcBef>
                        <a:spcAft>
                          <a:spcPts val="0"/>
                        </a:spcAft>
                        <a:buNone/>
                      </a:pPr>
                      <a:r>
                        <a:rPr lang="en" sz="1200">
                          <a:solidFill>
                            <a:schemeClr val="lt1"/>
                          </a:solidFill>
                        </a:rPr>
                        <a:t>Workloads that require sustained IOPS performance or more than 16,000 IOPS</a:t>
                      </a:r>
                      <a:endParaRPr sz="1200">
                        <a:solidFill>
                          <a:schemeClr val="lt1"/>
                        </a:solidFill>
                      </a:endParaRPr>
                    </a:p>
                  </a:txBody>
                  <a:tcPr marT="91425" marB="91425" marR="91425" marL="91425"/>
                </a:tc>
              </a:tr>
              <a:tr h="548600">
                <a:tc>
                  <a:txBody>
                    <a:bodyPr/>
                    <a:lstStyle/>
                    <a:p>
                      <a:pPr indent="0" lvl="0" marL="0" rtl="0" algn="ctr">
                        <a:spcBef>
                          <a:spcPts val="0"/>
                        </a:spcBef>
                        <a:spcAft>
                          <a:spcPts val="0"/>
                        </a:spcAft>
                        <a:buNone/>
                      </a:pPr>
                      <a:r>
                        <a:rPr lang="en" sz="1200">
                          <a:solidFill>
                            <a:schemeClr val="lt1"/>
                          </a:solidFill>
                        </a:rPr>
                        <a:t>Max IOPS per volume</a:t>
                      </a:r>
                      <a:endParaRPr sz="1200">
                        <a:solidFill>
                          <a:schemeClr val="lt1"/>
                        </a:solidFill>
                      </a:endParaRPr>
                    </a:p>
                  </a:txBody>
                  <a:tcPr marT="91425" marB="91425" marR="91425" marL="91425"/>
                </a:tc>
                <a:tc>
                  <a:txBody>
                    <a:bodyPr/>
                    <a:lstStyle/>
                    <a:p>
                      <a:pPr indent="0" lvl="0" marL="0" rtl="0" algn="ctr">
                        <a:spcBef>
                          <a:spcPts val="0"/>
                        </a:spcBef>
                        <a:spcAft>
                          <a:spcPts val="0"/>
                        </a:spcAft>
                        <a:buNone/>
                      </a:pPr>
                      <a:r>
                        <a:rPr lang="en" sz="1200">
                          <a:solidFill>
                            <a:schemeClr val="lt1"/>
                          </a:solidFill>
                        </a:rPr>
                        <a:t>256,000</a:t>
                      </a:r>
                      <a:endParaRPr sz="1200">
                        <a:solidFill>
                          <a:schemeClr val="lt1"/>
                        </a:solidFill>
                      </a:endParaRPr>
                    </a:p>
                  </a:txBody>
                  <a:tcPr marT="91425" marB="91425" marR="91425" marL="91425"/>
                </a:tc>
                <a:tc>
                  <a:txBody>
                    <a:bodyPr/>
                    <a:lstStyle/>
                    <a:p>
                      <a:pPr indent="0" lvl="0" marL="0" rtl="0" algn="ctr">
                        <a:spcBef>
                          <a:spcPts val="0"/>
                        </a:spcBef>
                        <a:spcAft>
                          <a:spcPts val="0"/>
                        </a:spcAft>
                        <a:buNone/>
                      </a:pPr>
                      <a:r>
                        <a:rPr lang="en" sz="1200">
                          <a:solidFill>
                            <a:schemeClr val="lt1"/>
                          </a:solidFill>
                        </a:rPr>
                        <a:t>64,000 †</a:t>
                      </a:r>
                      <a:endParaRPr sz="1200">
                        <a:solidFill>
                          <a:schemeClr val="lt1"/>
                        </a:solidFill>
                      </a:endParaRPr>
                    </a:p>
                  </a:txBody>
                  <a:tcPr marT="91425" marB="91425" marR="91425" marL="91425"/>
                </a:tc>
                <a:tc>
                  <a:txBody>
                    <a:bodyPr/>
                    <a:lstStyle/>
                    <a:p>
                      <a:pPr indent="0" lvl="0" marL="0" rtl="0" algn="ctr">
                        <a:spcBef>
                          <a:spcPts val="0"/>
                        </a:spcBef>
                        <a:spcAft>
                          <a:spcPts val="0"/>
                        </a:spcAft>
                        <a:buNone/>
                      </a:pPr>
                      <a:r>
                        <a:rPr lang="en" sz="1200">
                          <a:solidFill>
                            <a:schemeClr val="lt1"/>
                          </a:solidFill>
                        </a:rPr>
                        <a:t>64,000 †</a:t>
                      </a:r>
                      <a:endParaRPr sz="1200">
                        <a:solidFill>
                          <a:schemeClr val="lt1"/>
                        </a:solidFill>
                      </a:endParaRPr>
                    </a:p>
                  </a:txBody>
                  <a:tcPr marT="91425" marB="91425" marR="91425" marL="91425"/>
                </a:tc>
              </a:tr>
              <a:tr h="731500">
                <a:tc>
                  <a:txBody>
                    <a:bodyPr/>
                    <a:lstStyle/>
                    <a:p>
                      <a:pPr indent="0" lvl="0" marL="0" rtl="0" algn="ctr">
                        <a:spcBef>
                          <a:spcPts val="0"/>
                        </a:spcBef>
                        <a:spcAft>
                          <a:spcPts val="0"/>
                        </a:spcAft>
                        <a:buNone/>
                      </a:pPr>
                      <a:r>
                        <a:rPr lang="en" sz="1200">
                          <a:solidFill>
                            <a:schemeClr val="lt1"/>
                          </a:solidFill>
                        </a:rPr>
                        <a:t>Max throughput per volume</a:t>
                      </a:r>
                      <a:endParaRPr sz="1200">
                        <a:solidFill>
                          <a:schemeClr val="lt1"/>
                        </a:solidFill>
                      </a:endParaRPr>
                    </a:p>
                  </a:txBody>
                  <a:tcPr marT="91425" marB="91425" marR="91425" marL="91425"/>
                </a:tc>
                <a:tc>
                  <a:txBody>
                    <a:bodyPr/>
                    <a:lstStyle/>
                    <a:p>
                      <a:pPr indent="0" lvl="0" marL="0" rtl="0" algn="ctr">
                        <a:spcBef>
                          <a:spcPts val="0"/>
                        </a:spcBef>
                        <a:spcAft>
                          <a:spcPts val="0"/>
                        </a:spcAft>
                        <a:buNone/>
                      </a:pPr>
                      <a:r>
                        <a:rPr lang="en" sz="1200">
                          <a:solidFill>
                            <a:schemeClr val="lt1"/>
                          </a:solidFill>
                        </a:rPr>
                        <a:t>4,000 MiB/s</a:t>
                      </a:r>
                      <a:endParaRPr sz="1200">
                        <a:solidFill>
                          <a:schemeClr val="lt1"/>
                        </a:solidFill>
                      </a:endParaRPr>
                    </a:p>
                  </a:txBody>
                  <a:tcPr marT="91425" marB="91425" marR="91425" marL="91425"/>
                </a:tc>
                <a:tc>
                  <a:txBody>
                    <a:bodyPr/>
                    <a:lstStyle/>
                    <a:p>
                      <a:pPr indent="0" lvl="0" marL="0" rtl="0" algn="ctr">
                        <a:spcBef>
                          <a:spcPts val="0"/>
                        </a:spcBef>
                        <a:spcAft>
                          <a:spcPts val="0"/>
                        </a:spcAft>
                        <a:buNone/>
                      </a:pPr>
                      <a:r>
                        <a:rPr lang="en" sz="1200">
                          <a:solidFill>
                            <a:schemeClr val="lt1"/>
                          </a:solidFill>
                        </a:rPr>
                        <a:t>1,000 MiB/s †</a:t>
                      </a:r>
                      <a:endParaRPr sz="1200">
                        <a:solidFill>
                          <a:schemeClr val="lt1"/>
                        </a:solidFill>
                      </a:endParaRPr>
                    </a:p>
                  </a:txBody>
                  <a:tcPr marT="91425" marB="91425" marR="91425" marL="91425"/>
                </a:tc>
                <a:tc>
                  <a:txBody>
                    <a:bodyPr/>
                    <a:lstStyle/>
                    <a:p>
                      <a:pPr indent="0" lvl="0" marL="0" rtl="0" algn="ctr">
                        <a:spcBef>
                          <a:spcPts val="0"/>
                        </a:spcBef>
                        <a:spcAft>
                          <a:spcPts val="0"/>
                        </a:spcAft>
                        <a:buNone/>
                      </a:pPr>
                      <a:r>
                        <a:rPr lang="en" sz="1200">
                          <a:solidFill>
                            <a:schemeClr val="lt1"/>
                          </a:solidFill>
                        </a:rPr>
                        <a:t>1,000 MiB/s †</a:t>
                      </a:r>
                      <a:endParaRPr sz="1200">
                        <a:solidFill>
                          <a:schemeClr val="lt1"/>
                        </a:solidFill>
                      </a:endParaRPr>
                    </a:p>
                  </a:txBody>
                  <a:tcPr marT="91425" marB="91425" marR="91425" marL="91425"/>
                </a:tc>
              </a:tr>
            </a:tbl>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7474F"/>
        </a:solidFill>
      </p:bgPr>
    </p:bg>
    <p:spTree>
      <p:nvGrpSpPr>
        <p:cNvPr id="383" name="Shape 383"/>
        <p:cNvGrpSpPr/>
        <p:nvPr/>
      </p:nvGrpSpPr>
      <p:grpSpPr>
        <a:xfrm>
          <a:off x="0" y="0"/>
          <a:ext cx="0" cy="0"/>
          <a:chOff x="0" y="0"/>
          <a:chExt cx="0" cy="0"/>
        </a:xfrm>
      </p:grpSpPr>
      <p:sp>
        <p:nvSpPr>
          <p:cNvPr id="384" name="Google Shape;384;p59"/>
          <p:cNvSpPr txBox="1"/>
          <p:nvPr/>
        </p:nvSpPr>
        <p:spPr>
          <a:xfrm>
            <a:off x="319675" y="169525"/>
            <a:ext cx="8088000" cy="72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rgbClr val="93C47D"/>
                </a:solidFill>
                <a:latin typeface="EB Garamond"/>
                <a:ea typeface="EB Garamond"/>
                <a:cs typeface="EB Garamond"/>
                <a:sym typeface="EB Garamond"/>
              </a:rPr>
              <a:t>                                 Hard Disk Drives</a:t>
            </a:r>
            <a:endParaRPr sz="2800">
              <a:solidFill>
                <a:srgbClr val="93C47D"/>
              </a:solidFill>
              <a:latin typeface="EB Garamond"/>
              <a:ea typeface="EB Garamond"/>
              <a:cs typeface="EB Garamond"/>
              <a:sym typeface="EB Garamond"/>
            </a:endParaRPr>
          </a:p>
        </p:txBody>
      </p:sp>
      <p:sp>
        <p:nvSpPr>
          <p:cNvPr id="385" name="Google Shape;385;p59"/>
          <p:cNvSpPr txBox="1"/>
          <p:nvPr/>
        </p:nvSpPr>
        <p:spPr>
          <a:xfrm>
            <a:off x="141200" y="698725"/>
            <a:ext cx="8942400" cy="921600"/>
          </a:xfrm>
          <a:prstGeom prst="rect">
            <a:avLst/>
          </a:prstGeom>
          <a:noFill/>
          <a:ln>
            <a:noFill/>
          </a:ln>
        </p:spPr>
        <p:txBody>
          <a:bodyPr anchorCtr="0" anchor="t" bIns="91425" lIns="91425" spcFirstLastPara="1" rIns="91425" wrap="square" tIns="91425">
            <a:noAutofit/>
          </a:bodyPr>
          <a:lstStyle/>
          <a:p>
            <a:pPr indent="0" lvl="0" marL="0" rtl="0" algn="l">
              <a:spcBef>
                <a:spcPts val="480"/>
              </a:spcBef>
              <a:spcAft>
                <a:spcPts val="0"/>
              </a:spcAft>
              <a:buClr>
                <a:schemeClr val="dk1"/>
              </a:buClr>
              <a:buSzPts val="1100"/>
              <a:buFont typeface="Arial"/>
              <a:buNone/>
            </a:pPr>
            <a:r>
              <a:t/>
            </a:r>
            <a:endParaRPr sz="1800">
              <a:solidFill>
                <a:srgbClr val="FFFFFF"/>
              </a:solidFill>
            </a:endParaRPr>
          </a:p>
          <a:p>
            <a:pPr indent="0" lvl="0" marL="0" rtl="0" algn="l">
              <a:spcBef>
                <a:spcPts val="600"/>
              </a:spcBef>
              <a:spcAft>
                <a:spcPts val="0"/>
              </a:spcAft>
              <a:buClr>
                <a:schemeClr val="dk1"/>
              </a:buClr>
              <a:buSzPts val="1100"/>
              <a:buFont typeface="Arial"/>
              <a:buNone/>
            </a:pPr>
            <a:r>
              <a:t/>
            </a:r>
            <a:endParaRPr sz="1800">
              <a:solidFill>
                <a:srgbClr val="FFFFFF"/>
              </a:solidFill>
            </a:endParaRPr>
          </a:p>
          <a:p>
            <a:pPr indent="0" lvl="0" marL="457200" rtl="0" algn="l">
              <a:spcBef>
                <a:spcPts val="600"/>
              </a:spcBef>
              <a:spcAft>
                <a:spcPts val="600"/>
              </a:spcAft>
              <a:buNone/>
            </a:pPr>
            <a:r>
              <a:t/>
            </a:r>
            <a:endParaRPr/>
          </a:p>
        </p:txBody>
      </p:sp>
      <p:graphicFrame>
        <p:nvGraphicFramePr>
          <p:cNvPr id="386" name="Google Shape;386;p59"/>
          <p:cNvGraphicFramePr/>
          <p:nvPr/>
        </p:nvGraphicFramePr>
        <p:xfrm>
          <a:off x="356675" y="1173200"/>
          <a:ext cx="3000000" cy="3000000"/>
        </p:xfrm>
        <a:graphic>
          <a:graphicData uri="http://schemas.openxmlformats.org/drawingml/2006/table">
            <a:tbl>
              <a:tblPr>
                <a:noFill/>
                <a:tableStyleId>{3C1E2902-81CD-4891-B3D0-654FA1685981}</a:tableStyleId>
              </a:tblPr>
              <a:tblGrid>
                <a:gridCol w="1706450"/>
                <a:gridCol w="2268600"/>
                <a:gridCol w="3588600"/>
              </a:tblGrid>
              <a:tr h="560625">
                <a:tc>
                  <a:txBody>
                    <a:bodyPr/>
                    <a:lstStyle/>
                    <a:p>
                      <a:pPr indent="0" lvl="0" marL="0" rtl="0" algn="ctr">
                        <a:spcBef>
                          <a:spcPts val="0"/>
                        </a:spcBef>
                        <a:spcAft>
                          <a:spcPts val="0"/>
                        </a:spcAft>
                        <a:buNone/>
                      </a:pPr>
                      <a:r>
                        <a:rPr b="1" lang="en" sz="1100">
                          <a:solidFill>
                            <a:schemeClr val="lt1"/>
                          </a:solidFill>
                        </a:rPr>
                        <a:t>Characteristic</a:t>
                      </a:r>
                      <a:endParaRPr sz="1200">
                        <a:solidFill>
                          <a:schemeClr val="lt1"/>
                        </a:solidFill>
                      </a:endParaRPr>
                    </a:p>
                  </a:txBody>
                  <a:tcPr marT="91425" marB="91425" marR="91425" marL="91425"/>
                </a:tc>
                <a:tc>
                  <a:txBody>
                    <a:bodyPr/>
                    <a:lstStyle/>
                    <a:p>
                      <a:pPr indent="0" lvl="0" marL="0" rtl="0" algn="ctr">
                        <a:spcBef>
                          <a:spcPts val="0"/>
                        </a:spcBef>
                        <a:spcAft>
                          <a:spcPts val="0"/>
                        </a:spcAft>
                        <a:buNone/>
                      </a:pPr>
                      <a:r>
                        <a:rPr b="1" lang="en" sz="1200">
                          <a:solidFill>
                            <a:schemeClr val="lt1"/>
                          </a:solidFill>
                        </a:rPr>
                        <a:t>Throughput Optimized HDD</a:t>
                      </a:r>
                      <a:endParaRPr b="1" sz="1200">
                        <a:solidFill>
                          <a:schemeClr val="lt1"/>
                        </a:solidFill>
                      </a:endParaRPr>
                    </a:p>
                  </a:txBody>
                  <a:tcPr marT="91425" marB="91425" marR="91425" marL="91425"/>
                </a:tc>
                <a:tc>
                  <a:txBody>
                    <a:bodyPr/>
                    <a:lstStyle/>
                    <a:p>
                      <a:pPr indent="0" lvl="0" marL="0" rtl="0" algn="ctr">
                        <a:spcBef>
                          <a:spcPts val="0"/>
                        </a:spcBef>
                        <a:spcAft>
                          <a:spcPts val="0"/>
                        </a:spcAft>
                        <a:buNone/>
                      </a:pPr>
                      <a:r>
                        <a:rPr b="1" lang="en" sz="1200">
                          <a:solidFill>
                            <a:schemeClr val="lt1"/>
                          </a:solidFill>
                        </a:rPr>
                        <a:t>Cold HDD</a:t>
                      </a:r>
                      <a:endParaRPr b="1" sz="1200">
                        <a:solidFill>
                          <a:schemeClr val="lt1"/>
                        </a:solidFill>
                      </a:endParaRPr>
                    </a:p>
                  </a:txBody>
                  <a:tcPr marT="91425" marB="91425" marR="91425" marL="91425"/>
                </a:tc>
              </a:tr>
              <a:tr h="449125">
                <a:tc>
                  <a:txBody>
                    <a:bodyPr/>
                    <a:lstStyle/>
                    <a:p>
                      <a:pPr indent="0" lvl="0" marL="0" rtl="0" algn="ctr">
                        <a:spcBef>
                          <a:spcPts val="0"/>
                        </a:spcBef>
                        <a:spcAft>
                          <a:spcPts val="0"/>
                        </a:spcAft>
                        <a:buNone/>
                      </a:pPr>
                      <a:r>
                        <a:rPr lang="en" sz="1200">
                          <a:solidFill>
                            <a:schemeClr val="lt1"/>
                          </a:solidFill>
                        </a:rPr>
                        <a:t>Volume type</a:t>
                      </a:r>
                      <a:endParaRPr sz="1200">
                        <a:solidFill>
                          <a:schemeClr val="lt1"/>
                        </a:solidFill>
                      </a:endParaRPr>
                    </a:p>
                  </a:txBody>
                  <a:tcPr marT="91425" marB="91425" marR="91425" marL="91425"/>
                </a:tc>
                <a:tc>
                  <a:txBody>
                    <a:bodyPr/>
                    <a:lstStyle/>
                    <a:p>
                      <a:pPr indent="0" lvl="0" marL="0" rtl="0" algn="ctr">
                        <a:spcBef>
                          <a:spcPts val="0"/>
                        </a:spcBef>
                        <a:spcAft>
                          <a:spcPts val="0"/>
                        </a:spcAft>
                        <a:buNone/>
                      </a:pPr>
                      <a:r>
                        <a:rPr lang="en" sz="1200">
                          <a:solidFill>
                            <a:schemeClr val="lt1"/>
                          </a:solidFill>
                        </a:rPr>
                        <a:t>st1</a:t>
                      </a:r>
                      <a:endParaRPr sz="1200">
                        <a:solidFill>
                          <a:schemeClr val="lt1"/>
                        </a:solidFill>
                      </a:endParaRPr>
                    </a:p>
                  </a:txBody>
                  <a:tcPr marT="91425" marB="91425" marR="91425" marL="91425"/>
                </a:tc>
                <a:tc>
                  <a:txBody>
                    <a:bodyPr/>
                    <a:lstStyle/>
                    <a:p>
                      <a:pPr indent="0" lvl="0" marL="0" rtl="0" algn="ctr">
                        <a:spcBef>
                          <a:spcPts val="0"/>
                        </a:spcBef>
                        <a:spcAft>
                          <a:spcPts val="0"/>
                        </a:spcAft>
                        <a:buNone/>
                      </a:pPr>
                      <a:r>
                        <a:rPr lang="en" sz="1200">
                          <a:solidFill>
                            <a:schemeClr val="lt1"/>
                          </a:solidFill>
                        </a:rPr>
                        <a:t>sc1</a:t>
                      </a:r>
                      <a:endParaRPr sz="1200">
                        <a:solidFill>
                          <a:schemeClr val="lt1"/>
                        </a:solidFill>
                      </a:endParaRPr>
                    </a:p>
                  </a:txBody>
                  <a:tcPr marT="91425" marB="91425" marR="91425" marL="91425"/>
                </a:tc>
              </a:tr>
              <a:tr h="652125">
                <a:tc>
                  <a:txBody>
                    <a:bodyPr/>
                    <a:lstStyle/>
                    <a:p>
                      <a:pPr indent="0" lvl="0" marL="0" rtl="0" algn="ctr">
                        <a:spcBef>
                          <a:spcPts val="0"/>
                        </a:spcBef>
                        <a:spcAft>
                          <a:spcPts val="0"/>
                        </a:spcAft>
                        <a:buNone/>
                      </a:pPr>
                      <a:r>
                        <a:rPr lang="en" sz="1200">
                          <a:solidFill>
                            <a:schemeClr val="lt1"/>
                          </a:solidFill>
                        </a:rPr>
                        <a:t>Max IOPS per volume</a:t>
                      </a:r>
                      <a:endParaRPr sz="1200">
                        <a:solidFill>
                          <a:schemeClr val="lt1"/>
                        </a:solidFill>
                      </a:endParaRPr>
                    </a:p>
                  </a:txBody>
                  <a:tcPr marT="91425" marB="91425" marR="91425" marL="91425"/>
                </a:tc>
                <a:tc>
                  <a:txBody>
                    <a:bodyPr/>
                    <a:lstStyle/>
                    <a:p>
                      <a:pPr indent="0" lvl="0" marL="0" rtl="0" algn="ctr">
                        <a:spcBef>
                          <a:spcPts val="0"/>
                        </a:spcBef>
                        <a:spcAft>
                          <a:spcPts val="0"/>
                        </a:spcAft>
                        <a:buNone/>
                      </a:pPr>
                      <a:r>
                        <a:rPr lang="en" sz="1200">
                          <a:solidFill>
                            <a:schemeClr val="lt1"/>
                          </a:solidFill>
                        </a:rPr>
                        <a:t>500</a:t>
                      </a:r>
                      <a:endParaRPr sz="1200">
                        <a:solidFill>
                          <a:schemeClr val="lt1"/>
                        </a:solidFill>
                      </a:endParaRPr>
                    </a:p>
                  </a:txBody>
                  <a:tcPr marT="91425" marB="91425" marR="91425" marL="91425"/>
                </a:tc>
                <a:tc>
                  <a:txBody>
                    <a:bodyPr/>
                    <a:lstStyle/>
                    <a:p>
                      <a:pPr indent="0" lvl="0" marL="0" rtl="0" algn="ctr">
                        <a:spcBef>
                          <a:spcPts val="0"/>
                        </a:spcBef>
                        <a:spcAft>
                          <a:spcPts val="0"/>
                        </a:spcAft>
                        <a:buNone/>
                      </a:pPr>
                      <a:r>
                        <a:rPr lang="en" sz="1200">
                          <a:solidFill>
                            <a:schemeClr val="lt1"/>
                          </a:solidFill>
                        </a:rPr>
                        <a:t>250</a:t>
                      </a:r>
                      <a:endParaRPr sz="1200">
                        <a:solidFill>
                          <a:schemeClr val="lt1"/>
                        </a:solidFill>
                      </a:endParaRPr>
                    </a:p>
                  </a:txBody>
                  <a:tcPr marT="91425" marB="91425" marR="91425" marL="91425"/>
                </a:tc>
              </a:tr>
              <a:tr h="548600">
                <a:tc>
                  <a:txBody>
                    <a:bodyPr/>
                    <a:lstStyle/>
                    <a:p>
                      <a:pPr indent="0" lvl="0" marL="0" rtl="0" algn="ctr">
                        <a:spcBef>
                          <a:spcPts val="0"/>
                        </a:spcBef>
                        <a:spcAft>
                          <a:spcPts val="0"/>
                        </a:spcAft>
                        <a:buNone/>
                      </a:pPr>
                      <a:r>
                        <a:rPr lang="en" sz="1200">
                          <a:solidFill>
                            <a:schemeClr val="lt1"/>
                          </a:solidFill>
                        </a:rPr>
                        <a:t>Max throughput per volume</a:t>
                      </a:r>
                      <a:endParaRPr sz="1200">
                        <a:solidFill>
                          <a:schemeClr val="lt1"/>
                        </a:solidFill>
                      </a:endParaRPr>
                    </a:p>
                  </a:txBody>
                  <a:tcPr marT="91425" marB="91425" marR="91425" marL="91425"/>
                </a:tc>
                <a:tc>
                  <a:txBody>
                    <a:bodyPr/>
                    <a:lstStyle/>
                    <a:p>
                      <a:pPr indent="0" lvl="0" marL="0" rtl="0" algn="ctr">
                        <a:spcBef>
                          <a:spcPts val="0"/>
                        </a:spcBef>
                        <a:spcAft>
                          <a:spcPts val="0"/>
                        </a:spcAft>
                        <a:buNone/>
                      </a:pPr>
                      <a:r>
                        <a:rPr lang="en" sz="1200">
                          <a:solidFill>
                            <a:schemeClr val="lt1"/>
                          </a:solidFill>
                        </a:rPr>
                        <a:t>500 MiB/s</a:t>
                      </a:r>
                      <a:endParaRPr sz="1200">
                        <a:solidFill>
                          <a:schemeClr val="lt1"/>
                        </a:solidFill>
                      </a:endParaRPr>
                    </a:p>
                  </a:txBody>
                  <a:tcPr marT="91425" marB="91425" marR="91425" marL="91425"/>
                </a:tc>
                <a:tc>
                  <a:txBody>
                    <a:bodyPr/>
                    <a:lstStyle/>
                    <a:p>
                      <a:pPr indent="0" lvl="0" marL="0" rtl="0" algn="ctr">
                        <a:spcBef>
                          <a:spcPts val="0"/>
                        </a:spcBef>
                        <a:spcAft>
                          <a:spcPts val="0"/>
                        </a:spcAft>
                        <a:buNone/>
                      </a:pPr>
                      <a:r>
                        <a:rPr lang="en" sz="1200">
                          <a:solidFill>
                            <a:schemeClr val="lt1"/>
                          </a:solidFill>
                        </a:rPr>
                        <a:t>250 MiB/s</a:t>
                      </a:r>
                      <a:endParaRPr sz="1200">
                        <a:solidFill>
                          <a:schemeClr val="lt1"/>
                        </a:solidFill>
                      </a:endParaRPr>
                    </a:p>
                  </a:txBody>
                  <a:tcPr marT="91425" marB="91425" marR="91425" marL="91425"/>
                </a:tc>
              </a:tr>
              <a:tr h="731500">
                <a:tc>
                  <a:txBody>
                    <a:bodyPr/>
                    <a:lstStyle/>
                    <a:p>
                      <a:pPr indent="0" lvl="0" marL="0" rtl="0" algn="ctr">
                        <a:spcBef>
                          <a:spcPts val="0"/>
                        </a:spcBef>
                        <a:spcAft>
                          <a:spcPts val="0"/>
                        </a:spcAft>
                        <a:buNone/>
                      </a:pPr>
                      <a:r>
                        <a:rPr lang="en" sz="1200">
                          <a:solidFill>
                            <a:schemeClr val="lt1"/>
                          </a:solidFill>
                        </a:rPr>
                        <a:t>Use cases</a:t>
                      </a:r>
                      <a:endParaRPr sz="1200">
                        <a:solidFill>
                          <a:schemeClr val="lt1"/>
                        </a:solidFill>
                      </a:endParaRPr>
                    </a:p>
                  </a:txBody>
                  <a:tcPr marT="91425" marB="91425" marR="91425" marL="91425"/>
                </a:tc>
                <a:tc>
                  <a:txBody>
                    <a:bodyPr/>
                    <a:lstStyle/>
                    <a:p>
                      <a:pPr indent="0" lvl="0" marL="0" rtl="0" algn="ctr">
                        <a:spcBef>
                          <a:spcPts val="0"/>
                        </a:spcBef>
                        <a:spcAft>
                          <a:spcPts val="0"/>
                        </a:spcAft>
                        <a:buNone/>
                      </a:pPr>
                      <a:r>
                        <a:rPr lang="en" sz="1200">
                          <a:solidFill>
                            <a:schemeClr val="lt1"/>
                          </a:solidFill>
                        </a:rPr>
                        <a:t>Big data, Data Warehouse</a:t>
                      </a:r>
                      <a:endParaRPr sz="1200">
                        <a:solidFill>
                          <a:schemeClr val="lt1"/>
                        </a:solidFill>
                      </a:endParaRPr>
                    </a:p>
                  </a:txBody>
                  <a:tcPr marT="91425" marB="91425" marR="91425" marL="91425"/>
                </a:tc>
                <a:tc>
                  <a:txBody>
                    <a:bodyPr/>
                    <a:lstStyle/>
                    <a:p>
                      <a:pPr indent="0" lvl="0" marL="0" rtl="0" algn="ctr">
                        <a:spcBef>
                          <a:spcPts val="0"/>
                        </a:spcBef>
                        <a:spcAft>
                          <a:spcPts val="0"/>
                        </a:spcAft>
                        <a:buNone/>
                      </a:pPr>
                      <a:r>
                        <a:rPr lang="en" sz="1200">
                          <a:solidFill>
                            <a:schemeClr val="lt1"/>
                          </a:solidFill>
                        </a:rPr>
                        <a:t>Throughput-oriented storage for data that is infrequently accessed</a:t>
                      </a:r>
                      <a:endParaRPr sz="1200">
                        <a:solidFill>
                          <a:schemeClr val="lt1"/>
                        </a:solidFill>
                      </a:endParaRPr>
                    </a:p>
                    <a:p>
                      <a:pPr indent="0" lvl="0" marL="0" rtl="0" algn="ctr">
                        <a:spcBef>
                          <a:spcPts val="0"/>
                        </a:spcBef>
                        <a:spcAft>
                          <a:spcPts val="0"/>
                        </a:spcAft>
                        <a:buNone/>
                      </a:pPr>
                      <a:r>
                        <a:t/>
                      </a:r>
                      <a:endParaRPr sz="1200">
                        <a:solidFill>
                          <a:schemeClr val="lt1"/>
                        </a:solidFill>
                      </a:endParaRPr>
                    </a:p>
                    <a:p>
                      <a:pPr indent="0" lvl="0" marL="0" rtl="0" algn="ctr">
                        <a:spcBef>
                          <a:spcPts val="0"/>
                        </a:spcBef>
                        <a:spcAft>
                          <a:spcPts val="0"/>
                        </a:spcAft>
                        <a:buNone/>
                      </a:pPr>
                      <a:r>
                        <a:rPr lang="en" sz="1200">
                          <a:solidFill>
                            <a:schemeClr val="lt1"/>
                          </a:solidFill>
                        </a:rPr>
                        <a:t>Scenarios where the lowest storage cost is important</a:t>
                      </a:r>
                      <a:endParaRPr sz="1200">
                        <a:solidFill>
                          <a:schemeClr val="lt1"/>
                        </a:solidFill>
                      </a:endParaRPr>
                    </a:p>
                  </a:txBody>
                  <a:tcPr marT="91425" marB="91425" marR="91425" marL="91425"/>
                </a:tc>
              </a:tr>
            </a:tbl>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7474F"/>
        </a:solidFill>
      </p:bgPr>
    </p:bg>
    <p:spTree>
      <p:nvGrpSpPr>
        <p:cNvPr id="390" name="Shape 390"/>
        <p:cNvGrpSpPr/>
        <p:nvPr/>
      </p:nvGrpSpPr>
      <p:grpSpPr>
        <a:xfrm>
          <a:off x="0" y="0"/>
          <a:ext cx="0" cy="0"/>
          <a:chOff x="0" y="0"/>
          <a:chExt cx="0" cy="0"/>
        </a:xfrm>
      </p:grpSpPr>
      <p:sp>
        <p:nvSpPr>
          <p:cNvPr id="391" name="Google Shape;391;p60"/>
          <p:cNvSpPr txBox="1"/>
          <p:nvPr/>
        </p:nvSpPr>
        <p:spPr>
          <a:xfrm>
            <a:off x="319675" y="169525"/>
            <a:ext cx="8088000" cy="72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rgbClr val="93C47D"/>
                </a:solidFill>
                <a:latin typeface="EB Garamond"/>
                <a:ea typeface="EB Garamond"/>
                <a:cs typeface="EB Garamond"/>
                <a:sym typeface="EB Garamond"/>
              </a:rPr>
              <a:t>                                   Sample Question</a:t>
            </a:r>
            <a:endParaRPr sz="2800">
              <a:solidFill>
                <a:srgbClr val="93C47D"/>
              </a:solidFill>
              <a:latin typeface="EB Garamond"/>
              <a:ea typeface="EB Garamond"/>
              <a:cs typeface="EB Garamond"/>
              <a:sym typeface="EB Garamond"/>
            </a:endParaRPr>
          </a:p>
        </p:txBody>
      </p:sp>
      <p:sp>
        <p:nvSpPr>
          <p:cNvPr id="392" name="Google Shape;392;p60"/>
          <p:cNvSpPr txBox="1"/>
          <p:nvPr/>
        </p:nvSpPr>
        <p:spPr>
          <a:xfrm>
            <a:off x="393625" y="893725"/>
            <a:ext cx="8238300" cy="921600"/>
          </a:xfrm>
          <a:prstGeom prst="rect">
            <a:avLst/>
          </a:prstGeom>
          <a:noFill/>
          <a:ln>
            <a:noFill/>
          </a:ln>
        </p:spPr>
        <p:txBody>
          <a:bodyPr anchorCtr="0" anchor="t" bIns="91425" lIns="91425" spcFirstLastPara="1" rIns="91425" wrap="square" tIns="91425">
            <a:noAutofit/>
          </a:bodyPr>
          <a:lstStyle/>
          <a:p>
            <a:pPr indent="0" lvl="0" marL="0" rtl="0" algn="l">
              <a:spcBef>
                <a:spcPts val="480"/>
              </a:spcBef>
              <a:spcAft>
                <a:spcPts val="0"/>
              </a:spcAft>
              <a:buClr>
                <a:schemeClr val="dk1"/>
              </a:buClr>
              <a:buSzPts val="1100"/>
              <a:buFont typeface="Arial"/>
              <a:buNone/>
            </a:pPr>
            <a:r>
              <a:rPr lang="en" sz="1800">
                <a:solidFill>
                  <a:srgbClr val="FFFFFF"/>
                </a:solidFill>
              </a:rPr>
              <a:t>Medium Corp is an E-Commerce organization and you have been assigned responsibility related to performance optimization of servers. They have a critical database server which receives lot of connections and they tried increasing RAM and CPU but still it is slow.  What type of EBS volume type will you suggest ?</a:t>
            </a:r>
            <a:endParaRPr sz="1800">
              <a:solidFill>
                <a:srgbClr val="FFFFFF"/>
              </a:solidFill>
            </a:endParaRPr>
          </a:p>
          <a:p>
            <a:pPr indent="0" lvl="0" marL="0" rtl="0" algn="l">
              <a:spcBef>
                <a:spcPts val="600"/>
              </a:spcBef>
              <a:spcAft>
                <a:spcPts val="0"/>
              </a:spcAft>
              <a:buClr>
                <a:schemeClr val="dk1"/>
              </a:buClr>
              <a:buSzPts val="1100"/>
              <a:buFont typeface="Arial"/>
              <a:buNone/>
            </a:pPr>
            <a:r>
              <a:t/>
            </a:r>
            <a:endParaRPr sz="1800">
              <a:solidFill>
                <a:srgbClr val="FFFFFF"/>
              </a:solidFill>
            </a:endParaRPr>
          </a:p>
          <a:p>
            <a:pPr indent="-342900" lvl="0" marL="457200" rtl="0" algn="l">
              <a:spcBef>
                <a:spcPts val="600"/>
              </a:spcBef>
              <a:spcAft>
                <a:spcPts val="0"/>
              </a:spcAft>
              <a:buClr>
                <a:srgbClr val="FFFFFF"/>
              </a:buClr>
              <a:buSzPts val="1800"/>
              <a:buChar char="●"/>
            </a:pPr>
            <a:r>
              <a:rPr lang="en" sz="1800">
                <a:solidFill>
                  <a:srgbClr val="FFFFFF"/>
                </a:solidFill>
              </a:rPr>
              <a:t>General Purpose SSD</a:t>
            </a:r>
            <a:endParaRPr sz="1800">
              <a:solidFill>
                <a:srgbClr val="FFFFFF"/>
              </a:solidFill>
            </a:endParaRPr>
          </a:p>
          <a:p>
            <a:pPr indent="-342900" lvl="0" marL="457200" rtl="0" algn="l">
              <a:spcBef>
                <a:spcPts val="0"/>
              </a:spcBef>
              <a:spcAft>
                <a:spcPts val="0"/>
              </a:spcAft>
              <a:buClr>
                <a:srgbClr val="FFFFFF"/>
              </a:buClr>
              <a:buSzPts val="1800"/>
              <a:buChar char="●"/>
            </a:pPr>
            <a:r>
              <a:rPr lang="en" sz="1800">
                <a:solidFill>
                  <a:srgbClr val="FFFFFF"/>
                </a:solidFill>
              </a:rPr>
              <a:t>Throughput Optimized</a:t>
            </a:r>
            <a:endParaRPr sz="1800">
              <a:solidFill>
                <a:srgbClr val="FFFFFF"/>
              </a:solidFill>
            </a:endParaRPr>
          </a:p>
          <a:p>
            <a:pPr indent="-342900" lvl="0" marL="457200" rtl="0" algn="l">
              <a:spcBef>
                <a:spcPts val="0"/>
              </a:spcBef>
              <a:spcAft>
                <a:spcPts val="0"/>
              </a:spcAft>
              <a:buClr>
                <a:srgbClr val="FFFFFF"/>
              </a:buClr>
              <a:buSzPts val="1800"/>
              <a:buChar char="●"/>
            </a:pPr>
            <a:r>
              <a:rPr lang="en" sz="1800">
                <a:solidFill>
                  <a:srgbClr val="FFFFFF"/>
                </a:solidFill>
              </a:rPr>
              <a:t>Provisioned IOPS</a:t>
            </a:r>
            <a:endParaRPr sz="1800">
              <a:solidFill>
                <a:srgbClr val="FFFFFF"/>
              </a:solidFill>
            </a:endParaRPr>
          </a:p>
          <a:p>
            <a:pPr indent="-342900" lvl="0" marL="457200" rtl="0" algn="l">
              <a:spcBef>
                <a:spcPts val="0"/>
              </a:spcBef>
              <a:spcAft>
                <a:spcPts val="0"/>
              </a:spcAft>
              <a:buClr>
                <a:srgbClr val="FFFFFF"/>
              </a:buClr>
              <a:buSzPts val="1800"/>
              <a:buChar char="●"/>
            </a:pPr>
            <a:r>
              <a:rPr lang="en" sz="1800">
                <a:solidFill>
                  <a:srgbClr val="FFFFFF"/>
                </a:solidFill>
              </a:rPr>
              <a:t>Cold HDD</a:t>
            </a:r>
            <a:endParaRPr sz="1800">
              <a:solidFill>
                <a:srgbClr val="FFFFFF"/>
              </a:solidFill>
            </a:endParaRPr>
          </a:p>
          <a:p>
            <a:pPr indent="0" lvl="0" marL="457200" rtl="0" algn="l">
              <a:spcBef>
                <a:spcPts val="600"/>
              </a:spcBef>
              <a:spcAft>
                <a:spcPts val="60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2"/>
                                        </p:tgtEl>
                                        <p:attrNameLst>
                                          <p:attrName>style.visibility</p:attrName>
                                        </p:attrNameLst>
                                      </p:cBhvr>
                                      <p:to>
                                        <p:strVal val="visible"/>
                                      </p:to>
                                    </p:set>
                                    <p:animEffect filter="fade" transition="in">
                                      <p:cBhvr>
                                        <p:cTn dur="1000"/>
                                        <p:tgtEl>
                                          <p:spTgt spid="39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2">
                                            <p:txEl>
                                              <p:pRg end="0" st="0"/>
                                            </p:txEl>
                                          </p:spTgt>
                                        </p:tgtEl>
                                        <p:attrNameLst>
                                          <p:attrName>style.visibility</p:attrName>
                                        </p:attrNameLst>
                                      </p:cBhvr>
                                      <p:to>
                                        <p:strVal val="visible"/>
                                      </p:to>
                                    </p:set>
                                    <p:animEffect filter="fade" transition="in">
                                      <p:cBhvr>
                                        <p:cTn dur="1000"/>
                                        <p:tgtEl>
                                          <p:spTgt spid="39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2">
                                            <p:txEl>
                                              <p:pRg end="1" st="1"/>
                                            </p:txEl>
                                          </p:spTgt>
                                        </p:tgtEl>
                                        <p:attrNameLst>
                                          <p:attrName>style.visibility</p:attrName>
                                        </p:attrNameLst>
                                      </p:cBhvr>
                                      <p:to>
                                        <p:strVal val="visible"/>
                                      </p:to>
                                    </p:set>
                                    <p:animEffect filter="fade" transition="in">
                                      <p:cBhvr>
                                        <p:cTn dur="1000"/>
                                        <p:tgtEl>
                                          <p:spTgt spid="39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2">
                                            <p:txEl>
                                              <p:pRg end="2" st="2"/>
                                            </p:txEl>
                                          </p:spTgt>
                                        </p:tgtEl>
                                        <p:attrNameLst>
                                          <p:attrName>style.visibility</p:attrName>
                                        </p:attrNameLst>
                                      </p:cBhvr>
                                      <p:to>
                                        <p:strVal val="visible"/>
                                      </p:to>
                                    </p:set>
                                    <p:animEffect filter="fade" transition="in">
                                      <p:cBhvr>
                                        <p:cTn dur="1000"/>
                                        <p:tgtEl>
                                          <p:spTgt spid="392">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2">
                                            <p:txEl>
                                              <p:pRg end="3" st="3"/>
                                            </p:txEl>
                                          </p:spTgt>
                                        </p:tgtEl>
                                        <p:attrNameLst>
                                          <p:attrName>style.visibility</p:attrName>
                                        </p:attrNameLst>
                                      </p:cBhvr>
                                      <p:to>
                                        <p:strVal val="visible"/>
                                      </p:to>
                                    </p:set>
                                    <p:animEffect filter="fade" transition="in">
                                      <p:cBhvr>
                                        <p:cTn dur="1000"/>
                                        <p:tgtEl>
                                          <p:spTgt spid="392">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2">
                                            <p:txEl>
                                              <p:pRg end="4" st="4"/>
                                            </p:txEl>
                                          </p:spTgt>
                                        </p:tgtEl>
                                        <p:attrNameLst>
                                          <p:attrName>style.visibility</p:attrName>
                                        </p:attrNameLst>
                                      </p:cBhvr>
                                      <p:to>
                                        <p:strVal val="visible"/>
                                      </p:to>
                                    </p:set>
                                    <p:animEffect filter="fade" transition="in">
                                      <p:cBhvr>
                                        <p:cTn dur="1000"/>
                                        <p:tgtEl>
                                          <p:spTgt spid="392">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2">
                                            <p:txEl>
                                              <p:pRg end="5" st="5"/>
                                            </p:txEl>
                                          </p:spTgt>
                                        </p:tgtEl>
                                        <p:attrNameLst>
                                          <p:attrName>style.visibility</p:attrName>
                                        </p:attrNameLst>
                                      </p:cBhvr>
                                      <p:to>
                                        <p:strVal val="visible"/>
                                      </p:to>
                                    </p:set>
                                    <p:animEffect filter="fade" transition="in">
                                      <p:cBhvr>
                                        <p:cTn dur="1000"/>
                                        <p:tgtEl>
                                          <p:spTgt spid="392">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2">
                                            <p:txEl>
                                              <p:pRg end="6" st="6"/>
                                            </p:txEl>
                                          </p:spTgt>
                                        </p:tgtEl>
                                        <p:attrNameLst>
                                          <p:attrName>style.visibility</p:attrName>
                                        </p:attrNameLst>
                                      </p:cBhvr>
                                      <p:to>
                                        <p:strVal val="visible"/>
                                      </p:to>
                                    </p:set>
                                    <p:animEffect filter="fade" transition="in">
                                      <p:cBhvr>
                                        <p:cTn dur="1000"/>
                                        <p:tgtEl>
                                          <p:spTgt spid="392">
                                            <p:txEl>
                                              <p:pRg end="6" st="6"/>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99999"/>
        </a:solidFill>
      </p:bgPr>
    </p:bg>
    <p:spTree>
      <p:nvGrpSpPr>
        <p:cNvPr id="396" name="Shape 396"/>
        <p:cNvGrpSpPr/>
        <p:nvPr/>
      </p:nvGrpSpPr>
      <p:grpSpPr>
        <a:xfrm>
          <a:off x="0" y="0"/>
          <a:ext cx="0" cy="0"/>
          <a:chOff x="0" y="0"/>
          <a:chExt cx="0" cy="0"/>
        </a:xfrm>
      </p:grpSpPr>
      <p:sp>
        <p:nvSpPr>
          <p:cNvPr id="397" name="Google Shape;397;p61"/>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accent3"/>
                </a:solidFill>
                <a:latin typeface="Average"/>
                <a:ea typeface="Average"/>
                <a:cs typeface="Average"/>
                <a:sym typeface="Average"/>
              </a:rPr>
              <a:t>‹#›</a:t>
            </a:fld>
            <a:endParaRPr>
              <a:solidFill>
                <a:schemeClr val="accent3"/>
              </a:solidFill>
              <a:latin typeface="Average"/>
              <a:ea typeface="Average"/>
              <a:cs typeface="Average"/>
              <a:sym typeface="Average"/>
            </a:endParaRPr>
          </a:p>
        </p:txBody>
      </p:sp>
      <p:sp>
        <p:nvSpPr>
          <p:cNvPr id="398" name="Google Shape;398;p61"/>
          <p:cNvSpPr txBox="1"/>
          <p:nvPr/>
        </p:nvSpPr>
        <p:spPr>
          <a:xfrm>
            <a:off x="1109375" y="1647250"/>
            <a:ext cx="71001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000">
                <a:latin typeface="Ubuntu"/>
                <a:ea typeface="Ubuntu"/>
                <a:cs typeface="Ubuntu"/>
                <a:sym typeface="Ubuntu"/>
              </a:rPr>
              <a:t>                     EBS Encryption</a:t>
            </a:r>
            <a:endParaRPr b="1" sz="3100">
              <a:latin typeface="Roboto Mono"/>
              <a:ea typeface="Roboto Mono"/>
              <a:cs typeface="Roboto Mono"/>
              <a:sym typeface="Roboto Mono"/>
            </a:endParaRPr>
          </a:p>
        </p:txBody>
      </p:sp>
      <p:pic>
        <p:nvPicPr>
          <p:cNvPr id="399" name="Google Shape;399;p61"/>
          <p:cNvPicPr preferRelativeResize="0"/>
          <p:nvPr/>
        </p:nvPicPr>
        <p:blipFill>
          <a:blip r:embed="rId3">
            <a:alphaModFix/>
          </a:blip>
          <a:stretch>
            <a:fillRect/>
          </a:stretch>
        </p:blipFill>
        <p:spPr>
          <a:xfrm>
            <a:off x="4138659" y="2487725"/>
            <a:ext cx="866675" cy="8666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7474F"/>
        </a:solidFill>
      </p:bgPr>
    </p:bg>
    <p:spTree>
      <p:nvGrpSpPr>
        <p:cNvPr id="403" name="Shape 403"/>
        <p:cNvGrpSpPr/>
        <p:nvPr/>
      </p:nvGrpSpPr>
      <p:grpSpPr>
        <a:xfrm>
          <a:off x="0" y="0"/>
          <a:ext cx="0" cy="0"/>
          <a:chOff x="0" y="0"/>
          <a:chExt cx="0" cy="0"/>
        </a:xfrm>
      </p:grpSpPr>
      <p:sp>
        <p:nvSpPr>
          <p:cNvPr id="404" name="Google Shape;404;p62"/>
          <p:cNvSpPr txBox="1"/>
          <p:nvPr/>
        </p:nvSpPr>
        <p:spPr>
          <a:xfrm>
            <a:off x="319675" y="169525"/>
            <a:ext cx="8088000" cy="72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rgbClr val="93C47D"/>
                </a:solidFill>
                <a:latin typeface="EB Garamond"/>
                <a:ea typeface="EB Garamond"/>
                <a:cs typeface="EB Garamond"/>
                <a:sym typeface="EB Garamond"/>
              </a:rPr>
              <a:t>                          Basics of Disk Level Encryption</a:t>
            </a:r>
            <a:endParaRPr sz="2800">
              <a:solidFill>
                <a:srgbClr val="93C47D"/>
              </a:solidFill>
              <a:latin typeface="EB Garamond"/>
              <a:ea typeface="EB Garamond"/>
              <a:cs typeface="EB Garamond"/>
              <a:sym typeface="EB Garamond"/>
            </a:endParaRPr>
          </a:p>
        </p:txBody>
      </p:sp>
      <p:sp>
        <p:nvSpPr>
          <p:cNvPr id="405" name="Google Shape;405;p62"/>
          <p:cNvSpPr txBox="1"/>
          <p:nvPr/>
        </p:nvSpPr>
        <p:spPr>
          <a:xfrm>
            <a:off x="373450" y="893725"/>
            <a:ext cx="8238300" cy="921600"/>
          </a:xfrm>
          <a:prstGeom prst="rect">
            <a:avLst/>
          </a:prstGeom>
          <a:noFill/>
          <a:ln>
            <a:noFill/>
          </a:ln>
        </p:spPr>
        <p:txBody>
          <a:bodyPr anchorCtr="0" anchor="t" bIns="91425" lIns="91425" spcFirstLastPara="1" rIns="91425" wrap="square" tIns="91425">
            <a:noAutofit/>
          </a:bodyPr>
          <a:lstStyle/>
          <a:p>
            <a:pPr indent="0" lvl="0" marL="0" rtl="0" algn="l">
              <a:spcBef>
                <a:spcPts val="480"/>
              </a:spcBef>
              <a:spcAft>
                <a:spcPts val="0"/>
              </a:spcAft>
              <a:buClr>
                <a:schemeClr val="dk1"/>
              </a:buClr>
              <a:buSzPts val="1100"/>
              <a:buFont typeface="Arial"/>
              <a:buNone/>
            </a:pPr>
            <a:r>
              <a:rPr lang="en" sz="1800">
                <a:solidFill>
                  <a:srgbClr val="FFFFFF"/>
                </a:solidFill>
              </a:rPr>
              <a:t>Disk Level encryption involves encrypting all the files that are part of the storage device.</a:t>
            </a:r>
            <a:endParaRPr sz="1800">
              <a:solidFill>
                <a:srgbClr val="FFFFFF"/>
              </a:solidFill>
            </a:endParaRPr>
          </a:p>
          <a:p>
            <a:pPr indent="0" lvl="0" marL="0" rtl="0" algn="l">
              <a:spcBef>
                <a:spcPts val="600"/>
              </a:spcBef>
              <a:spcAft>
                <a:spcPts val="0"/>
              </a:spcAft>
              <a:buClr>
                <a:schemeClr val="dk1"/>
              </a:buClr>
              <a:buSzPts val="1100"/>
              <a:buFont typeface="Arial"/>
              <a:buNone/>
            </a:pPr>
            <a:r>
              <a:t/>
            </a:r>
            <a:endParaRPr sz="1800">
              <a:solidFill>
                <a:srgbClr val="FFFFFF"/>
              </a:solidFill>
            </a:endParaRPr>
          </a:p>
          <a:p>
            <a:pPr indent="0" lvl="0" marL="0" rtl="0" algn="l">
              <a:spcBef>
                <a:spcPts val="600"/>
              </a:spcBef>
              <a:spcAft>
                <a:spcPts val="0"/>
              </a:spcAft>
              <a:buClr>
                <a:schemeClr val="dk1"/>
              </a:buClr>
              <a:buSzPts val="1100"/>
              <a:buFont typeface="Arial"/>
              <a:buNone/>
            </a:pPr>
            <a:r>
              <a:rPr lang="en" sz="1800">
                <a:solidFill>
                  <a:srgbClr val="F6B26B"/>
                </a:solidFill>
              </a:rPr>
              <a:t>Multiple Set of Technologies: BitLocker, Apple FileVault and others</a:t>
            </a:r>
            <a:endParaRPr sz="1800">
              <a:solidFill>
                <a:srgbClr val="F6B26B"/>
              </a:solidFill>
            </a:endParaRPr>
          </a:p>
          <a:p>
            <a:pPr indent="0" lvl="0" marL="0" rtl="0" algn="l">
              <a:spcBef>
                <a:spcPts val="600"/>
              </a:spcBef>
              <a:spcAft>
                <a:spcPts val="0"/>
              </a:spcAft>
              <a:buClr>
                <a:schemeClr val="dk1"/>
              </a:buClr>
              <a:buSzPts val="1100"/>
              <a:buFont typeface="Arial"/>
              <a:buNone/>
            </a:pPr>
            <a:r>
              <a:t/>
            </a:r>
            <a:endParaRPr sz="1800">
              <a:solidFill>
                <a:srgbClr val="FFFFFF"/>
              </a:solidFill>
            </a:endParaRPr>
          </a:p>
          <a:p>
            <a:pPr indent="0" lvl="0" marL="457200" rtl="0" algn="l">
              <a:spcBef>
                <a:spcPts val="600"/>
              </a:spcBef>
              <a:spcAft>
                <a:spcPts val="0"/>
              </a:spcAft>
              <a:buNone/>
            </a:pPr>
            <a:r>
              <a:t/>
            </a:r>
            <a:endParaRPr sz="1800">
              <a:solidFill>
                <a:srgbClr val="FFFFFF"/>
              </a:solidFill>
            </a:endParaRPr>
          </a:p>
          <a:p>
            <a:pPr indent="0" lvl="0" marL="0" rtl="0" algn="l">
              <a:spcBef>
                <a:spcPts val="600"/>
              </a:spcBef>
              <a:spcAft>
                <a:spcPts val="0"/>
              </a:spcAft>
              <a:buClr>
                <a:schemeClr val="dk1"/>
              </a:buClr>
              <a:buSzPts val="1100"/>
              <a:buFont typeface="Arial"/>
              <a:buNone/>
            </a:pPr>
            <a:r>
              <a:t/>
            </a:r>
            <a:endParaRPr sz="1800">
              <a:solidFill>
                <a:srgbClr val="FFFFFF"/>
              </a:solidFill>
            </a:endParaRPr>
          </a:p>
          <a:p>
            <a:pPr indent="0" lvl="0" marL="0" rtl="0" algn="l">
              <a:spcBef>
                <a:spcPts val="600"/>
              </a:spcBef>
              <a:spcAft>
                <a:spcPts val="0"/>
              </a:spcAft>
              <a:buClr>
                <a:schemeClr val="dk1"/>
              </a:buClr>
              <a:buSzPts val="1100"/>
              <a:buFont typeface="Arial"/>
              <a:buNone/>
            </a:pPr>
            <a:r>
              <a:t/>
            </a:r>
            <a:endParaRPr sz="1800">
              <a:solidFill>
                <a:srgbClr val="FFFFFF"/>
              </a:solidFill>
            </a:endParaRPr>
          </a:p>
          <a:p>
            <a:pPr indent="0" lvl="0" marL="457200" rtl="0" algn="l">
              <a:spcBef>
                <a:spcPts val="600"/>
              </a:spcBef>
              <a:spcAft>
                <a:spcPts val="600"/>
              </a:spcAft>
              <a:buNone/>
            </a:pPr>
            <a:r>
              <a:t/>
            </a:r>
            <a:endParaRPr/>
          </a:p>
        </p:txBody>
      </p:sp>
      <p:sp>
        <p:nvSpPr>
          <p:cNvPr id="406" name="Google Shape;406;p62"/>
          <p:cNvSpPr/>
          <p:nvPr/>
        </p:nvSpPr>
        <p:spPr>
          <a:xfrm>
            <a:off x="4034100" y="3220550"/>
            <a:ext cx="1936200" cy="921600"/>
          </a:xfrm>
          <a:prstGeom prst="roundRect">
            <a:avLst>
              <a:gd fmla="val 16667" name="adj"/>
            </a:avLst>
          </a:prstGeom>
          <a:solidFill>
            <a:srgbClr val="37474F"/>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07" name="Google Shape;407;p62"/>
          <p:cNvPicPr preferRelativeResize="0"/>
          <p:nvPr/>
        </p:nvPicPr>
        <p:blipFill>
          <a:blip r:embed="rId3">
            <a:alphaModFix/>
          </a:blip>
          <a:stretch>
            <a:fillRect/>
          </a:stretch>
        </p:blipFill>
        <p:spPr>
          <a:xfrm>
            <a:off x="4603375" y="3337338"/>
            <a:ext cx="688025" cy="688025"/>
          </a:xfrm>
          <a:prstGeom prst="rect">
            <a:avLst/>
          </a:prstGeom>
          <a:noFill/>
          <a:ln>
            <a:noFill/>
          </a:ln>
        </p:spPr>
      </p:pic>
      <p:sp>
        <p:nvSpPr>
          <p:cNvPr id="408" name="Google Shape;408;p62"/>
          <p:cNvSpPr txBox="1"/>
          <p:nvPr/>
        </p:nvSpPr>
        <p:spPr>
          <a:xfrm>
            <a:off x="4168575" y="4188750"/>
            <a:ext cx="1728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rPr>
              <a:t>Encrypted Storage</a:t>
            </a:r>
            <a:endParaRPr>
              <a:solidFill>
                <a:schemeClr val="lt1"/>
              </a:solidFill>
            </a:endParaRPr>
          </a:p>
        </p:txBody>
      </p:sp>
      <p:pic>
        <p:nvPicPr>
          <p:cNvPr id="409" name="Google Shape;409;p62"/>
          <p:cNvPicPr preferRelativeResize="0"/>
          <p:nvPr/>
        </p:nvPicPr>
        <p:blipFill>
          <a:blip r:embed="rId4">
            <a:alphaModFix/>
          </a:blip>
          <a:stretch>
            <a:fillRect/>
          </a:stretch>
        </p:blipFill>
        <p:spPr>
          <a:xfrm>
            <a:off x="1111325" y="3322400"/>
            <a:ext cx="724200" cy="724200"/>
          </a:xfrm>
          <a:prstGeom prst="rect">
            <a:avLst/>
          </a:prstGeom>
          <a:noFill/>
          <a:ln>
            <a:noFill/>
          </a:ln>
        </p:spPr>
      </p:pic>
      <p:cxnSp>
        <p:nvCxnSpPr>
          <p:cNvPr id="410" name="Google Shape;410;p62"/>
          <p:cNvCxnSpPr/>
          <p:nvPr/>
        </p:nvCxnSpPr>
        <p:spPr>
          <a:xfrm>
            <a:off x="2043950" y="3731575"/>
            <a:ext cx="1855800" cy="0"/>
          </a:xfrm>
          <a:prstGeom prst="straightConnector1">
            <a:avLst/>
          </a:prstGeom>
          <a:noFill/>
          <a:ln cap="flat" cmpd="sng" w="9525">
            <a:solidFill>
              <a:schemeClr val="lt1"/>
            </a:solidFill>
            <a:prstDash val="solid"/>
            <a:round/>
            <a:headEnd len="med" w="med" type="none"/>
            <a:tailEnd len="med" w="med" type="stealth"/>
          </a:ln>
        </p:spPr>
      </p:cxnSp>
      <p:sp>
        <p:nvSpPr>
          <p:cNvPr id="411" name="Google Shape;411;p62"/>
          <p:cNvSpPr txBox="1"/>
          <p:nvPr/>
        </p:nvSpPr>
        <p:spPr>
          <a:xfrm>
            <a:off x="2084300" y="3220550"/>
            <a:ext cx="17751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lt1"/>
                </a:solidFill>
              </a:rPr>
              <a:t>Decrypt password: 123</a:t>
            </a:r>
            <a:endParaRPr sz="1100">
              <a:solidFill>
                <a:schemeClr val="lt1"/>
              </a:solidFill>
            </a:endParaRPr>
          </a:p>
        </p:txBody>
      </p:sp>
      <p:sp>
        <p:nvSpPr>
          <p:cNvPr id="412" name="Google Shape;412;p62"/>
          <p:cNvSpPr txBox="1"/>
          <p:nvPr/>
        </p:nvSpPr>
        <p:spPr>
          <a:xfrm>
            <a:off x="1140750" y="4078925"/>
            <a:ext cx="815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rPr>
              <a:t>Client</a:t>
            </a:r>
            <a:endParaRPr>
              <a:solidFill>
                <a:schemeClr val="lt1"/>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7474F"/>
        </a:solidFill>
      </p:bgPr>
    </p:bg>
    <p:spTree>
      <p:nvGrpSpPr>
        <p:cNvPr id="416" name="Shape 416"/>
        <p:cNvGrpSpPr/>
        <p:nvPr/>
      </p:nvGrpSpPr>
      <p:grpSpPr>
        <a:xfrm>
          <a:off x="0" y="0"/>
          <a:ext cx="0" cy="0"/>
          <a:chOff x="0" y="0"/>
          <a:chExt cx="0" cy="0"/>
        </a:xfrm>
      </p:grpSpPr>
      <p:sp>
        <p:nvSpPr>
          <p:cNvPr id="417" name="Google Shape;417;p63"/>
          <p:cNvSpPr txBox="1"/>
          <p:nvPr/>
        </p:nvSpPr>
        <p:spPr>
          <a:xfrm>
            <a:off x="319675" y="169525"/>
            <a:ext cx="8088000" cy="72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rgbClr val="93C47D"/>
                </a:solidFill>
                <a:latin typeface="EB Garamond"/>
                <a:ea typeface="EB Garamond"/>
                <a:cs typeface="EB Garamond"/>
                <a:sym typeface="EB Garamond"/>
              </a:rPr>
              <a:t>                                     EBS Encryption</a:t>
            </a:r>
            <a:endParaRPr sz="2800">
              <a:solidFill>
                <a:srgbClr val="93C47D"/>
              </a:solidFill>
              <a:latin typeface="EB Garamond"/>
              <a:ea typeface="EB Garamond"/>
              <a:cs typeface="EB Garamond"/>
              <a:sym typeface="EB Garamond"/>
            </a:endParaRPr>
          </a:p>
        </p:txBody>
      </p:sp>
      <p:sp>
        <p:nvSpPr>
          <p:cNvPr id="418" name="Google Shape;418;p63"/>
          <p:cNvSpPr txBox="1"/>
          <p:nvPr/>
        </p:nvSpPr>
        <p:spPr>
          <a:xfrm>
            <a:off x="413775" y="893725"/>
            <a:ext cx="8238300" cy="921600"/>
          </a:xfrm>
          <a:prstGeom prst="rect">
            <a:avLst/>
          </a:prstGeom>
          <a:noFill/>
          <a:ln>
            <a:noFill/>
          </a:ln>
        </p:spPr>
        <p:txBody>
          <a:bodyPr anchorCtr="0" anchor="t" bIns="91425" lIns="91425" spcFirstLastPara="1" rIns="91425" wrap="square" tIns="91425">
            <a:noAutofit/>
          </a:bodyPr>
          <a:lstStyle/>
          <a:p>
            <a:pPr indent="0" lvl="0" marL="0" rtl="0" algn="l">
              <a:spcBef>
                <a:spcPts val="480"/>
              </a:spcBef>
              <a:spcAft>
                <a:spcPts val="0"/>
              </a:spcAft>
              <a:buClr>
                <a:schemeClr val="dk1"/>
              </a:buClr>
              <a:buSzPts val="1100"/>
              <a:buFont typeface="Arial"/>
              <a:buNone/>
            </a:pPr>
            <a:r>
              <a:rPr lang="en" sz="1800">
                <a:solidFill>
                  <a:srgbClr val="FFFFFF"/>
                </a:solidFill>
              </a:rPr>
              <a:t>Amazon EBS encryption uses AWS KMS keys when creating encrypted volumes and snapshots.</a:t>
            </a:r>
            <a:endParaRPr sz="1800">
              <a:solidFill>
                <a:srgbClr val="FFFFFF"/>
              </a:solidFill>
            </a:endParaRPr>
          </a:p>
          <a:p>
            <a:pPr indent="0" lvl="0" marL="0" rtl="0" algn="l">
              <a:spcBef>
                <a:spcPts val="600"/>
              </a:spcBef>
              <a:spcAft>
                <a:spcPts val="0"/>
              </a:spcAft>
              <a:buClr>
                <a:schemeClr val="dk1"/>
              </a:buClr>
              <a:buSzPts val="1100"/>
              <a:buFont typeface="Arial"/>
              <a:buNone/>
            </a:pPr>
            <a:r>
              <a:t/>
            </a:r>
            <a:endParaRPr sz="1800">
              <a:solidFill>
                <a:srgbClr val="FFFFFF"/>
              </a:solidFill>
            </a:endParaRPr>
          </a:p>
          <a:p>
            <a:pPr indent="0" lvl="0" marL="0" rtl="0" algn="l">
              <a:spcBef>
                <a:spcPts val="600"/>
              </a:spcBef>
              <a:spcAft>
                <a:spcPts val="0"/>
              </a:spcAft>
              <a:buClr>
                <a:schemeClr val="dk1"/>
              </a:buClr>
              <a:buSzPts val="1100"/>
              <a:buFont typeface="Arial"/>
              <a:buNone/>
            </a:pPr>
            <a:r>
              <a:rPr lang="en" sz="1800">
                <a:solidFill>
                  <a:srgbClr val="F6B26B"/>
                </a:solidFill>
              </a:rPr>
              <a:t>For an encrypted EBS volume that is attached to a supported instance type, the following types of data are encrypted:</a:t>
            </a:r>
            <a:endParaRPr sz="1800">
              <a:solidFill>
                <a:srgbClr val="F6B26B"/>
              </a:solidFill>
            </a:endParaRPr>
          </a:p>
          <a:p>
            <a:pPr indent="0" lvl="0" marL="0" rtl="0" algn="l">
              <a:spcBef>
                <a:spcPts val="600"/>
              </a:spcBef>
              <a:spcAft>
                <a:spcPts val="0"/>
              </a:spcAft>
              <a:buClr>
                <a:schemeClr val="dk1"/>
              </a:buClr>
              <a:buSzPts val="1100"/>
              <a:buFont typeface="Arial"/>
              <a:buNone/>
            </a:pPr>
            <a:r>
              <a:t/>
            </a:r>
            <a:endParaRPr sz="1800">
              <a:solidFill>
                <a:srgbClr val="FFFFFF"/>
              </a:solidFill>
            </a:endParaRPr>
          </a:p>
          <a:p>
            <a:pPr indent="-342900" lvl="0" marL="457200" rtl="0" algn="l">
              <a:spcBef>
                <a:spcPts val="600"/>
              </a:spcBef>
              <a:spcAft>
                <a:spcPts val="0"/>
              </a:spcAft>
              <a:buClr>
                <a:srgbClr val="FFFFFF"/>
              </a:buClr>
              <a:buSzPts val="1800"/>
              <a:buAutoNum type="arabicPeriod"/>
            </a:pPr>
            <a:r>
              <a:rPr lang="en" sz="1800">
                <a:solidFill>
                  <a:srgbClr val="FFFFFF"/>
                </a:solidFill>
              </a:rPr>
              <a:t>Data at rest inside the volume</a:t>
            </a:r>
            <a:endParaRPr sz="1800">
              <a:solidFill>
                <a:srgbClr val="FFFFFF"/>
              </a:solidFill>
            </a:endParaRPr>
          </a:p>
          <a:p>
            <a:pPr indent="-342900" lvl="0" marL="457200" rtl="0" algn="l">
              <a:spcBef>
                <a:spcPts val="0"/>
              </a:spcBef>
              <a:spcAft>
                <a:spcPts val="0"/>
              </a:spcAft>
              <a:buClr>
                <a:srgbClr val="FFFFFF"/>
              </a:buClr>
              <a:buSzPts val="1800"/>
              <a:buAutoNum type="arabicPeriod"/>
            </a:pPr>
            <a:r>
              <a:rPr lang="en" sz="1800">
                <a:solidFill>
                  <a:srgbClr val="FFFFFF"/>
                </a:solidFill>
              </a:rPr>
              <a:t>All data moving between the volume and the instance</a:t>
            </a:r>
            <a:endParaRPr sz="1800">
              <a:solidFill>
                <a:srgbClr val="FFFFFF"/>
              </a:solidFill>
            </a:endParaRPr>
          </a:p>
          <a:p>
            <a:pPr indent="-342900" lvl="0" marL="457200" rtl="0" algn="l">
              <a:spcBef>
                <a:spcPts val="0"/>
              </a:spcBef>
              <a:spcAft>
                <a:spcPts val="0"/>
              </a:spcAft>
              <a:buClr>
                <a:srgbClr val="FFFFFF"/>
              </a:buClr>
              <a:buSzPts val="1800"/>
              <a:buAutoNum type="arabicPeriod"/>
            </a:pPr>
            <a:r>
              <a:rPr lang="en" sz="1800">
                <a:solidFill>
                  <a:srgbClr val="FFFFFF"/>
                </a:solidFill>
              </a:rPr>
              <a:t>All snapshots created from the volume</a:t>
            </a:r>
            <a:endParaRPr sz="1800">
              <a:solidFill>
                <a:srgbClr val="FFFFFF"/>
              </a:solidFill>
            </a:endParaRPr>
          </a:p>
          <a:p>
            <a:pPr indent="-342900" lvl="0" marL="457200" rtl="0" algn="l">
              <a:spcBef>
                <a:spcPts val="0"/>
              </a:spcBef>
              <a:spcAft>
                <a:spcPts val="0"/>
              </a:spcAft>
              <a:buClr>
                <a:srgbClr val="FFFFFF"/>
              </a:buClr>
              <a:buSzPts val="1800"/>
              <a:buAutoNum type="arabicPeriod"/>
            </a:pPr>
            <a:r>
              <a:rPr lang="en" sz="1800">
                <a:solidFill>
                  <a:srgbClr val="FFFFFF"/>
                </a:solidFill>
              </a:rPr>
              <a:t>All volumes created from those snapshots</a:t>
            </a:r>
            <a:endParaRPr sz="1800">
              <a:solidFill>
                <a:srgbClr val="FFFFFF"/>
              </a:solidFill>
            </a:endParaRPr>
          </a:p>
          <a:p>
            <a:pPr indent="0" lvl="0" marL="457200" rtl="0" algn="l">
              <a:spcBef>
                <a:spcPts val="600"/>
              </a:spcBef>
              <a:spcAft>
                <a:spcPts val="60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8">
                                            <p:txEl>
                                              <p:pRg end="0" st="0"/>
                                            </p:txEl>
                                          </p:spTgt>
                                        </p:tgtEl>
                                        <p:attrNameLst>
                                          <p:attrName>style.visibility</p:attrName>
                                        </p:attrNameLst>
                                      </p:cBhvr>
                                      <p:to>
                                        <p:strVal val="visible"/>
                                      </p:to>
                                    </p:set>
                                    <p:animEffect filter="fade" transition="in">
                                      <p:cBhvr>
                                        <p:cTn dur="1000"/>
                                        <p:tgtEl>
                                          <p:spTgt spid="41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8">
                                            <p:txEl>
                                              <p:pRg end="1" st="1"/>
                                            </p:txEl>
                                          </p:spTgt>
                                        </p:tgtEl>
                                        <p:attrNameLst>
                                          <p:attrName>style.visibility</p:attrName>
                                        </p:attrNameLst>
                                      </p:cBhvr>
                                      <p:to>
                                        <p:strVal val="visible"/>
                                      </p:to>
                                    </p:set>
                                    <p:animEffect filter="fade" transition="in">
                                      <p:cBhvr>
                                        <p:cTn dur="1000"/>
                                        <p:tgtEl>
                                          <p:spTgt spid="41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8">
                                            <p:txEl>
                                              <p:pRg end="2" st="2"/>
                                            </p:txEl>
                                          </p:spTgt>
                                        </p:tgtEl>
                                        <p:attrNameLst>
                                          <p:attrName>style.visibility</p:attrName>
                                        </p:attrNameLst>
                                      </p:cBhvr>
                                      <p:to>
                                        <p:strVal val="visible"/>
                                      </p:to>
                                    </p:set>
                                    <p:animEffect filter="fade" transition="in">
                                      <p:cBhvr>
                                        <p:cTn dur="1000"/>
                                        <p:tgtEl>
                                          <p:spTgt spid="418">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8">
                                            <p:txEl>
                                              <p:pRg end="3" st="3"/>
                                            </p:txEl>
                                          </p:spTgt>
                                        </p:tgtEl>
                                        <p:attrNameLst>
                                          <p:attrName>style.visibility</p:attrName>
                                        </p:attrNameLst>
                                      </p:cBhvr>
                                      <p:to>
                                        <p:strVal val="visible"/>
                                      </p:to>
                                    </p:set>
                                    <p:animEffect filter="fade" transition="in">
                                      <p:cBhvr>
                                        <p:cTn dur="1000"/>
                                        <p:tgtEl>
                                          <p:spTgt spid="418">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8">
                                            <p:txEl>
                                              <p:pRg end="4" st="4"/>
                                            </p:txEl>
                                          </p:spTgt>
                                        </p:tgtEl>
                                        <p:attrNameLst>
                                          <p:attrName>style.visibility</p:attrName>
                                        </p:attrNameLst>
                                      </p:cBhvr>
                                      <p:to>
                                        <p:strVal val="visible"/>
                                      </p:to>
                                    </p:set>
                                    <p:animEffect filter="fade" transition="in">
                                      <p:cBhvr>
                                        <p:cTn dur="1000"/>
                                        <p:tgtEl>
                                          <p:spTgt spid="418">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8">
                                            <p:txEl>
                                              <p:pRg end="5" st="5"/>
                                            </p:txEl>
                                          </p:spTgt>
                                        </p:tgtEl>
                                        <p:attrNameLst>
                                          <p:attrName>style.visibility</p:attrName>
                                        </p:attrNameLst>
                                      </p:cBhvr>
                                      <p:to>
                                        <p:strVal val="visible"/>
                                      </p:to>
                                    </p:set>
                                    <p:animEffect filter="fade" transition="in">
                                      <p:cBhvr>
                                        <p:cTn dur="1000"/>
                                        <p:tgtEl>
                                          <p:spTgt spid="418">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8">
                                            <p:txEl>
                                              <p:pRg end="6" st="6"/>
                                            </p:txEl>
                                          </p:spTgt>
                                        </p:tgtEl>
                                        <p:attrNameLst>
                                          <p:attrName>style.visibility</p:attrName>
                                        </p:attrNameLst>
                                      </p:cBhvr>
                                      <p:to>
                                        <p:strVal val="visible"/>
                                      </p:to>
                                    </p:set>
                                    <p:animEffect filter="fade" transition="in">
                                      <p:cBhvr>
                                        <p:cTn dur="1000"/>
                                        <p:tgtEl>
                                          <p:spTgt spid="418">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8">
                                            <p:txEl>
                                              <p:pRg end="7" st="7"/>
                                            </p:txEl>
                                          </p:spTgt>
                                        </p:tgtEl>
                                        <p:attrNameLst>
                                          <p:attrName>style.visibility</p:attrName>
                                        </p:attrNameLst>
                                      </p:cBhvr>
                                      <p:to>
                                        <p:strVal val="visible"/>
                                      </p:to>
                                    </p:set>
                                    <p:animEffect filter="fade" transition="in">
                                      <p:cBhvr>
                                        <p:cTn dur="1000"/>
                                        <p:tgtEl>
                                          <p:spTgt spid="418">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8">
                                            <p:txEl>
                                              <p:pRg end="8" st="8"/>
                                            </p:txEl>
                                          </p:spTgt>
                                        </p:tgtEl>
                                        <p:attrNameLst>
                                          <p:attrName>style.visibility</p:attrName>
                                        </p:attrNameLst>
                                      </p:cBhvr>
                                      <p:to>
                                        <p:strVal val="visible"/>
                                      </p:to>
                                    </p:set>
                                    <p:animEffect filter="fade" transition="in">
                                      <p:cBhvr>
                                        <p:cTn dur="1000"/>
                                        <p:tgtEl>
                                          <p:spTgt spid="418">
                                            <p:txEl>
                                              <p:pRg end="8" st="8"/>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7474F"/>
        </a:solidFill>
      </p:bgPr>
    </p:bg>
    <p:spTree>
      <p:nvGrpSpPr>
        <p:cNvPr id="422" name="Shape 422"/>
        <p:cNvGrpSpPr/>
        <p:nvPr/>
      </p:nvGrpSpPr>
      <p:grpSpPr>
        <a:xfrm>
          <a:off x="0" y="0"/>
          <a:ext cx="0" cy="0"/>
          <a:chOff x="0" y="0"/>
          <a:chExt cx="0" cy="0"/>
        </a:xfrm>
      </p:grpSpPr>
      <p:sp>
        <p:nvSpPr>
          <p:cNvPr id="423" name="Google Shape;423;p64"/>
          <p:cNvSpPr txBox="1"/>
          <p:nvPr/>
        </p:nvSpPr>
        <p:spPr>
          <a:xfrm>
            <a:off x="319675" y="169525"/>
            <a:ext cx="8088000" cy="72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rgbClr val="93C47D"/>
                </a:solidFill>
                <a:latin typeface="EB Garamond"/>
                <a:ea typeface="EB Garamond"/>
                <a:cs typeface="EB Garamond"/>
                <a:sym typeface="EB Garamond"/>
              </a:rPr>
              <a:t>                                   Points to Note</a:t>
            </a:r>
            <a:endParaRPr sz="2800">
              <a:solidFill>
                <a:srgbClr val="93C47D"/>
              </a:solidFill>
              <a:latin typeface="EB Garamond"/>
              <a:ea typeface="EB Garamond"/>
              <a:cs typeface="EB Garamond"/>
              <a:sym typeface="EB Garamond"/>
            </a:endParaRPr>
          </a:p>
        </p:txBody>
      </p:sp>
      <p:sp>
        <p:nvSpPr>
          <p:cNvPr id="424" name="Google Shape;424;p64"/>
          <p:cNvSpPr txBox="1"/>
          <p:nvPr/>
        </p:nvSpPr>
        <p:spPr>
          <a:xfrm>
            <a:off x="373450" y="893725"/>
            <a:ext cx="8238300" cy="921600"/>
          </a:xfrm>
          <a:prstGeom prst="rect">
            <a:avLst/>
          </a:prstGeom>
          <a:noFill/>
          <a:ln>
            <a:noFill/>
          </a:ln>
        </p:spPr>
        <p:txBody>
          <a:bodyPr anchorCtr="0" anchor="t" bIns="91425" lIns="91425" spcFirstLastPara="1" rIns="91425" wrap="square" tIns="91425">
            <a:noAutofit/>
          </a:bodyPr>
          <a:lstStyle/>
          <a:p>
            <a:pPr indent="0" lvl="0" marL="0" rtl="0" algn="l">
              <a:spcBef>
                <a:spcPts val="480"/>
              </a:spcBef>
              <a:spcAft>
                <a:spcPts val="0"/>
              </a:spcAft>
              <a:buClr>
                <a:schemeClr val="dk1"/>
              </a:buClr>
              <a:buSzPts val="1100"/>
              <a:buFont typeface="Arial"/>
              <a:buNone/>
            </a:pPr>
            <a:r>
              <a:rPr lang="en" sz="1800">
                <a:solidFill>
                  <a:srgbClr val="FFFFFF"/>
                </a:solidFill>
              </a:rPr>
              <a:t>Enabling EBS Encryption has minimal effect on latency.</a:t>
            </a:r>
            <a:endParaRPr sz="1800">
              <a:solidFill>
                <a:srgbClr val="FFFFFF"/>
              </a:solidFill>
            </a:endParaRPr>
          </a:p>
          <a:p>
            <a:pPr indent="0" lvl="0" marL="0" rtl="0" algn="l">
              <a:spcBef>
                <a:spcPts val="600"/>
              </a:spcBef>
              <a:spcAft>
                <a:spcPts val="0"/>
              </a:spcAft>
              <a:buClr>
                <a:schemeClr val="dk1"/>
              </a:buClr>
              <a:buSzPts val="1100"/>
              <a:buFont typeface="Arial"/>
              <a:buNone/>
            </a:pPr>
            <a:r>
              <a:t/>
            </a:r>
            <a:endParaRPr sz="1800">
              <a:solidFill>
                <a:srgbClr val="FFFFFF"/>
              </a:solidFill>
            </a:endParaRPr>
          </a:p>
          <a:p>
            <a:pPr indent="0" lvl="0" marL="0" rtl="0" algn="l">
              <a:spcBef>
                <a:spcPts val="600"/>
              </a:spcBef>
              <a:spcAft>
                <a:spcPts val="0"/>
              </a:spcAft>
              <a:buClr>
                <a:schemeClr val="dk1"/>
              </a:buClr>
              <a:buSzPts val="1100"/>
              <a:buFont typeface="Arial"/>
              <a:buNone/>
            </a:pPr>
            <a:r>
              <a:t/>
            </a:r>
            <a:endParaRPr sz="1800">
              <a:solidFill>
                <a:srgbClr val="FFFFFF"/>
              </a:solidFill>
            </a:endParaRPr>
          </a:p>
          <a:p>
            <a:pPr indent="0" lvl="0" marL="0" rtl="0" algn="l">
              <a:spcBef>
                <a:spcPts val="600"/>
              </a:spcBef>
              <a:spcAft>
                <a:spcPts val="0"/>
              </a:spcAft>
              <a:buClr>
                <a:schemeClr val="dk1"/>
              </a:buClr>
              <a:buSzPts val="1100"/>
              <a:buFont typeface="Arial"/>
              <a:buNone/>
            </a:pPr>
            <a:r>
              <a:rPr lang="en" sz="1800">
                <a:solidFill>
                  <a:srgbClr val="FFFFFF"/>
                </a:solidFill>
              </a:rPr>
              <a:t>Encryption and decryption are handled transparently, and they require no additional action from you or your applications.</a:t>
            </a:r>
            <a:endParaRPr sz="1800">
              <a:solidFill>
                <a:srgbClr val="FFFFFF"/>
              </a:solidFill>
            </a:endParaRPr>
          </a:p>
          <a:p>
            <a:pPr indent="0" lvl="0" marL="0" rtl="0" algn="l">
              <a:spcBef>
                <a:spcPts val="600"/>
              </a:spcBef>
              <a:spcAft>
                <a:spcPts val="0"/>
              </a:spcAft>
              <a:buClr>
                <a:schemeClr val="dk1"/>
              </a:buClr>
              <a:buSzPts val="1100"/>
              <a:buFont typeface="Arial"/>
              <a:buNone/>
            </a:pPr>
            <a:r>
              <a:t/>
            </a:r>
            <a:endParaRPr sz="1800">
              <a:solidFill>
                <a:srgbClr val="FFFFFF"/>
              </a:solidFill>
            </a:endParaRPr>
          </a:p>
          <a:p>
            <a:pPr indent="0" lvl="0" marL="0" rtl="0" algn="l">
              <a:spcBef>
                <a:spcPts val="600"/>
              </a:spcBef>
              <a:spcAft>
                <a:spcPts val="0"/>
              </a:spcAft>
              <a:buClr>
                <a:schemeClr val="dk1"/>
              </a:buClr>
              <a:buSzPts val="1100"/>
              <a:buFont typeface="Arial"/>
              <a:buNone/>
            </a:pPr>
            <a:r>
              <a:t/>
            </a:r>
            <a:endParaRPr sz="1800">
              <a:solidFill>
                <a:srgbClr val="FFFFFF"/>
              </a:solidFill>
            </a:endParaRPr>
          </a:p>
          <a:p>
            <a:pPr indent="0" lvl="0" marL="0" rtl="0" algn="l">
              <a:spcBef>
                <a:spcPts val="600"/>
              </a:spcBef>
              <a:spcAft>
                <a:spcPts val="0"/>
              </a:spcAft>
              <a:buClr>
                <a:schemeClr val="dk1"/>
              </a:buClr>
              <a:buSzPts val="1100"/>
              <a:buFont typeface="Arial"/>
              <a:buNone/>
            </a:pPr>
            <a:r>
              <a:rPr lang="en" sz="1800">
                <a:solidFill>
                  <a:srgbClr val="FFFFFF"/>
                </a:solidFill>
              </a:rPr>
              <a:t>Amazon EBS encrypts your volume using industry-standard AES-256 data encryption</a:t>
            </a:r>
            <a:endParaRPr sz="1800">
              <a:solidFill>
                <a:srgbClr val="FFFFFF"/>
              </a:solidFill>
            </a:endParaRPr>
          </a:p>
          <a:p>
            <a:pPr indent="0" lvl="0" marL="457200" rtl="0" algn="l">
              <a:spcBef>
                <a:spcPts val="600"/>
              </a:spcBef>
              <a:spcAft>
                <a:spcPts val="60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4">
                                            <p:txEl>
                                              <p:pRg end="0" st="0"/>
                                            </p:txEl>
                                          </p:spTgt>
                                        </p:tgtEl>
                                        <p:attrNameLst>
                                          <p:attrName>style.visibility</p:attrName>
                                        </p:attrNameLst>
                                      </p:cBhvr>
                                      <p:to>
                                        <p:strVal val="visible"/>
                                      </p:to>
                                    </p:set>
                                    <p:animEffect filter="fade" transition="in">
                                      <p:cBhvr>
                                        <p:cTn dur="1000"/>
                                        <p:tgtEl>
                                          <p:spTgt spid="42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4">
                                            <p:txEl>
                                              <p:pRg end="1" st="1"/>
                                            </p:txEl>
                                          </p:spTgt>
                                        </p:tgtEl>
                                        <p:attrNameLst>
                                          <p:attrName>style.visibility</p:attrName>
                                        </p:attrNameLst>
                                      </p:cBhvr>
                                      <p:to>
                                        <p:strVal val="visible"/>
                                      </p:to>
                                    </p:set>
                                    <p:animEffect filter="fade" transition="in">
                                      <p:cBhvr>
                                        <p:cTn dur="1000"/>
                                        <p:tgtEl>
                                          <p:spTgt spid="42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4">
                                            <p:txEl>
                                              <p:pRg end="2" st="2"/>
                                            </p:txEl>
                                          </p:spTgt>
                                        </p:tgtEl>
                                        <p:attrNameLst>
                                          <p:attrName>style.visibility</p:attrName>
                                        </p:attrNameLst>
                                      </p:cBhvr>
                                      <p:to>
                                        <p:strVal val="visible"/>
                                      </p:to>
                                    </p:set>
                                    <p:animEffect filter="fade" transition="in">
                                      <p:cBhvr>
                                        <p:cTn dur="1000"/>
                                        <p:tgtEl>
                                          <p:spTgt spid="424">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4">
                                            <p:txEl>
                                              <p:pRg end="3" st="3"/>
                                            </p:txEl>
                                          </p:spTgt>
                                        </p:tgtEl>
                                        <p:attrNameLst>
                                          <p:attrName>style.visibility</p:attrName>
                                        </p:attrNameLst>
                                      </p:cBhvr>
                                      <p:to>
                                        <p:strVal val="visible"/>
                                      </p:to>
                                    </p:set>
                                    <p:animEffect filter="fade" transition="in">
                                      <p:cBhvr>
                                        <p:cTn dur="1000"/>
                                        <p:tgtEl>
                                          <p:spTgt spid="424">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4">
                                            <p:txEl>
                                              <p:pRg end="4" st="4"/>
                                            </p:txEl>
                                          </p:spTgt>
                                        </p:tgtEl>
                                        <p:attrNameLst>
                                          <p:attrName>style.visibility</p:attrName>
                                        </p:attrNameLst>
                                      </p:cBhvr>
                                      <p:to>
                                        <p:strVal val="visible"/>
                                      </p:to>
                                    </p:set>
                                    <p:animEffect filter="fade" transition="in">
                                      <p:cBhvr>
                                        <p:cTn dur="1000"/>
                                        <p:tgtEl>
                                          <p:spTgt spid="424">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4">
                                            <p:txEl>
                                              <p:pRg end="5" st="5"/>
                                            </p:txEl>
                                          </p:spTgt>
                                        </p:tgtEl>
                                        <p:attrNameLst>
                                          <p:attrName>style.visibility</p:attrName>
                                        </p:attrNameLst>
                                      </p:cBhvr>
                                      <p:to>
                                        <p:strVal val="visible"/>
                                      </p:to>
                                    </p:set>
                                    <p:animEffect filter="fade" transition="in">
                                      <p:cBhvr>
                                        <p:cTn dur="1000"/>
                                        <p:tgtEl>
                                          <p:spTgt spid="424">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4">
                                            <p:txEl>
                                              <p:pRg end="6" st="6"/>
                                            </p:txEl>
                                          </p:spTgt>
                                        </p:tgtEl>
                                        <p:attrNameLst>
                                          <p:attrName>style.visibility</p:attrName>
                                        </p:attrNameLst>
                                      </p:cBhvr>
                                      <p:to>
                                        <p:strVal val="visible"/>
                                      </p:to>
                                    </p:set>
                                    <p:animEffect filter="fade" transition="in">
                                      <p:cBhvr>
                                        <p:cTn dur="1000"/>
                                        <p:tgtEl>
                                          <p:spTgt spid="424">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4">
                                            <p:txEl>
                                              <p:pRg end="7" st="7"/>
                                            </p:txEl>
                                          </p:spTgt>
                                        </p:tgtEl>
                                        <p:attrNameLst>
                                          <p:attrName>style.visibility</p:attrName>
                                        </p:attrNameLst>
                                      </p:cBhvr>
                                      <p:to>
                                        <p:strVal val="visible"/>
                                      </p:to>
                                    </p:set>
                                    <p:animEffect filter="fade" transition="in">
                                      <p:cBhvr>
                                        <p:cTn dur="1000"/>
                                        <p:tgtEl>
                                          <p:spTgt spid="424">
                                            <p:txEl>
                                              <p:pRg end="7" st="7"/>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sp>
        <p:nvSpPr>
          <p:cNvPr id="429" name="Google Shape;429;p65"/>
          <p:cNvSpPr txBox="1"/>
          <p:nvPr>
            <p:ph type="ctrTitle"/>
          </p:nvPr>
        </p:nvSpPr>
        <p:spPr>
          <a:xfrm>
            <a:off x="992851" y="1573300"/>
            <a:ext cx="7158300" cy="1143300"/>
          </a:xfrm>
          <a:prstGeom prst="rect">
            <a:avLst/>
          </a:prstGeom>
          <a:ln cap="flat" cmpd="sng" w="9525">
            <a:solidFill>
              <a:srgbClr val="FFFFFF"/>
            </a:solidFill>
            <a:prstDash val="solid"/>
            <a:round/>
            <a:headEnd len="sm" w="sm" type="none"/>
            <a:tailEnd len="sm" w="sm" type="none"/>
          </a:ln>
        </p:spPr>
        <p:txBody>
          <a:bodyPr anchorCtr="0" anchor="b" bIns="91425" lIns="91425" spcFirstLastPara="1" rIns="91425" wrap="square" tIns="91425">
            <a:noAutofit/>
          </a:bodyPr>
          <a:lstStyle/>
          <a:p>
            <a:pPr indent="0" lvl="0" marL="0" rtl="0" algn="l">
              <a:spcBef>
                <a:spcPts val="0"/>
              </a:spcBef>
              <a:spcAft>
                <a:spcPts val="0"/>
              </a:spcAft>
              <a:buNone/>
            </a:pPr>
            <a:r>
              <a:rPr lang="en">
                <a:solidFill>
                  <a:srgbClr val="666666"/>
                </a:solidFill>
                <a:latin typeface="EB Garamond"/>
                <a:ea typeface="EB Garamond"/>
                <a:cs typeface="EB Garamond"/>
                <a:sym typeface="EB Garamond"/>
              </a:rPr>
              <a:t>            Instance Store</a:t>
            </a:r>
            <a:endParaRPr>
              <a:solidFill>
                <a:srgbClr val="666666"/>
              </a:solidFill>
              <a:latin typeface="EB Garamond"/>
              <a:ea typeface="EB Garamond"/>
              <a:cs typeface="EB Garamond"/>
              <a:sym typeface="EB Garamond"/>
            </a:endParaRPr>
          </a:p>
        </p:txBody>
      </p:sp>
      <p:sp>
        <p:nvSpPr>
          <p:cNvPr id="430" name="Google Shape;430;p65"/>
          <p:cNvSpPr txBox="1"/>
          <p:nvPr>
            <p:ph idx="1" type="subTitle"/>
          </p:nvPr>
        </p:nvSpPr>
        <p:spPr>
          <a:xfrm>
            <a:off x="0" y="302985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7A00"/>
                </a:solidFill>
                <a:latin typeface="EB Garamond"/>
                <a:ea typeface="EB Garamond"/>
                <a:cs typeface="EB Garamond"/>
                <a:sym typeface="EB Garamond"/>
              </a:rPr>
              <a:t>      Temporary Data</a:t>
            </a:r>
            <a:endParaRPr>
              <a:solidFill>
                <a:srgbClr val="FF7A00"/>
              </a:solidFill>
              <a:latin typeface="EB Garamond"/>
              <a:ea typeface="EB Garamond"/>
              <a:cs typeface="EB Garamond"/>
              <a:sym typeface="EB Garamond"/>
            </a:endParaRPr>
          </a:p>
        </p:txBody>
      </p:sp>
      <p:cxnSp>
        <p:nvCxnSpPr>
          <p:cNvPr id="431" name="Google Shape;431;p65"/>
          <p:cNvCxnSpPr/>
          <p:nvPr/>
        </p:nvCxnSpPr>
        <p:spPr>
          <a:xfrm flipH="1" rot="10800000">
            <a:off x="383250" y="663825"/>
            <a:ext cx="8391000" cy="1800"/>
          </a:xfrm>
          <a:prstGeom prst="straightConnector1">
            <a:avLst/>
          </a:prstGeom>
          <a:noFill/>
          <a:ln cap="flat" cmpd="sng" w="19050">
            <a:solidFill>
              <a:srgbClr val="CCCCCC"/>
            </a:solidFill>
            <a:prstDash val="solid"/>
            <a:round/>
            <a:headEnd len="med" w="med" type="none"/>
            <a:tailEnd len="med" w="med" type="none"/>
          </a:ln>
        </p:spPr>
      </p:cxnSp>
      <p:cxnSp>
        <p:nvCxnSpPr>
          <p:cNvPr id="432" name="Google Shape;432;p65"/>
          <p:cNvCxnSpPr/>
          <p:nvPr/>
        </p:nvCxnSpPr>
        <p:spPr>
          <a:xfrm>
            <a:off x="322800" y="4377025"/>
            <a:ext cx="8511900" cy="20400"/>
          </a:xfrm>
          <a:prstGeom prst="straightConnector1">
            <a:avLst/>
          </a:prstGeom>
          <a:noFill/>
          <a:ln cap="flat" cmpd="sng" w="19050">
            <a:solidFill>
              <a:srgbClr val="B7B7B7"/>
            </a:solidFill>
            <a:prstDash val="solid"/>
            <a:round/>
            <a:headEnd len="med" w="med" type="none"/>
            <a:tailEnd len="med" w="med" type="none"/>
          </a:ln>
        </p:spPr>
      </p:cxn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7474F"/>
        </a:solidFill>
      </p:bgPr>
    </p:bg>
    <p:spTree>
      <p:nvGrpSpPr>
        <p:cNvPr id="165" name="Shape 165"/>
        <p:cNvGrpSpPr/>
        <p:nvPr/>
      </p:nvGrpSpPr>
      <p:grpSpPr>
        <a:xfrm>
          <a:off x="0" y="0"/>
          <a:ext cx="0" cy="0"/>
          <a:chOff x="0" y="0"/>
          <a:chExt cx="0" cy="0"/>
        </a:xfrm>
      </p:grpSpPr>
      <p:sp>
        <p:nvSpPr>
          <p:cNvPr id="166" name="Google Shape;166;p39"/>
          <p:cNvSpPr txBox="1"/>
          <p:nvPr/>
        </p:nvSpPr>
        <p:spPr>
          <a:xfrm>
            <a:off x="319675" y="169525"/>
            <a:ext cx="8088000" cy="72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rgbClr val="93C47D"/>
                </a:solidFill>
                <a:latin typeface="EB Garamond"/>
                <a:ea typeface="EB Garamond"/>
                <a:cs typeface="EB Garamond"/>
                <a:sym typeface="EB Garamond"/>
              </a:rPr>
              <a:t>                              Understanding the Basics</a:t>
            </a:r>
            <a:endParaRPr sz="2800">
              <a:solidFill>
                <a:srgbClr val="93C47D"/>
              </a:solidFill>
              <a:latin typeface="EB Garamond"/>
              <a:ea typeface="EB Garamond"/>
              <a:cs typeface="EB Garamond"/>
              <a:sym typeface="EB Garamond"/>
            </a:endParaRPr>
          </a:p>
        </p:txBody>
      </p:sp>
      <p:sp>
        <p:nvSpPr>
          <p:cNvPr id="167" name="Google Shape;167;p39"/>
          <p:cNvSpPr txBox="1"/>
          <p:nvPr/>
        </p:nvSpPr>
        <p:spPr>
          <a:xfrm>
            <a:off x="319675" y="893725"/>
            <a:ext cx="8434200" cy="1008900"/>
          </a:xfrm>
          <a:prstGeom prst="rect">
            <a:avLst/>
          </a:prstGeom>
          <a:noFill/>
          <a:ln>
            <a:noFill/>
          </a:ln>
        </p:spPr>
        <p:txBody>
          <a:bodyPr anchorCtr="0" anchor="t" bIns="91425" lIns="91425" spcFirstLastPara="1" rIns="91425" wrap="square" tIns="91425">
            <a:noAutofit/>
          </a:bodyPr>
          <a:lstStyle/>
          <a:p>
            <a:pPr indent="0" lvl="0" marL="0" rtl="0" algn="l">
              <a:spcBef>
                <a:spcPts val="480"/>
              </a:spcBef>
              <a:spcAft>
                <a:spcPts val="0"/>
              </a:spcAft>
              <a:buNone/>
            </a:pPr>
            <a:r>
              <a:rPr lang="en" sz="1800">
                <a:solidFill>
                  <a:srgbClr val="FFFFFF"/>
                </a:solidFill>
              </a:rPr>
              <a:t>Elastic Block Store (Amazon EBS) is a scalable, high-performance block-storage service designed for Amazon EC2.</a:t>
            </a:r>
            <a:endParaRPr sz="1800">
              <a:solidFill>
                <a:srgbClr val="FFFFFF"/>
              </a:solidFill>
            </a:endParaRPr>
          </a:p>
          <a:p>
            <a:pPr indent="0" lvl="0" marL="0" rtl="0" algn="l">
              <a:spcBef>
                <a:spcPts val="600"/>
              </a:spcBef>
              <a:spcAft>
                <a:spcPts val="0"/>
              </a:spcAft>
              <a:buNone/>
            </a:pPr>
            <a:r>
              <a:t/>
            </a:r>
            <a:endParaRPr sz="1800">
              <a:solidFill>
                <a:srgbClr val="FFFFFF"/>
              </a:solidFill>
            </a:endParaRPr>
          </a:p>
          <a:p>
            <a:pPr indent="0" lvl="0" marL="0" rtl="0" algn="l">
              <a:spcBef>
                <a:spcPts val="600"/>
              </a:spcBef>
              <a:spcAft>
                <a:spcPts val="0"/>
              </a:spcAft>
              <a:buNone/>
            </a:pPr>
            <a:r>
              <a:rPr lang="en" sz="1800">
                <a:solidFill>
                  <a:srgbClr val="FFFFFF"/>
                </a:solidFill>
              </a:rPr>
              <a:t>These volumes can be attached and detached from EC2 instance.</a:t>
            </a:r>
            <a:endParaRPr sz="1800">
              <a:solidFill>
                <a:srgbClr val="FFFFFF"/>
              </a:solidFill>
            </a:endParaRPr>
          </a:p>
          <a:p>
            <a:pPr indent="0" lvl="0" marL="0" rtl="0" algn="l">
              <a:spcBef>
                <a:spcPts val="600"/>
              </a:spcBef>
              <a:spcAft>
                <a:spcPts val="0"/>
              </a:spcAft>
              <a:buClr>
                <a:schemeClr val="dk1"/>
              </a:buClr>
              <a:buSzPts val="1100"/>
              <a:buFont typeface="Arial"/>
              <a:buNone/>
            </a:pPr>
            <a:r>
              <a:t/>
            </a:r>
            <a:endParaRPr sz="1800">
              <a:solidFill>
                <a:srgbClr val="FFFFFF"/>
              </a:solidFill>
            </a:endParaRPr>
          </a:p>
          <a:p>
            <a:pPr indent="0" lvl="0" marL="457200" rtl="0" algn="l">
              <a:spcBef>
                <a:spcPts val="600"/>
              </a:spcBef>
              <a:spcAft>
                <a:spcPts val="600"/>
              </a:spcAft>
              <a:buNone/>
            </a:pPr>
            <a:r>
              <a:t/>
            </a:r>
            <a:endParaRPr/>
          </a:p>
        </p:txBody>
      </p:sp>
      <p:pic>
        <p:nvPicPr>
          <p:cNvPr id="168" name="Google Shape;168;p39"/>
          <p:cNvPicPr preferRelativeResize="0"/>
          <p:nvPr/>
        </p:nvPicPr>
        <p:blipFill>
          <a:blip r:embed="rId3">
            <a:alphaModFix/>
          </a:blip>
          <a:stretch>
            <a:fillRect/>
          </a:stretch>
        </p:blipFill>
        <p:spPr>
          <a:xfrm>
            <a:off x="2151675" y="3059175"/>
            <a:ext cx="826850" cy="826850"/>
          </a:xfrm>
          <a:prstGeom prst="rect">
            <a:avLst/>
          </a:prstGeom>
          <a:noFill/>
          <a:ln>
            <a:noFill/>
          </a:ln>
        </p:spPr>
      </p:pic>
      <p:sp>
        <p:nvSpPr>
          <p:cNvPr id="169" name="Google Shape;169;p39"/>
          <p:cNvSpPr txBox="1"/>
          <p:nvPr/>
        </p:nvSpPr>
        <p:spPr>
          <a:xfrm>
            <a:off x="1909500" y="3939975"/>
            <a:ext cx="1499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rPr>
              <a:t>Storage Volume</a:t>
            </a:r>
            <a:endParaRPr>
              <a:solidFill>
                <a:schemeClr val="lt1"/>
              </a:solidFill>
            </a:endParaRPr>
          </a:p>
        </p:txBody>
      </p:sp>
      <p:pic>
        <p:nvPicPr>
          <p:cNvPr id="170" name="Google Shape;170;p39"/>
          <p:cNvPicPr preferRelativeResize="0"/>
          <p:nvPr/>
        </p:nvPicPr>
        <p:blipFill>
          <a:blip r:embed="rId4">
            <a:alphaModFix/>
          </a:blip>
          <a:stretch>
            <a:fillRect/>
          </a:stretch>
        </p:blipFill>
        <p:spPr>
          <a:xfrm>
            <a:off x="5169075" y="3113125"/>
            <a:ext cx="831750" cy="826850"/>
          </a:xfrm>
          <a:prstGeom prst="rect">
            <a:avLst/>
          </a:prstGeom>
          <a:noFill/>
          <a:ln>
            <a:noFill/>
          </a:ln>
        </p:spPr>
      </p:pic>
      <p:cxnSp>
        <p:nvCxnSpPr>
          <p:cNvPr id="171" name="Google Shape;171;p39"/>
          <p:cNvCxnSpPr/>
          <p:nvPr/>
        </p:nvCxnSpPr>
        <p:spPr>
          <a:xfrm flipH="1" rot="10800000">
            <a:off x="3092200" y="3497850"/>
            <a:ext cx="1896000" cy="3300"/>
          </a:xfrm>
          <a:prstGeom prst="straightConnector1">
            <a:avLst/>
          </a:prstGeom>
          <a:noFill/>
          <a:ln cap="flat" cmpd="sng" w="9525">
            <a:solidFill>
              <a:srgbClr val="FFFFFF"/>
            </a:solidFill>
            <a:prstDash val="solid"/>
            <a:round/>
            <a:headEnd len="med" w="med" type="none"/>
            <a:tailEnd len="med" w="med" type="stealth"/>
          </a:ln>
        </p:spPr>
      </p:cxnSp>
      <p:sp>
        <p:nvSpPr>
          <p:cNvPr id="172" name="Google Shape;172;p39"/>
          <p:cNvSpPr txBox="1"/>
          <p:nvPr/>
        </p:nvSpPr>
        <p:spPr>
          <a:xfrm>
            <a:off x="5021800" y="3991525"/>
            <a:ext cx="1499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rPr>
              <a:t>EC2 Instance</a:t>
            </a:r>
            <a:endParaRPr>
              <a:solidFill>
                <a:schemeClr val="lt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7">
                                            <p:txEl>
                                              <p:pRg end="0" st="0"/>
                                            </p:txEl>
                                          </p:spTgt>
                                        </p:tgtEl>
                                        <p:attrNameLst>
                                          <p:attrName>style.visibility</p:attrName>
                                        </p:attrNameLst>
                                      </p:cBhvr>
                                      <p:to>
                                        <p:strVal val="visible"/>
                                      </p:to>
                                    </p:set>
                                    <p:animEffect filter="fade" transition="in">
                                      <p:cBhvr>
                                        <p:cTn dur="1000"/>
                                        <p:tgtEl>
                                          <p:spTgt spid="16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7">
                                            <p:txEl>
                                              <p:pRg end="1" st="1"/>
                                            </p:txEl>
                                          </p:spTgt>
                                        </p:tgtEl>
                                        <p:attrNameLst>
                                          <p:attrName>style.visibility</p:attrName>
                                        </p:attrNameLst>
                                      </p:cBhvr>
                                      <p:to>
                                        <p:strVal val="visible"/>
                                      </p:to>
                                    </p:set>
                                    <p:animEffect filter="fade" transition="in">
                                      <p:cBhvr>
                                        <p:cTn dur="1000"/>
                                        <p:tgtEl>
                                          <p:spTgt spid="16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7">
                                            <p:txEl>
                                              <p:pRg end="2" st="2"/>
                                            </p:txEl>
                                          </p:spTgt>
                                        </p:tgtEl>
                                        <p:attrNameLst>
                                          <p:attrName>style.visibility</p:attrName>
                                        </p:attrNameLst>
                                      </p:cBhvr>
                                      <p:to>
                                        <p:strVal val="visible"/>
                                      </p:to>
                                    </p:set>
                                    <p:animEffect filter="fade" transition="in">
                                      <p:cBhvr>
                                        <p:cTn dur="1000"/>
                                        <p:tgtEl>
                                          <p:spTgt spid="167">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7">
                                            <p:txEl>
                                              <p:pRg end="3" st="3"/>
                                            </p:txEl>
                                          </p:spTgt>
                                        </p:tgtEl>
                                        <p:attrNameLst>
                                          <p:attrName>style.visibility</p:attrName>
                                        </p:attrNameLst>
                                      </p:cBhvr>
                                      <p:to>
                                        <p:strVal val="visible"/>
                                      </p:to>
                                    </p:set>
                                    <p:animEffect filter="fade" transition="in">
                                      <p:cBhvr>
                                        <p:cTn dur="1000"/>
                                        <p:tgtEl>
                                          <p:spTgt spid="167">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7">
                                            <p:txEl>
                                              <p:pRg end="4" st="4"/>
                                            </p:txEl>
                                          </p:spTgt>
                                        </p:tgtEl>
                                        <p:attrNameLst>
                                          <p:attrName>style.visibility</p:attrName>
                                        </p:attrNameLst>
                                      </p:cBhvr>
                                      <p:to>
                                        <p:strVal val="visible"/>
                                      </p:to>
                                    </p:set>
                                    <p:animEffect filter="fade" transition="in">
                                      <p:cBhvr>
                                        <p:cTn dur="1000"/>
                                        <p:tgtEl>
                                          <p:spTgt spid="167">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sp>
        <p:nvSpPr>
          <p:cNvPr id="437" name="Google Shape;437;p66"/>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
        <p:nvSpPr>
          <p:cNvPr id="438" name="Google Shape;438;p66"/>
          <p:cNvSpPr txBox="1"/>
          <p:nvPr>
            <p:ph idx="1" type="subTitle"/>
          </p:nvPr>
        </p:nvSpPr>
        <p:spPr>
          <a:xfrm>
            <a:off x="141525" y="88225"/>
            <a:ext cx="8612400" cy="342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Revising EBS Architecture</a:t>
            </a:r>
            <a:endParaRPr>
              <a:solidFill>
                <a:srgbClr val="FF7A00"/>
              </a:solidFill>
              <a:latin typeface="EB Garamond"/>
              <a:ea typeface="EB Garamond"/>
              <a:cs typeface="EB Garamond"/>
              <a:sym typeface="EB Garamond"/>
            </a:endParaRPr>
          </a:p>
        </p:txBody>
      </p:sp>
      <p:sp>
        <p:nvSpPr>
          <p:cNvPr id="439" name="Google Shape;439;p66"/>
          <p:cNvSpPr txBox="1"/>
          <p:nvPr/>
        </p:nvSpPr>
        <p:spPr>
          <a:xfrm>
            <a:off x="238150" y="1155100"/>
            <a:ext cx="8091600" cy="255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rPr lang="en" sz="1800">
                <a:solidFill>
                  <a:srgbClr val="666666"/>
                </a:solidFill>
                <a:latin typeface="EB Garamond"/>
                <a:ea typeface="EB Garamond"/>
                <a:cs typeface="EB Garamond"/>
                <a:sym typeface="EB Garamond"/>
              </a:rPr>
              <a:t>In this type of architecture, the EBS volumes are mounted via the network to the EC2 instance.</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rPr lang="en" sz="1800">
                <a:solidFill>
                  <a:srgbClr val="666666"/>
                </a:solidFill>
                <a:latin typeface="EB Garamond"/>
                <a:ea typeface="EB Garamond"/>
                <a:cs typeface="EB Garamond"/>
                <a:sym typeface="EB Garamond"/>
              </a:rPr>
              <a:t>When we stop and start the EC2, the VM might migrate to a different host altogether. Since EBS is mounted via the network, the challenge related to data does not arise.</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rPr lang="en" sz="1800">
                <a:solidFill>
                  <a:srgbClr val="666666"/>
                </a:solidFill>
                <a:latin typeface="EB Garamond"/>
                <a:ea typeface="EB Garamond"/>
                <a:cs typeface="EB Garamond"/>
                <a:sym typeface="EB Garamond"/>
              </a:rPr>
              <a:t>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a:p>
        </p:txBody>
      </p:sp>
      <p:pic>
        <p:nvPicPr>
          <p:cNvPr descr="instance_store.png" id="440" name="Google Shape;440;p66"/>
          <p:cNvPicPr preferRelativeResize="0"/>
          <p:nvPr/>
        </p:nvPicPr>
        <p:blipFill>
          <a:blip r:embed="rId3">
            <a:alphaModFix/>
          </a:blip>
          <a:stretch>
            <a:fillRect/>
          </a:stretch>
        </p:blipFill>
        <p:spPr>
          <a:xfrm>
            <a:off x="2401027" y="3089112"/>
            <a:ext cx="2150500" cy="1463975"/>
          </a:xfrm>
          <a:prstGeom prst="rect">
            <a:avLst/>
          </a:prstGeom>
          <a:noFill/>
          <a:ln>
            <a:noFill/>
          </a:ln>
        </p:spPr>
      </p:pic>
      <p:sp>
        <p:nvSpPr>
          <p:cNvPr id="441" name="Google Shape;441;p66"/>
          <p:cNvSpPr/>
          <p:nvPr/>
        </p:nvSpPr>
        <p:spPr>
          <a:xfrm>
            <a:off x="5335575" y="2962050"/>
            <a:ext cx="1141800" cy="1718100"/>
          </a:xfrm>
          <a:prstGeom prst="roundRect">
            <a:avLst>
              <a:gd fmla="val 16667" name="adj"/>
            </a:avLst>
          </a:prstGeom>
          <a:solidFill>
            <a:schemeClr val="lt1"/>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pic>
        <p:nvPicPr>
          <p:cNvPr descr="two-filled-hard-disks-stack_318-72522.jpg" id="442" name="Google Shape;442;p66"/>
          <p:cNvPicPr preferRelativeResize="0"/>
          <p:nvPr/>
        </p:nvPicPr>
        <p:blipFill>
          <a:blip r:embed="rId4">
            <a:alphaModFix/>
          </a:blip>
          <a:stretch>
            <a:fillRect/>
          </a:stretch>
        </p:blipFill>
        <p:spPr>
          <a:xfrm>
            <a:off x="5735029" y="3093290"/>
            <a:ext cx="342900" cy="342900"/>
          </a:xfrm>
          <a:prstGeom prst="rect">
            <a:avLst/>
          </a:prstGeom>
          <a:noFill/>
          <a:ln>
            <a:noFill/>
          </a:ln>
        </p:spPr>
      </p:pic>
      <p:pic>
        <p:nvPicPr>
          <p:cNvPr descr="two-filled-hard-disks-stack_318-72522.jpg" id="443" name="Google Shape;443;p66"/>
          <p:cNvPicPr preferRelativeResize="0"/>
          <p:nvPr/>
        </p:nvPicPr>
        <p:blipFill>
          <a:blip r:embed="rId4">
            <a:alphaModFix/>
          </a:blip>
          <a:stretch>
            <a:fillRect/>
          </a:stretch>
        </p:blipFill>
        <p:spPr>
          <a:xfrm>
            <a:off x="5745700" y="3643504"/>
            <a:ext cx="342900" cy="342900"/>
          </a:xfrm>
          <a:prstGeom prst="rect">
            <a:avLst/>
          </a:prstGeom>
          <a:noFill/>
          <a:ln>
            <a:noFill/>
          </a:ln>
        </p:spPr>
      </p:pic>
      <p:pic>
        <p:nvPicPr>
          <p:cNvPr descr="two-filled-hard-disks-stack_318-72522.jpg" id="444" name="Google Shape;444;p66"/>
          <p:cNvPicPr preferRelativeResize="0"/>
          <p:nvPr/>
        </p:nvPicPr>
        <p:blipFill>
          <a:blip r:embed="rId4">
            <a:alphaModFix/>
          </a:blip>
          <a:stretch>
            <a:fillRect/>
          </a:stretch>
        </p:blipFill>
        <p:spPr>
          <a:xfrm>
            <a:off x="5770033" y="4206045"/>
            <a:ext cx="342900" cy="342900"/>
          </a:xfrm>
          <a:prstGeom prst="rect">
            <a:avLst/>
          </a:prstGeom>
          <a:noFill/>
          <a:ln>
            <a:noFill/>
          </a:ln>
        </p:spPr>
      </p:pic>
      <p:cxnSp>
        <p:nvCxnSpPr>
          <p:cNvPr id="445" name="Google Shape;445;p66"/>
          <p:cNvCxnSpPr>
            <a:stCxn id="442" idx="3"/>
            <a:endCxn id="444" idx="3"/>
          </p:cNvCxnSpPr>
          <p:nvPr/>
        </p:nvCxnSpPr>
        <p:spPr>
          <a:xfrm>
            <a:off x="6077929" y="3264740"/>
            <a:ext cx="35100" cy="1112700"/>
          </a:xfrm>
          <a:prstGeom prst="curvedConnector3">
            <a:avLst>
              <a:gd fmla="val 834035" name="adj1"/>
            </a:avLst>
          </a:prstGeom>
          <a:noFill/>
          <a:ln cap="flat" cmpd="sng" w="9525">
            <a:solidFill>
              <a:schemeClr val="dk2"/>
            </a:solidFill>
            <a:prstDash val="solid"/>
            <a:round/>
            <a:headEnd len="med" w="med" type="none"/>
            <a:tailEnd len="med" w="med" type="none"/>
          </a:ln>
        </p:spPr>
      </p:cxnSp>
      <p:cxnSp>
        <p:nvCxnSpPr>
          <p:cNvPr id="446" name="Google Shape;446;p66"/>
          <p:cNvCxnSpPr>
            <a:stCxn id="443" idx="3"/>
          </p:cNvCxnSpPr>
          <p:nvPr/>
        </p:nvCxnSpPr>
        <p:spPr>
          <a:xfrm flipH="1" rot="10800000">
            <a:off x="6088600" y="3649654"/>
            <a:ext cx="260700" cy="165300"/>
          </a:xfrm>
          <a:prstGeom prst="straightConnector1">
            <a:avLst/>
          </a:prstGeom>
          <a:noFill/>
          <a:ln cap="flat" cmpd="sng" w="9525">
            <a:solidFill>
              <a:schemeClr val="dk2"/>
            </a:solidFill>
            <a:prstDash val="solid"/>
            <a:round/>
            <a:headEnd len="med" w="med" type="none"/>
            <a:tailEnd len="med" w="med" type="none"/>
          </a:ln>
        </p:spPr>
      </p:cxnSp>
      <p:cxnSp>
        <p:nvCxnSpPr>
          <p:cNvPr id="447" name="Google Shape;447;p66"/>
          <p:cNvCxnSpPr>
            <a:stCxn id="440" idx="3"/>
            <a:endCxn id="441" idx="1"/>
          </p:cNvCxnSpPr>
          <p:nvPr/>
        </p:nvCxnSpPr>
        <p:spPr>
          <a:xfrm>
            <a:off x="4551527" y="3821100"/>
            <a:ext cx="783900" cy="0"/>
          </a:xfrm>
          <a:prstGeom prst="straightConnector1">
            <a:avLst/>
          </a:prstGeom>
          <a:noFill/>
          <a:ln cap="flat" cmpd="sng" w="19050">
            <a:solidFill>
              <a:schemeClr val="dk2"/>
            </a:solidFill>
            <a:prstDash val="solid"/>
            <a:round/>
            <a:headEnd len="med" w="med" type="stealth"/>
            <a:tailEnd len="med" w="med" type="none"/>
          </a:ln>
        </p:spPr>
      </p:cxnSp>
      <p:sp>
        <p:nvSpPr>
          <p:cNvPr id="448" name="Google Shape;448;p66"/>
          <p:cNvSpPr txBox="1"/>
          <p:nvPr/>
        </p:nvSpPr>
        <p:spPr>
          <a:xfrm>
            <a:off x="4622775" y="3882200"/>
            <a:ext cx="865500" cy="21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t>Network</a:t>
            </a:r>
            <a:endParaRPr sz="1100"/>
          </a:p>
        </p:txBody>
      </p:sp>
      <p:pic>
        <p:nvPicPr>
          <p:cNvPr id="449" name="Google Shape;449;p66"/>
          <p:cNvPicPr preferRelativeResize="0"/>
          <p:nvPr/>
        </p:nvPicPr>
        <p:blipFill>
          <a:blip r:embed="rId5">
            <a:alphaModFix/>
          </a:blip>
          <a:stretch>
            <a:fillRect/>
          </a:stretch>
        </p:blipFill>
        <p:spPr>
          <a:xfrm>
            <a:off x="354579" y="3882200"/>
            <a:ext cx="1665121" cy="655000"/>
          </a:xfrm>
          <a:prstGeom prst="rect">
            <a:avLst/>
          </a:prstGeom>
          <a:noFill/>
          <a:ln>
            <a:noFill/>
          </a:ln>
        </p:spPr>
      </p:pic>
      <p:pic>
        <p:nvPicPr>
          <p:cNvPr id="450" name="Google Shape;450;p66"/>
          <p:cNvPicPr preferRelativeResize="0"/>
          <p:nvPr/>
        </p:nvPicPr>
        <p:blipFill>
          <a:blip r:embed="rId6">
            <a:alphaModFix/>
          </a:blip>
          <a:stretch>
            <a:fillRect/>
          </a:stretch>
        </p:blipFill>
        <p:spPr>
          <a:xfrm>
            <a:off x="216662" y="3489890"/>
            <a:ext cx="2013100" cy="355698"/>
          </a:xfrm>
          <a:prstGeom prst="rect">
            <a:avLst/>
          </a:prstGeom>
          <a:noFill/>
          <a:ln>
            <a:noFill/>
          </a:ln>
        </p:spPr>
      </p:pic>
      <p:pic>
        <p:nvPicPr>
          <p:cNvPr id="451" name="Google Shape;451;p66"/>
          <p:cNvPicPr preferRelativeResize="0"/>
          <p:nvPr/>
        </p:nvPicPr>
        <p:blipFill>
          <a:blip r:embed="rId7">
            <a:alphaModFix/>
          </a:blip>
          <a:stretch>
            <a:fillRect/>
          </a:stretch>
        </p:blipFill>
        <p:spPr>
          <a:xfrm>
            <a:off x="1040710" y="3145040"/>
            <a:ext cx="292850" cy="308256"/>
          </a:xfrm>
          <a:prstGeom prst="rect">
            <a:avLst/>
          </a:prstGeom>
          <a:noFill/>
          <a:ln>
            <a:noFill/>
          </a:ln>
        </p:spPr>
      </p:pic>
      <p:cxnSp>
        <p:nvCxnSpPr>
          <p:cNvPr id="452" name="Google Shape;452;p66"/>
          <p:cNvCxnSpPr>
            <a:stCxn id="441" idx="0"/>
            <a:endCxn id="451" idx="0"/>
          </p:cNvCxnSpPr>
          <p:nvPr/>
        </p:nvCxnSpPr>
        <p:spPr>
          <a:xfrm rot="5400000">
            <a:off x="3455325" y="693900"/>
            <a:ext cx="183000" cy="4719300"/>
          </a:xfrm>
          <a:prstGeom prst="curvedConnector3">
            <a:avLst>
              <a:gd fmla="val -130123" name="adj1"/>
            </a:avLst>
          </a:prstGeom>
          <a:noFill/>
          <a:ln cap="flat" cmpd="sng" w="9525">
            <a:solidFill>
              <a:schemeClr val="dk2"/>
            </a:solidFill>
            <a:prstDash val="solid"/>
            <a:round/>
            <a:headEnd len="med" w="med" type="none"/>
            <a:tailEnd len="med" w="med" type="stealth"/>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9"/>
                                        </p:tgtEl>
                                        <p:attrNameLst>
                                          <p:attrName>style.visibility</p:attrName>
                                        </p:attrNameLst>
                                      </p:cBhvr>
                                      <p:to>
                                        <p:strVal val="visible"/>
                                      </p:to>
                                    </p:set>
                                    <p:animEffect filter="fade" transition="in">
                                      <p:cBhvr>
                                        <p:cTn dur="1000"/>
                                        <p:tgtEl>
                                          <p:spTgt spid="449"/>
                                        </p:tgtEl>
                                      </p:cBhvr>
                                    </p:animEffect>
                                  </p:childTnLst>
                                </p:cTn>
                              </p:par>
                              <p:par>
                                <p:cTn fill="hold" nodeType="withEffect" presetClass="entr" presetID="10" presetSubtype="0">
                                  <p:stCondLst>
                                    <p:cond delay="0"/>
                                  </p:stCondLst>
                                  <p:childTnLst>
                                    <p:set>
                                      <p:cBhvr>
                                        <p:cTn dur="1" fill="hold">
                                          <p:stCondLst>
                                            <p:cond delay="0"/>
                                          </p:stCondLst>
                                        </p:cTn>
                                        <p:tgtEl>
                                          <p:spTgt spid="450"/>
                                        </p:tgtEl>
                                        <p:attrNameLst>
                                          <p:attrName>style.visibility</p:attrName>
                                        </p:attrNameLst>
                                      </p:cBhvr>
                                      <p:to>
                                        <p:strVal val="visible"/>
                                      </p:to>
                                    </p:set>
                                    <p:animEffect filter="fade" transition="in">
                                      <p:cBhvr>
                                        <p:cTn dur="1000"/>
                                        <p:tgtEl>
                                          <p:spTgt spid="45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2"/>
                                        </p:tgtEl>
                                        <p:attrNameLst>
                                          <p:attrName>style.visibility</p:attrName>
                                        </p:attrNameLst>
                                      </p:cBhvr>
                                      <p:to>
                                        <p:strVal val="visible"/>
                                      </p:to>
                                    </p:set>
                                    <p:animEffect filter="fade" transition="in">
                                      <p:cBhvr>
                                        <p:cTn dur="1000"/>
                                        <p:tgtEl>
                                          <p:spTgt spid="45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sp>
        <p:nvSpPr>
          <p:cNvPr id="457" name="Google Shape;457;p67"/>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
        <p:nvSpPr>
          <p:cNvPr id="458" name="Google Shape;458;p67"/>
          <p:cNvSpPr txBox="1"/>
          <p:nvPr>
            <p:ph idx="1" type="subTitle"/>
          </p:nvPr>
        </p:nvSpPr>
        <p:spPr>
          <a:xfrm>
            <a:off x="141525" y="141575"/>
            <a:ext cx="8612400" cy="342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What is Instance Store ?</a:t>
            </a:r>
            <a:endParaRPr>
              <a:solidFill>
                <a:srgbClr val="FF7A00"/>
              </a:solidFill>
              <a:latin typeface="EB Garamond"/>
              <a:ea typeface="EB Garamond"/>
              <a:cs typeface="EB Garamond"/>
              <a:sym typeface="EB Garamond"/>
            </a:endParaRPr>
          </a:p>
        </p:txBody>
      </p:sp>
      <p:sp>
        <p:nvSpPr>
          <p:cNvPr id="459" name="Google Shape;459;p67"/>
          <p:cNvSpPr txBox="1"/>
          <p:nvPr/>
        </p:nvSpPr>
        <p:spPr>
          <a:xfrm>
            <a:off x="141525" y="1591538"/>
            <a:ext cx="8091600" cy="255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rgbClr val="6AA84F"/>
                </a:solidFill>
                <a:latin typeface="EB Garamond"/>
                <a:ea typeface="EB Garamond"/>
                <a:cs typeface="EB Garamond"/>
                <a:sym typeface="EB Garamond"/>
              </a:rPr>
              <a:t>AWS Instance Store </a:t>
            </a:r>
            <a:r>
              <a:rPr lang="en" sz="1800">
                <a:solidFill>
                  <a:srgbClr val="666666"/>
                </a:solidFill>
                <a:latin typeface="EB Garamond"/>
                <a:ea typeface="EB Garamond"/>
                <a:cs typeface="EB Garamond"/>
                <a:sym typeface="EB Garamond"/>
              </a:rPr>
              <a:t>provides temporary block storage volumes for use with EC2.</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rPr lang="en" sz="1800">
                <a:solidFill>
                  <a:srgbClr val="666666"/>
                </a:solidFill>
                <a:latin typeface="EB Garamond"/>
                <a:ea typeface="EB Garamond"/>
                <a:cs typeface="EB Garamond"/>
                <a:sym typeface="EB Garamond"/>
              </a:rPr>
              <a:t>This storage is located on the disks that are physically attached to the host computer.</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rPr lang="en" sz="1800">
                <a:solidFill>
                  <a:srgbClr val="666666"/>
                </a:solidFill>
                <a:latin typeface="EB Garamond"/>
                <a:ea typeface="EB Garamond"/>
                <a:cs typeface="EB Garamond"/>
                <a:sym typeface="EB Garamond"/>
              </a:rPr>
              <a:t>The size of instance store varies depending on your instance type.</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rPr lang="en" sz="1800">
                <a:solidFill>
                  <a:srgbClr val="666666"/>
                </a:solidFill>
                <a:latin typeface="EB Garamond"/>
                <a:ea typeface="EB Garamond"/>
                <a:cs typeface="EB Garamond"/>
                <a:sym typeface="EB Garamond"/>
              </a:rPr>
              <a:t>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a:p>
        </p:txBody>
      </p:sp>
      <p:pic>
        <p:nvPicPr>
          <p:cNvPr descr="instance_store.png" id="460" name="Google Shape;460;p67"/>
          <p:cNvPicPr preferRelativeResize="0"/>
          <p:nvPr/>
        </p:nvPicPr>
        <p:blipFill>
          <a:blip r:embed="rId3">
            <a:alphaModFix/>
          </a:blip>
          <a:stretch>
            <a:fillRect/>
          </a:stretch>
        </p:blipFill>
        <p:spPr>
          <a:xfrm>
            <a:off x="2967850" y="2803250"/>
            <a:ext cx="2606525" cy="17744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sp>
        <p:nvSpPr>
          <p:cNvPr id="465" name="Google Shape;465;p68"/>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
        <p:nvSpPr>
          <p:cNvPr id="466" name="Google Shape;466;p68"/>
          <p:cNvSpPr txBox="1"/>
          <p:nvPr>
            <p:ph idx="1" type="subTitle"/>
          </p:nvPr>
        </p:nvSpPr>
        <p:spPr>
          <a:xfrm>
            <a:off x="141525" y="141575"/>
            <a:ext cx="8612400" cy="342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Important Points for Instance Store</a:t>
            </a:r>
            <a:endParaRPr>
              <a:solidFill>
                <a:srgbClr val="FF7A00"/>
              </a:solidFill>
              <a:latin typeface="EB Garamond"/>
              <a:ea typeface="EB Garamond"/>
              <a:cs typeface="EB Garamond"/>
              <a:sym typeface="EB Garamond"/>
            </a:endParaRPr>
          </a:p>
        </p:txBody>
      </p:sp>
      <p:sp>
        <p:nvSpPr>
          <p:cNvPr id="467" name="Google Shape;467;p68"/>
          <p:cNvSpPr txBox="1"/>
          <p:nvPr/>
        </p:nvSpPr>
        <p:spPr>
          <a:xfrm>
            <a:off x="401925" y="2148163"/>
            <a:ext cx="8091600" cy="255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rPr lang="en" sz="1800">
                <a:solidFill>
                  <a:srgbClr val="666666"/>
                </a:solidFill>
                <a:latin typeface="EB Garamond"/>
                <a:ea typeface="EB Garamond"/>
                <a:cs typeface="EB Garamond"/>
                <a:sym typeface="EB Garamond"/>
              </a:rPr>
              <a:t>Data in instance store is lost in the following situation:</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342900" lvl="0" marL="457200" rtl="0" algn="l">
              <a:spcBef>
                <a:spcPts val="0"/>
              </a:spcBef>
              <a:spcAft>
                <a:spcPts val="0"/>
              </a:spcAft>
              <a:buClr>
                <a:srgbClr val="666666"/>
              </a:buClr>
              <a:buSzPts val="1800"/>
              <a:buFont typeface="EB Garamond"/>
              <a:buChar char="●"/>
            </a:pPr>
            <a:r>
              <a:rPr lang="en" sz="1800">
                <a:solidFill>
                  <a:srgbClr val="666666"/>
                </a:solidFill>
                <a:latin typeface="EB Garamond"/>
                <a:ea typeface="EB Garamond"/>
                <a:cs typeface="EB Garamond"/>
                <a:sym typeface="EB Garamond"/>
              </a:rPr>
              <a:t>The underlying disk drive fails.</a:t>
            </a:r>
            <a:endParaRPr sz="1800">
              <a:solidFill>
                <a:srgbClr val="666666"/>
              </a:solidFill>
              <a:latin typeface="EB Garamond"/>
              <a:ea typeface="EB Garamond"/>
              <a:cs typeface="EB Garamond"/>
              <a:sym typeface="EB Garamond"/>
            </a:endParaRPr>
          </a:p>
          <a:p>
            <a:pPr indent="-342900" lvl="0" marL="457200" rtl="0" algn="l">
              <a:spcBef>
                <a:spcPts val="0"/>
              </a:spcBef>
              <a:spcAft>
                <a:spcPts val="0"/>
              </a:spcAft>
              <a:buClr>
                <a:srgbClr val="666666"/>
              </a:buClr>
              <a:buSzPts val="1800"/>
              <a:buFont typeface="EB Garamond"/>
              <a:buChar char="●"/>
            </a:pPr>
            <a:r>
              <a:rPr lang="en" sz="1800">
                <a:solidFill>
                  <a:srgbClr val="666666"/>
                </a:solidFill>
                <a:latin typeface="EB Garamond"/>
                <a:ea typeface="EB Garamond"/>
                <a:cs typeface="EB Garamond"/>
                <a:sym typeface="EB Garamond"/>
              </a:rPr>
              <a:t>The instance stops.</a:t>
            </a:r>
            <a:endParaRPr sz="1800">
              <a:solidFill>
                <a:srgbClr val="666666"/>
              </a:solidFill>
              <a:latin typeface="EB Garamond"/>
              <a:ea typeface="EB Garamond"/>
              <a:cs typeface="EB Garamond"/>
              <a:sym typeface="EB Garamond"/>
            </a:endParaRPr>
          </a:p>
          <a:p>
            <a:pPr indent="-342900" lvl="0" marL="457200" rtl="0" algn="l">
              <a:spcBef>
                <a:spcPts val="0"/>
              </a:spcBef>
              <a:spcAft>
                <a:spcPts val="0"/>
              </a:spcAft>
              <a:buClr>
                <a:srgbClr val="666666"/>
              </a:buClr>
              <a:buSzPts val="1800"/>
              <a:buFont typeface="EB Garamond"/>
              <a:buChar char="●"/>
            </a:pPr>
            <a:r>
              <a:rPr lang="en" sz="1800">
                <a:solidFill>
                  <a:srgbClr val="666666"/>
                </a:solidFill>
                <a:latin typeface="EB Garamond"/>
                <a:ea typeface="EB Garamond"/>
                <a:cs typeface="EB Garamond"/>
                <a:sym typeface="EB Garamond"/>
              </a:rPr>
              <a:t>The instance terminates.</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rPr lang="en" sz="1800">
                <a:solidFill>
                  <a:srgbClr val="666666"/>
                </a:solidFill>
                <a:latin typeface="EB Garamond"/>
                <a:ea typeface="EB Garamond"/>
                <a:cs typeface="EB Garamond"/>
                <a:sym typeface="EB Garamond"/>
              </a:rPr>
              <a:t>Instance store is included in the cost of EC2 instance, so they are quite cost-effective.</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rPr lang="en" sz="1800">
                <a:solidFill>
                  <a:srgbClr val="666666"/>
                </a:solidFill>
                <a:latin typeface="EB Garamond"/>
                <a:ea typeface="EB Garamond"/>
                <a:cs typeface="EB Garamond"/>
                <a:sym typeface="EB Garamond"/>
              </a:rPr>
              <a:t>If planning to use instance store, make sure you backup your data to central storage places like S3.</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a:p>
        </p:txBody>
      </p:sp>
      <p:pic>
        <p:nvPicPr>
          <p:cNvPr descr="cloud-lightning-vector_23-2147493354.jpg" id="468" name="Google Shape;468;p68"/>
          <p:cNvPicPr preferRelativeResize="0"/>
          <p:nvPr/>
        </p:nvPicPr>
        <p:blipFill>
          <a:blip r:embed="rId3">
            <a:alphaModFix/>
          </a:blip>
          <a:stretch>
            <a:fillRect/>
          </a:stretch>
        </p:blipFill>
        <p:spPr>
          <a:xfrm>
            <a:off x="6746525" y="1181475"/>
            <a:ext cx="1018525" cy="101852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sp>
        <p:nvSpPr>
          <p:cNvPr id="473" name="Google Shape;473;p69"/>
          <p:cNvSpPr txBox="1"/>
          <p:nvPr>
            <p:ph type="ctrTitle"/>
          </p:nvPr>
        </p:nvSpPr>
        <p:spPr>
          <a:xfrm>
            <a:off x="992850" y="1573300"/>
            <a:ext cx="7464900" cy="1143300"/>
          </a:xfrm>
          <a:prstGeom prst="rect">
            <a:avLst/>
          </a:prstGeom>
          <a:ln cap="flat" cmpd="sng" w="9525">
            <a:solidFill>
              <a:srgbClr val="FFFFFF"/>
            </a:solidFill>
            <a:prstDash val="solid"/>
            <a:round/>
            <a:headEnd len="sm" w="sm" type="none"/>
            <a:tailEnd len="sm" w="sm" type="none"/>
          </a:ln>
        </p:spPr>
        <p:txBody>
          <a:bodyPr anchorCtr="0" anchor="b" bIns="91425" lIns="91425" spcFirstLastPara="1" rIns="91425" wrap="square" tIns="91425">
            <a:noAutofit/>
          </a:bodyPr>
          <a:lstStyle/>
          <a:p>
            <a:pPr indent="0" lvl="0" marL="0" rtl="0" algn="l">
              <a:spcBef>
                <a:spcPts val="0"/>
              </a:spcBef>
              <a:spcAft>
                <a:spcPts val="0"/>
              </a:spcAft>
              <a:buNone/>
            </a:pPr>
            <a:r>
              <a:rPr lang="en" sz="3600">
                <a:solidFill>
                  <a:srgbClr val="666666"/>
                </a:solidFill>
                <a:latin typeface="EB Garamond"/>
                <a:ea typeface="EB Garamond"/>
                <a:cs typeface="EB Garamond"/>
                <a:sym typeface="EB Garamond"/>
              </a:rPr>
              <a:t>     AWS Simple Storage Service (S3)</a:t>
            </a:r>
            <a:endParaRPr sz="3600">
              <a:solidFill>
                <a:srgbClr val="666666"/>
              </a:solidFill>
              <a:latin typeface="EB Garamond"/>
              <a:ea typeface="EB Garamond"/>
              <a:cs typeface="EB Garamond"/>
              <a:sym typeface="EB Garamond"/>
            </a:endParaRPr>
          </a:p>
        </p:txBody>
      </p:sp>
      <p:sp>
        <p:nvSpPr>
          <p:cNvPr id="474" name="Google Shape;474;p69"/>
          <p:cNvSpPr txBox="1"/>
          <p:nvPr>
            <p:ph idx="1" type="subTitle"/>
          </p:nvPr>
        </p:nvSpPr>
        <p:spPr>
          <a:xfrm>
            <a:off x="0" y="302985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7A00"/>
                </a:solidFill>
                <a:latin typeface="EB Garamond"/>
                <a:ea typeface="EB Garamond"/>
                <a:cs typeface="EB Garamond"/>
                <a:sym typeface="EB Garamond"/>
              </a:rPr>
              <a:t>Unlimited Storage</a:t>
            </a:r>
            <a:endParaRPr>
              <a:solidFill>
                <a:srgbClr val="FF7A00"/>
              </a:solidFill>
              <a:latin typeface="EB Garamond"/>
              <a:ea typeface="EB Garamond"/>
              <a:cs typeface="EB Garamond"/>
              <a:sym typeface="EB Garamond"/>
            </a:endParaRPr>
          </a:p>
        </p:txBody>
      </p:sp>
      <p:cxnSp>
        <p:nvCxnSpPr>
          <p:cNvPr id="475" name="Google Shape;475;p69"/>
          <p:cNvCxnSpPr/>
          <p:nvPr/>
        </p:nvCxnSpPr>
        <p:spPr>
          <a:xfrm flipH="1" rot="10800000">
            <a:off x="383250" y="663825"/>
            <a:ext cx="8391000" cy="1800"/>
          </a:xfrm>
          <a:prstGeom prst="straightConnector1">
            <a:avLst/>
          </a:prstGeom>
          <a:noFill/>
          <a:ln cap="flat" cmpd="sng" w="19050">
            <a:solidFill>
              <a:srgbClr val="CCCCCC"/>
            </a:solidFill>
            <a:prstDash val="solid"/>
            <a:round/>
            <a:headEnd len="med" w="med" type="none"/>
            <a:tailEnd len="med" w="med" type="none"/>
          </a:ln>
        </p:spPr>
      </p:cxnSp>
      <p:cxnSp>
        <p:nvCxnSpPr>
          <p:cNvPr id="476" name="Google Shape;476;p69"/>
          <p:cNvCxnSpPr/>
          <p:nvPr/>
        </p:nvCxnSpPr>
        <p:spPr>
          <a:xfrm>
            <a:off x="322800" y="4377025"/>
            <a:ext cx="8511900" cy="20400"/>
          </a:xfrm>
          <a:prstGeom prst="straightConnector1">
            <a:avLst/>
          </a:prstGeom>
          <a:noFill/>
          <a:ln cap="flat" cmpd="sng" w="19050">
            <a:solidFill>
              <a:srgbClr val="B7B7B7"/>
            </a:solidFill>
            <a:prstDash val="solid"/>
            <a:round/>
            <a:headEnd len="med" w="med" type="none"/>
            <a:tailEnd len="med" w="med" type="none"/>
          </a:ln>
        </p:spPr>
      </p:cxn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0" name="Shape 480"/>
        <p:cNvGrpSpPr/>
        <p:nvPr/>
      </p:nvGrpSpPr>
      <p:grpSpPr>
        <a:xfrm>
          <a:off x="0" y="0"/>
          <a:ext cx="0" cy="0"/>
          <a:chOff x="0" y="0"/>
          <a:chExt cx="0" cy="0"/>
        </a:xfrm>
      </p:grpSpPr>
      <p:sp>
        <p:nvSpPr>
          <p:cNvPr id="481" name="Google Shape;481;p70"/>
          <p:cNvSpPr txBox="1"/>
          <p:nvPr/>
        </p:nvSpPr>
        <p:spPr>
          <a:xfrm>
            <a:off x="141525" y="157306"/>
            <a:ext cx="8612400" cy="381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800">
                <a:solidFill>
                  <a:srgbClr val="FF7A00"/>
                </a:solidFill>
                <a:latin typeface="EB Garamond"/>
                <a:ea typeface="EB Garamond"/>
                <a:cs typeface="EB Garamond"/>
                <a:sym typeface="EB Garamond"/>
              </a:rPr>
              <a:t>Use Case - Storage Capacity </a:t>
            </a:r>
            <a:endParaRPr sz="2800">
              <a:solidFill>
                <a:srgbClr val="FF7A00"/>
              </a:solidFill>
              <a:latin typeface="EB Garamond"/>
              <a:ea typeface="EB Garamond"/>
              <a:cs typeface="EB Garamond"/>
              <a:sym typeface="EB Garamond"/>
            </a:endParaRPr>
          </a:p>
        </p:txBody>
      </p:sp>
      <p:sp>
        <p:nvSpPr>
          <p:cNvPr id="482" name="Google Shape;482;p70"/>
          <p:cNvSpPr txBox="1"/>
          <p:nvPr/>
        </p:nvSpPr>
        <p:spPr>
          <a:xfrm>
            <a:off x="448150" y="903408"/>
            <a:ext cx="7832400" cy="149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666666"/>
                </a:solidFill>
                <a:latin typeface="EB Garamond"/>
                <a:ea typeface="EB Garamond"/>
                <a:cs typeface="EB Garamond"/>
                <a:sym typeface="EB Garamond"/>
              </a:rPr>
              <a:t>We all have some important data that needs to be reliably stored.</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rPr lang="en" sz="1800">
                <a:solidFill>
                  <a:srgbClr val="666666"/>
                </a:solidFill>
                <a:latin typeface="EB Garamond"/>
                <a:ea typeface="EB Garamond"/>
                <a:cs typeface="EB Garamond"/>
                <a:sym typeface="EB Garamond"/>
              </a:rPr>
              <a:t>Most of us decides to store our data in external hard disk drives as a backup.</a:t>
            </a:r>
            <a:endParaRPr sz="1800">
              <a:solidFill>
                <a:srgbClr val="666666"/>
              </a:solidFill>
              <a:latin typeface="EB Garamond"/>
              <a:ea typeface="EB Garamond"/>
              <a:cs typeface="EB Garamond"/>
              <a:sym typeface="EB Garamond"/>
            </a:endParaRPr>
          </a:p>
        </p:txBody>
      </p:sp>
      <p:pic>
        <p:nvPicPr>
          <p:cNvPr id="483" name="Google Shape;483;p70"/>
          <p:cNvPicPr preferRelativeResize="0"/>
          <p:nvPr/>
        </p:nvPicPr>
        <p:blipFill>
          <a:blip r:embed="rId3">
            <a:alphaModFix/>
          </a:blip>
          <a:stretch>
            <a:fillRect/>
          </a:stretch>
        </p:blipFill>
        <p:spPr>
          <a:xfrm>
            <a:off x="5789251" y="2373626"/>
            <a:ext cx="1967675" cy="1967675"/>
          </a:xfrm>
          <a:prstGeom prst="rect">
            <a:avLst/>
          </a:prstGeom>
          <a:noFill/>
          <a:ln>
            <a:noFill/>
          </a:ln>
        </p:spPr>
      </p:pic>
      <p:sp>
        <p:nvSpPr>
          <p:cNvPr id="484" name="Google Shape;484;p70"/>
          <p:cNvSpPr/>
          <p:nvPr/>
        </p:nvSpPr>
        <p:spPr>
          <a:xfrm>
            <a:off x="731326" y="2906576"/>
            <a:ext cx="2149500" cy="1222800"/>
          </a:xfrm>
          <a:prstGeom prst="roundRect">
            <a:avLst>
              <a:gd fmla="val 16667" name="adj"/>
            </a:avLst>
          </a:prstGeom>
          <a:solidFill>
            <a:srgbClr val="93C47D"/>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Important Folder</a:t>
            </a:r>
            <a:endParaRPr/>
          </a:p>
        </p:txBody>
      </p:sp>
      <p:cxnSp>
        <p:nvCxnSpPr>
          <p:cNvPr id="485" name="Google Shape;485;p70"/>
          <p:cNvCxnSpPr/>
          <p:nvPr/>
        </p:nvCxnSpPr>
        <p:spPr>
          <a:xfrm>
            <a:off x="3029726" y="3514826"/>
            <a:ext cx="2610600" cy="6300"/>
          </a:xfrm>
          <a:prstGeom prst="straightConnector1">
            <a:avLst/>
          </a:prstGeom>
          <a:noFill/>
          <a:ln cap="flat" cmpd="sng" w="19050">
            <a:solidFill>
              <a:srgbClr val="595959"/>
            </a:solidFill>
            <a:prstDash val="solid"/>
            <a:round/>
            <a:headEnd len="med" w="med" type="none"/>
            <a:tailEnd len="med" w="med" type="stealth"/>
          </a:ln>
        </p:spPr>
      </p:cxnSp>
      <p:cxnSp>
        <p:nvCxnSpPr>
          <p:cNvPr id="486" name="Google Shape;486;p70"/>
          <p:cNvCxnSpPr/>
          <p:nvPr/>
        </p:nvCxnSpPr>
        <p:spPr>
          <a:xfrm>
            <a:off x="5143975" y="2134276"/>
            <a:ext cx="2844600" cy="2419800"/>
          </a:xfrm>
          <a:prstGeom prst="straightConnector1">
            <a:avLst/>
          </a:prstGeom>
          <a:noFill/>
          <a:ln cap="flat" cmpd="sng" w="19050">
            <a:solidFill>
              <a:srgbClr val="CC0000"/>
            </a:solidFill>
            <a:prstDash val="solid"/>
            <a:round/>
            <a:headEnd len="med" w="med" type="none"/>
            <a:tailEnd len="med" w="med" type="none"/>
          </a:ln>
        </p:spPr>
      </p:cxnSp>
      <p:sp>
        <p:nvSpPr>
          <p:cNvPr id="487" name="Google Shape;487;p70"/>
          <p:cNvSpPr/>
          <p:nvPr/>
        </p:nvSpPr>
        <p:spPr>
          <a:xfrm>
            <a:off x="0" y="4770638"/>
            <a:ext cx="9164100" cy="381000"/>
          </a:xfrm>
          <a:prstGeom prst="rect">
            <a:avLst/>
          </a:prstGeom>
          <a:solidFill>
            <a:srgbClr val="666666"/>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6"/>
                                        </p:tgtEl>
                                        <p:attrNameLst>
                                          <p:attrName>style.visibility</p:attrName>
                                        </p:attrNameLst>
                                      </p:cBhvr>
                                      <p:to>
                                        <p:strVal val="visible"/>
                                      </p:to>
                                    </p:set>
                                    <p:animEffect filter="fade" transition="in">
                                      <p:cBhvr>
                                        <p:cTn dur="1000"/>
                                        <p:tgtEl>
                                          <p:spTgt spid="48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 name="Shape 491"/>
        <p:cNvGrpSpPr/>
        <p:nvPr/>
      </p:nvGrpSpPr>
      <p:grpSpPr>
        <a:xfrm>
          <a:off x="0" y="0"/>
          <a:ext cx="0" cy="0"/>
          <a:chOff x="0" y="0"/>
          <a:chExt cx="0" cy="0"/>
        </a:xfrm>
      </p:grpSpPr>
      <p:sp>
        <p:nvSpPr>
          <p:cNvPr id="492" name="Google Shape;492;p71"/>
          <p:cNvSpPr/>
          <p:nvPr/>
        </p:nvSpPr>
        <p:spPr>
          <a:xfrm>
            <a:off x="0" y="5334000"/>
            <a:ext cx="9164100" cy="381000"/>
          </a:xfrm>
          <a:prstGeom prst="rect">
            <a:avLst/>
          </a:prstGeom>
          <a:solidFill>
            <a:srgbClr val="666666"/>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
        <p:nvSpPr>
          <p:cNvPr id="493" name="Google Shape;493;p71"/>
          <p:cNvSpPr txBox="1"/>
          <p:nvPr/>
        </p:nvSpPr>
        <p:spPr>
          <a:xfrm>
            <a:off x="141525" y="157306"/>
            <a:ext cx="8612400" cy="381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800">
                <a:solidFill>
                  <a:srgbClr val="FF7A00"/>
                </a:solidFill>
                <a:latin typeface="EB Garamond"/>
                <a:ea typeface="EB Garamond"/>
                <a:cs typeface="EB Garamond"/>
                <a:sym typeface="EB Garamond"/>
              </a:rPr>
              <a:t>Better Approach</a:t>
            </a:r>
            <a:endParaRPr sz="2800">
              <a:solidFill>
                <a:srgbClr val="FF7A00"/>
              </a:solidFill>
              <a:latin typeface="EB Garamond"/>
              <a:ea typeface="EB Garamond"/>
              <a:cs typeface="EB Garamond"/>
              <a:sym typeface="EB Garamond"/>
            </a:endParaRPr>
          </a:p>
        </p:txBody>
      </p:sp>
      <p:sp>
        <p:nvSpPr>
          <p:cNvPr id="494" name="Google Shape;494;p71"/>
          <p:cNvSpPr txBox="1"/>
          <p:nvPr/>
        </p:nvSpPr>
        <p:spPr>
          <a:xfrm>
            <a:off x="448150" y="742983"/>
            <a:ext cx="7832400" cy="149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666666"/>
                </a:solidFill>
                <a:latin typeface="EB Garamond"/>
                <a:ea typeface="EB Garamond"/>
                <a:cs typeface="EB Garamond"/>
                <a:sym typeface="EB Garamond"/>
              </a:rPr>
              <a:t>In this approach, we decide to replicate the data in two different hard disk drives.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rPr lang="en" sz="1800">
                <a:solidFill>
                  <a:srgbClr val="CC0000"/>
                </a:solidFill>
                <a:latin typeface="EB Garamond"/>
                <a:ea typeface="EB Garamond"/>
                <a:cs typeface="EB Garamond"/>
                <a:sym typeface="EB Garamond"/>
              </a:rPr>
              <a:t>Downside: </a:t>
            </a:r>
            <a:endParaRPr sz="1800">
              <a:solidFill>
                <a:srgbClr val="CC0000"/>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CC0000"/>
              </a:solidFill>
              <a:latin typeface="EB Garamond"/>
              <a:ea typeface="EB Garamond"/>
              <a:cs typeface="EB Garamond"/>
              <a:sym typeface="EB Garamond"/>
            </a:endParaRPr>
          </a:p>
          <a:p>
            <a:pPr indent="-342900" lvl="0" marL="457200" rtl="0" algn="l">
              <a:spcBef>
                <a:spcPts val="0"/>
              </a:spcBef>
              <a:spcAft>
                <a:spcPts val="0"/>
              </a:spcAft>
              <a:buClr>
                <a:srgbClr val="666666"/>
              </a:buClr>
              <a:buSzPts val="1800"/>
              <a:buFont typeface="EB Garamond"/>
              <a:buChar char="●"/>
            </a:pPr>
            <a:r>
              <a:rPr lang="en" sz="1800">
                <a:solidFill>
                  <a:srgbClr val="666666"/>
                </a:solidFill>
                <a:latin typeface="EB Garamond"/>
                <a:ea typeface="EB Garamond"/>
                <a:cs typeface="EB Garamond"/>
                <a:sym typeface="EB Garamond"/>
              </a:rPr>
              <a:t>Expensive Approach, </a:t>
            </a:r>
            <a:endParaRPr sz="1800">
              <a:solidFill>
                <a:srgbClr val="666666"/>
              </a:solidFill>
              <a:latin typeface="EB Garamond"/>
              <a:ea typeface="EB Garamond"/>
              <a:cs typeface="EB Garamond"/>
              <a:sym typeface="EB Garamond"/>
            </a:endParaRPr>
          </a:p>
          <a:p>
            <a:pPr indent="-342900" lvl="0" marL="457200" rtl="0" algn="l">
              <a:spcBef>
                <a:spcPts val="0"/>
              </a:spcBef>
              <a:spcAft>
                <a:spcPts val="0"/>
              </a:spcAft>
              <a:buClr>
                <a:srgbClr val="666666"/>
              </a:buClr>
              <a:buSzPts val="1800"/>
              <a:buFont typeface="EB Garamond"/>
              <a:buChar char="●"/>
            </a:pPr>
            <a:r>
              <a:rPr lang="en" sz="1800">
                <a:solidFill>
                  <a:srgbClr val="666666"/>
                </a:solidFill>
                <a:latin typeface="EB Garamond"/>
                <a:ea typeface="EB Garamond"/>
                <a:cs typeface="EB Garamond"/>
                <a:sym typeface="EB Garamond"/>
              </a:rPr>
              <a:t>If you keep these disk in same location, there is a risk.</a:t>
            </a:r>
            <a:endParaRPr sz="1800">
              <a:solidFill>
                <a:srgbClr val="666666"/>
              </a:solidFill>
              <a:latin typeface="EB Garamond"/>
              <a:ea typeface="EB Garamond"/>
              <a:cs typeface="EB Garamond"/>
              <a:sym typeface="EB Garamond"/>
            </a:endParaRPr>
          </a:p>
        </p:txBody>
      </p:sp>
      <p:pic>
        <p:nvPicPr>
          <p:cNvPr id="495" name="Google Shape;495;p71"/>
          <p:cNvPicPr preferRelativeResize="0"/>
          <p:nvPr/>
        </p:nvPicPr>
        <p:blipFill>
          <a:blip r:embed="rId3">
            <a:alphaModFix/>
          </a:blip>
          <a:stretch>
            <a:fillRect/>
          </a:stretch>
        </p:blipFill>
        <p:spPr>
          <a:xfrm>
            <a:off x="6162526" y="2441352"/>
            <a:ext cx="965862" cy="965862"/>
          </a:xfrm>
          <a:prstGeom prst="rect">
            <a:avLst/>
          </a:prstGeom>
          <a:noFill/>
          <a:ln>
            <a:noFill/>
          </a:ln>
        </p:spPr>
      </p:pic>
      <p:sp>
        <p:nvSpPr>
          <p:cNvPr id="496" name="Google Shape;496;p71"/>
          <p:cNvSpPr/>
          <p:nvPr/>
        </p:nvSpPr>
        <p:spPr>
          <a:xfrm>
            <a:off x="1001630" y="3308009"/>
            <a:ext cx="2149500" cy="1222800"/>
          </a:xfrm>
          <a:prstGeom prst="roundRect">
            <a:avLst>
              <a:gd fmla="val 16667" name="adj"/>
            </a:avLst>
          </a:prstGeom>
          <a:solidFill>
            <a:srgbClr val="93C47D"/>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Important Folder</a:t>
            </a:r>
            <a:endParaRPr/>
          </a:p>
        </p:txBody>
      </p:sp>
      <p:cxnSp>
        <p:nvCxnSpPr>
          <p:cNvPr id="497" name="Google Shape;497;p71"/>
          <p:cNvCxnSpPr/>
          <p:nvPr/>
        </p:nvCxnSpPr>
        <p:spPr>
          <a:xfrm flipH="1" rot="10800000">
            <a:off x="3300030" y="3102059"/>
            <a:ext cx="2629200" cy="814200"/>
          </a:xfrm>
          <a:prstGeom prst="straightConnector1">
            <a:avLst/>
          </a:prstGeom>
          <a:noFill/>
          <a:ln cap="flat" cmpd="sng" w="19050">
            <a:solidFill>
              <a:srgbClr val="595959"/>
            </a:solidFill>
            <a:prstDash val="solid"/>
            <a:round/>
            <a:headEnd len="med" w="med" type="none"/>
            <a:tailEnd len="med" w="med" type="stealth"/>
          </a:ln>
        </p:spPr>
      </p:cxnSp>
      <p:pic>
        <p:nvPicPr>
          <p:cNvPr id="498" name="Google Shape;498;p71"/>
          <p:cNvPicPr preferRelativeResize="0"/>
          <p:nvPr/>
        </p:nvPicPr>
        <p:blipFill>
          <a:blip r:embed="rId3">
            <a:alphaModFix/>
          </a:blip>
          <a:stretch>
            <a:fillRect/>
          </a:stretch>
        </p:blipFill>
        <p:spPr>
          <a:xfrm>
            <a:off x="6132825" y="3917413"/>
            <a:ext cx="906400" cy="906400"/>
          </a:xfrm>
          <a:prstGeom prst="rect">
            <a:avLst/>
          </a:prstGeom>
          <a:noFill/>
          <a:ln>
            <a:noFill/>
          </a:ln>
        </p:spPr>
      </p:pic>
      <p:cxnSp>
        <p:nvCxnSpPr>
          <p:cNvPr id="499" name="Google Shape;499;p71"/>
          <p:cNvCxnSpPr/>
          <p:nvPr/>
        </p:nvCxnSpPr>
        <p:spPr>
          <a:xfrm>
            <a:off x="3331194" y="3924355"/>
            <a:ext cx="2600100" cy="849600"/>
          </a:xfrm>
          <a:prstGeom prst="straightConnector1">
            <a:avLst/>
          </a:prstGeom>
          <a:noFill/>
          <a:ln cap="flat" cmpd="sng" w="19050">
            <a:solidFill>
              <a:srgbClr val="595959"/>
            </a:solidFill>
            <a:prstDash val="solid"/>
            <a:round/>
            <a:headEnd len="med" w="med" type="none"/>
            <a:tailEnd len="med" w="med" type="stealth"/>
          </a:ln>
        </p:spPr>
      </p:cxn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sp>
        <p:nvSpPr>
          <p:cNvPr id="504" name="Google Shape;504;p72"/>
          <p:cNvSpPr/>
          <p:nvPr/>
        </p:nvSpPr>
        <p:spPr>
          <a:xfrm>
            <a:off x="0" y="5334000"/>
            <a:ext cx="9164100" cy="381000"/>
          </a:xfrm>
          <a:prstGeom prst="rect">
            <a:avLst/>
          </a:prstGeom>
          <a:solidFill>
            <a:srgbClr val="666666"/>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
        <p:nvSpPr>
          <p:cNvPr id="505" name="Google Shape;505;p72"/>
          <p:cNvSpPr txBox="1"/>
          <p:nvPr/>
        </p:nvSpPr>
        <p:spPr>
          <a:xfrm>
            <a:off x="141525" y="157306"/>
            <a:ext cx="8612400" cy="381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800">
                <a:solidFill>
                  <a:srgbClr val="FF7A00"/>
                </a:solidFill>
                <a:latin typeface="EB Garamond"/>
                <a:ea typeface="EB Garamond"/>
                <a:cs typeface="EB Garamond"/>
                <a:sym typeface="EB Garamond"/>
              </a:rPr>
              <a:t>Best Approach</a:t>
            </a:r>
            <a:endParaRPr sz="2800">
              <a:solidFill>
                <a:srgbClr val="FF7A00"/>
              </a:solidFill>
              <a:latin typeface="EB Garamond"/>
              <a:ea typeface="EB Garamond"/>
              <a:cs typeface="EB Garamond"/>
              <a:sym typeface="EB Garamond"/>
            </a:endParaRPr>
          </a:p>
        </p:txBody>
      </p:sp>
      <p:sp>
        <p:nvSpPr>
          <p:cNvPr id="506" name="Google Shape;506;p72"/>
          <p:cNvSpPr txBox="1"/>
          <p:nvPr/>
        </p:nvSpPr>
        <p:spPr>
          <a:xfrm>
            <a:off x="329925" y="912444"/>
            <a:ext cx="8364300" cy="75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666666"/>
                </a:solidFill>
                <a:latin typeface="EB Garamond"/>
                <a:ea typeface="EB Garamond"/>
                <a:cs typeface="EB Garamond"/>
                <a:sym typeface="EB Garamond"/>
              </a:rPr>
              <a:t>In this approach, we store the data in Cloud and let Cloud provider take care of backups.</a:t>
            </a:r>
            <a:endParaRPr sz="1800">
              <a:solidFill>
                <a:srgbClr val="666666"/>
              </a:solidFill>
              <a:latin typeface="EB Garamond"/>
              <a:ea typeface="EB Garamond"/>
              <a:cs typeface="EB Garamond"/>
              <a:sym typeface="EB Garamond"/>
            </a:endParaRPr>
          </a:p>
          <a:p>
            <a:pPr indent="0" lvl="0" marL="457200" rtl="0" algn="l">
              <a:spcBef>
                <a:spcPts val="0"/>
              </a:spcBef>
              <a:spcAft>
                <a:spcPts val="0"/>
              </a:spcAft>
              <a:buNone/>
            </a:pPr>
            <a:r>
              <a:t/>
            </a:r>
            <a:endParaRPr sz="1800">
              <a:solidFill>
                <a:srgbClr val="666666"/>
              </a:solidFill>
              <a:latin typeface="EB Garamond"/>
              <a:ea typeface="EB Garamond"/>
              <a:cs typeface="EB Garamond"/>
              <a:sym typeface="EB Garamond"/>
            </a:endParaRPr>
          </a:p>
        </p:txBody>
      </p:sp>
      <p:sp>
        <p:nvSpPr>
          <p:cNvPr id="507" name="Google Shape;507;p72"/>
          <p:cNvSpPr/>
          <p:nvPr/>
        </p:nvSpPr>
        <p:spPr>
          <a:xfrm>
            <a:off x="525526" y="3104202"/>
            <a:ext cx="2149500" cy="1222800"/>
          </a:xfrm>
          <a:prstGeom prst="roundRect">
            <a:avLst>
              <a:gd fmla="val 16667" name="adj"/>
            </a:avLst>
          </a:prstGeom>
          <a:solidFill>
            <a:srgbClr val="93C47D"/>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Important Folder</a:t>
            </a:r>
            <a:endParaRPr/>
          </a:p>
        </p:txBody>
      </p:sp>
      <p:sp>
        <p:nvSpPr>
          <p:cNvPr id="508" name="Google Shape;508;p72"/>
          <p:cNvSpPr/>
          <p:nvPr/>
        </p:nvSpPr>
        <p:spPr>
          <a:xfrm>
            <a:off x="4017777" y="2727930"/>
            <a:ext cx="1621825" cy="1724800"/>
          </a:xfrm>
          <a:prstGeom prst="flowChartMagneticDisk">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Cloud Storage</a:t>
            </a:r>
            <a:endParaRPr/>
          </a:p>
        </p:txBody>
      </p:sp>
      <p:cxnSp>
        <p:nvCxnSpPr>
          <p:cNvPr id="509" name="Google Shape;509;p72"/>
          <p:cNvCxnSpPr/>
          <p:nvPr/>
        </p:nvCxnSpPr>
        <p:spPr>
          <a:xfrm>
            <a:off x="2904446" y="3683405"/>
            <a:ext cx="1029600" cy="0"/>
          </a:xfrm>
          <a:prstGeom prst="straightConnector1">
            <a:avLst/>
          </a:prstGeom>
          <a:noFill/>
          <a:ln cap="flat" cmpd="sng" w="9525">
            <a:solidFill>
              <a:srgbClr val="595959"/>
            </a:solidFill>
            <a:prstDash val="solid"/>
            <a:round/>
            <a:headEnd len="med" w="med" type="none"/>
            <a:tailEnd len="med" w="med" type="stealth"/>
          </a:ln>
        </p:spPr>
      </p:cxnSp>
      <p:sp>
        <p:nvSpPr>
          <p:cNvPr id="510" name="Google Shape;510;p72"/>
          <p:cNvSpPr/>
          <p:nvPr/>
        </p:nvSpPr>
        <p:spPr>
          <a:xfrm>
            <a:off x="6315415" y="1885664"/>
            <a:ext cx="1621800" cy="3140700"/>
          </a:xfrm>
          <a:prstGeom prst="roundRect">
            <a:avLst>
              <a:gd fmla="val 16667" name="adj"/>
            </a:avLst>
          </a:prstGeom>
          <a:no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11" name="Google Shape;511;p72"/>
          <p:cNvPicPr preferRelativeResize="0"/>
          <p:nvPr/>
        </p:nvPicPr>
        <p:blipFill>
          <a:blip r:embed="rId3">
            <a:alphaModFix/>
          </a:blip>
          <a:stretch>
            <a:fillRect/>
          </a:stretch>
        </p:blipFill>
        <p:spPr>
          <a:xfrm>
            <a:off x="6610123" y="2222913"/>
            <a:ext cx="1032390" cy="647850"/>
          </a:xfrm>
          <a:prstGeom prst="rect">
            <a:avLst/>
          </a:prstGeom>
          <a:noFill/>
          <a:ln>
            <a:noFill/>
          </a:ln>
        </p:spPr>
      </p:pic>
      <p:pic>
        <p:nvPicPr>
          <p:cNvPr id="512" name="Google Shape;512;p72"/>
          <p:cNvPicPr preferRelativeResize="0"/>
          <p:nvPr/>
        </p:nvPicPr>
        <p:blipFill>
          <a:blip r:embed="rId3">
            <a:alphaModFix/>
          </a:blip>
          <a:stretch>
            <a:fillRect/>
          </a:stretch>
        </p:blipFill>
        <p:spPr>
          <a:xfrm>
            <a:off x="6610123" y="3244926"/>
            <a:ext cx="1032390" cy="647850"/>
          </a:xfrm>
          <a:prstGeom prst="rect">
            <a:avLst/>
          </a:prstGeom>
          <a:noFill/>
          <a:ln>
            <a:noFill/>
          </a:ln>
        </p:spPr>
      </p:pic>
      <p:pic>
        <p:nvPicPr>
          <p:cNvPr id="513" name="Google Shape;513;p72"/>
          <p:cNvPicPr preferRelativeResize="0"/>
          <p:nvPr/>
        </p:nvPicPr>
        <p:blipFill>
          <a:blip r:embed="rId3">
            <a:alphaModFix/>
          </a:blip>
          <a:stretch>
            <a:fillRect/>
          </a:stretch>
        </p:blipFill>
        <p:spPr>
          <a:xfrm>
            <a:off x="6685283" y="4266923"/>
            <a:ext cx="1032390" cy="647850"/>
          </a:xfrm>
          <a:prstGeom prst="rect">
            <a:avLst/>
          </a:prstGeom>
          <a:noFill/>
          <a:ln>
            <a:noFill/>
          </a:ln>
        </p:spPr>
      </p:pic>
      <p:sp>
        <p:nvSpPr>
          <p:cNvPr id="514" name="Google Shape;514;p72"/>
          <p:cNvSpPr txBox="1"/>
          <p:nvPr/>
        </p:nvSpPr>
        <p:spPr>
          <a:xfrm>
            <a:off x="6366883" y="1422690"/>
            <a:ext cx="1518900" cy="38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    </a:t>
            </a:r>
            <a:r>
              <a:rPr b="1" lang="en"/>
              <a:t>Backups</a:t>
            </a:r>
            <a:endParaRPr b="1"/>
          </a:p>
        </p:txBody>
      </p:sp>
      <p:cxnSp>
        <p:nvCxnSpPr>
          <p:cNvPr id="515" name="Google Shape;515;p72"/>
          <p:cNvCxnSpPr/>
          <p:nvPr/>
        </p:nvCxnSpPr>
        <p:spPr>
          <a:xfrm>
            <a:off x="5723343" y="3661569"/>
            <a:ext cx="605100" cy="5100"/>
          </a:xfrm>
          <a:prstGeom prst="straightConnector1">
            <a:avLst/>
          </a:prstGeom>
          <a:noFill/>
          <a:ln cap="flat" cmpd="sng" w="9525">
            <a:solidFill>
              <a:srgbClr val="595959"/>
            </a:solidFill>
            <a:prstDash val="solid"/>
            <a:round/>
            <a:headEnd len="med" w="med" type="none"/>
            <a:tailEnd len="med" w="med" type="stealth"/>
          </a:ln>
        </p:spPr>
      </p:cxn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9" name="Shape 519"/>
        <p:cNvGrpSpPr/>
        <p:nvPr/>
      </p:nvGrpSpPr>
      <p:grpSpPr>
        <a:xfrm>
          <a:off x="0" y="0"/>
          <a:ext cx="0" cy="0"/>
          <a:chOff x="0" y="0"/>
          <a:chExt cx="0" cy="0"/>
        </a:xfrm>
      </p:grpSpPr>
      <p:sp>
        <p:nvSpPr>
          <p:cNvPr id="520" name="Google Shape;520;p73"/>
          <p:cNvSpPr txBox="1"/>
          <p:nvPr/>
        </p:nvSpPr>
        <p:spPr>
          <a:xfrm>
            <a:off x="141525" y="157306"/>
            <a:ext cx="8612400" cy="381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800">
                <a:solidFill>
                  <a:srgbClr val="FF7A00"/>
                </a:solidFill>
                <a:latin typeface="EB Garamond"/>
                <a:ea typeface="EB Garamond"/>
                <a:cs typeface="EB Garamond"/>
                <a:sym typeface="EB Garamond"/>
              </a:rPr>
              <a:t>Cloud Storage Providers</a:t>
            </a:r>
            <a:endParaRPr sz="2800">
              <a:solidFill>
                <a:srgbClr val="FF7A00"/>
              </a:solidFill>
              <a:latin typeface="EB Garamond"/>
              <a:ea typeface="EB Garamond"/>
              <a:cs typeface="EB Garamond"/>
              <a:sym typeface="EB Garamond"/>
            </a:endParaRPr>
          </a:p>
        </p:txBody>
      </p:sp>
      <p:sp>
        <p:nvSpPr>
          <p:cNvPr id="521" name="Google Shape;521;p73"/>
          <p:cNvSpPr txBox="1"/>
          <p:nvPr/>
        </p:nvSpPr>
        <p:spPr>
          <a:xfrm>
            <a:off x="329925" y="912444"/>
            <a:ext cx="8364300" cy="75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666666"/>
                </a:solidFill>
                <a:latin typeface="EB Garamond"/>
                <a:ea typeface="EB Garamond"/>
                <a:cs typeface="EB Garamond"/>
                <a:sym typeface="EB Garamond"/>
              </a:rPr>
              <a:t>There are multiple Cloud storage providers that are available.</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rPr lang="en" sz="1800">
                <a:solidFill>
                  <a:srgbClr val="666666"/>
                </a:solidFill>
                <a:latin typeface="EB Garamond"/>
                <a:ea typeface="EB Garamond"/>
                <a:cs typeface="EB Garamond"/>
                <a:sym typeface="EB Garamond"/>
              </a:rPr>
              <a:t>Depending on your use-case, you can select one among them.</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457200" rtl="0" algn="l">
              <a:spcBef>
                <a:spcPts val="0"/>
              </a:spcBef>
              <a:spcAft>
                <a:spcPts val="0"/>
              </a:spcAft>
              <a:buNone/>
            </a:pPr>
            <a:r>
              <a:t/>
            </a:r>
            <a:endParaRPr sz="1800">
              <a:solidFill>
                <a:srgbClr val="666666"/>
              </a:solidFill>
              <a:latin typeface="EB Garamond"/>
              <a:ea typeface="EB Garamond"/>
              <a:cs typeface="EB Garamond"/>
              <a:sym typeface="EB Garamond"/>
            </a:endParaRPr>
          </a:p>
        </p:txBody>
      </p:sp>
      <p:sp>
        <p:nvSpPr>
          <p:cNvPr id="522" name="Google Shape;522;p73"/>
          <p:cNvSpPr/>
          <p:nvPr/>
        </p:nvSpPr>
        <p:spPr>
          <a:xfrm>
            <a:off x="915646" y="2649293"/>
            <a:ext cx="1621825" cy="1724800"/>
          </a:xfrm>
          <a:prstGeom prst="flowChartMagneticDisk">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Cloud Storage</a:t>
            </a:r>
            <a:endParaRPr/>
          </a:p>
        </p:txBody>
      </p:sp>
      <p:pic>
        <p:nvPicPr>
          <p:cNvPr id="523" name="Google Shape;523;p73"/>
          <p:cNvPicPr preferRelativeResize="0"/>
          <p:nvPr/>
        </p:nvPicPr>
        <p:blipFill>
          <a:blip r:embed="rId3">
            <a:alphaModFix/>
          </a:blip>
          <a:stretch>
            <a:fillRect/>
          </a:stretch>
        </p:blipFill>
        <p:spPr>
          <a:xfrm>
            <a:off x="5052038" y="2239525"/>
            <a:ext cx="1360800" cy="664450"/>
          </a:xfrm>
          <a:prstGeom prst="rect">
            <a:avLst/>
          </a:prstGeom>
          <a:noFill/>
          <a:ln>
            <a:noFill/>
          </a:ln>
        </p:spPr>
      </p:pic>
      <p:pic>
        <p:nvPicPr>
          <p:cNvPr id="524" name="Google Shape;524;p73"/>
          <p:cNvPicPr preferRelativeResize="0"/>
          <p:nvPr/>
        </p:nvPicPr>
        <p:blipFill>
          <a:blip r:embed="rId4">
            <a:alphaModFix/>
          </a:blip>
          <a:stretch>
            <a:fillRect/>
          </a:stretch>
        </p:blipFill>
        <p:spPr>
          <a:xfrm>
            <a:off x="5052050" y="3211729"/>
            <a:ext cx="1360800" cy="664446"/>
          </a:xfrm>
          <a:prstGeom prst="rect">
            <a:avLst/>
          </a:prstGeom>
          <a:noFill/>
          <a:ln>
            <a:noFill/>
          </a:ln>
        </p:spPr>
      </p:pic>
      <p:pic>
        <p:nvPicPr>
          <p:cNvPr id="525" name="Google Shape;525;p73"/>
          <p:cNvPicPr preferRelativeResize="0"/>
          <p:nvPr/>
        </p:nvPicPr>
        <p:blipFill>
          <a:blip r:embed="rId5">
            <a:alphaModFix/>
          </a:blip>
          <a:stretch>
            <a:fillRect/>
          </a:stretch>
        </p:blipFill>
        <p:spPr>
          <a:xfrm>
            <a:off x="5150237" y="4015175"/>
            <a:ext cx="1164437" cy="1128325"/>
          </a:xfrm>
          <a:prstGeom prst="rect">
            <a:avLst/>
          </a:prstGeom>
          <a:noFill/>
          <a:ln>
            <a:noFill/>
          </a:ln>
        </p:spPr>
      </p:pic>
      <p:cxnSp>
        <p:nvCxnSpPr>
          <p:cNvPr id="526" name="Google Shape;526;p73"/>
          <p:cNvCxnSpPr>
            <a:stCxn id="522" idx="4"/>
            <a:endCxn id="523" idx="1"/>
          </p:cNvCxnSpPr>
          <p:nvPr/>
        </p:nvCxnSpPr>
        <p:spPr>
          <a:xfrm flipH="1" rot="10800000">
            <a:off x="2537471" y="2571793"/>
            <a:ext cx="2514600" cy="939900"/>
          </a:xfrm>
          <a:prstGeom prst="straightConnector1">
            <a:avLst/>
          </a:prstGeom>
          <a:noFill/>
          <a:ln cap="flat" cmpd="sng" w="9525">
            <a:solidFill>
              <a:srgbClr val="595959"/>
            </a:solidFill>
            <a:prstDash val="solid"/>
            <a:round/>
            <a:headEnd len="med" w="med" type="none"/>
            <a:tailEnd len="med" w="med" type="stealth"/>
          </a:ln>
        </p:spPr>
      </p:cxnSp>
      <p:cxnSp>
        <p:nvCxnSpPr>
          <p:cNvPr id="527" name="Google Shape;527;p73"/>
          <p:cNvCxnSpPr>
            <a:stCxn id="522" idx="4"/>
            <a:endCxn id="524" idx="1"/>
          </p:cNvCxnSpPr>
          <p:nvPr/>
        </p:nvCxnSpPr>
        <p:spPr>
          <a:xfrm>
            <a:off x="2537471" y="3511693"/>
            <a:ext cx="2514600" cy="32400"/>
          </a:xfrm>
          <a:prstGeom prst="straightConnector1">
            <a:avLst/>
          </a:prstGeom>
          <a:noFill/>
          <a:ln cap="flat" cmpd="sng" w="9525">
            <a:solidFill>
              <a:srgbClr val="595959"/>
            </a:solidFill>
            <a:prstDash val="solid"/>
            <a:round/>
            <a:headEnd len="med" w="med" type="none"/>
            <a:tailEnd len="med" w="med" type="stealth"/>
          </a:ln>
        </p:spPr>
      </p:cxnSp>
      <p:cxnSp>
        <p:nvCxnSpPr>
          <p:cNvPr id="528" name="Google Shape;528;p73"/>
          <p:cNvCxnSpPr>
            <a:stCxn id="522" idx="4"/>
            <a:endCxn id="525" idx="1"/>
          </p:cNvCxnSpPr>
          <p:nvPr/>
        </p:nvCxnSpPr>
        <p:spPr>
          <a:xfrm>
            <a:off x="2537471" y="3511693"/>
            <a:ext cx="2612700" cy="1067700"/>
          </a:xfrm>
          <a:prstGeom prst="straightConnector1">
            <a:avLst/>
          </a:prstGeom>
          <a:noFill/>
          <a:ln cap="flat" cmpd="sng" w="9525">
            <a:solidFill>
              <a:srgbClr val="595959"/>
            </a:solidFill>
            <a:prstDash val="solid"/>
            <a:round/>
            <a:headEnd len="med" w="med" type="none"/>
            <a:tailEnd len="med" w="med" type="stealth"/>
          </a:ln>
        </p:spPr>
      </p:cxn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2" name="Shape 532"/>
        <p:cNvGrpSpPr/>
        <p:nvPr/>
      </p:nvGrpSpPr>
      <p:grpSpPr>
        <a:xfrm>
          <a:off x="0" y="0"/>
          <a:ext cx="0" cy="0"/>
          <a:chOff x="0" y="0"/>
          <a:chExt cx="0" cy="0"/>
        </a:xfrm>
      </p:grpSpPr>
      <p:sp>
        <p:nvSpPr>
          <p:cNvPr id="533" name="Google Shape;533;p74"/>
          <p:cNvSpPr/>
          <p:nvPr/>
        </p:nvSpPr>
        <p:spPr>
          <a:xfrm>
            <a:off x="0" y="5334000"/>
            <a:ext cx="9164100" cy="381000"/>
          </a:xfrm>
          <a:prstGeom prst="rect">
            <a:avLst/>
          </a:prstGeom>
          <a:solidFill>
            <a:srgbClr val="666666"/>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
        <p:nvSpPr>
          <p:cNvPr id="534" name="Google Shape;534;p74"/>
          <p:cNvSpPr txBox="1"/>
          <p:nvPr/>
        </p:nvSpPr>
        <p:spPr>
          <a:xfrm>
            <a:off x="141525" y="98028"/>
            <a:ext cx="8612400" cy="381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800">
                <a:solidFill>
                  <a:srgbClr val="FF7A00"/>
                </a:solidFill>
                <a:latin typeface="EB Garamond"/>
                <a:ea typeface="EB Garamond"/>
                <a:cs typeface="EB Garamond"/>
                <a:sym typeface="EB Garamond"/>
              </a:rPr>
              <a:t>Introduction to S3</a:t>
            </a:r>
            <a:endParaRPr sz="2800">
              <a:solidFill>
                <a:srgbClr val="FF7A00"/>
              </a:solidFill>
              <a:latin typeface="EB Garamond"/>
              <a:ea typeface="EB Garamond"/>
              <a:cs typeface="EB Garamond"/>
              <a:sym typeface="EB Garamond"/>
            </a:endParaRPr>
          </a:p>
        </p:txBody>
      </p:sp>
      <p:sp>
        <p:nvSpPr>
          <p:cNvPr id="535" name="Google Shape;535;p74"/>
          <p:cNvSpPr txBox="1"/>
          <p:nvPr/>
        </p:nvSpPr>
        <p:spPr>
          <a:xfrm>
            <a:off x="234525" y="1293175"/>
            <a:ext cx="8426400" cy="2834700"/>
          </a:xfrm>
          <a:prstGeom prst="rect">
            <a:avLst/>
          </a:prstGeom>
          <a:noFill/>
          <a:ln>
            <a:noFill/>
          </a:ln>
        </p:spPr>
        <p:txBody>
          <a:bodyPr anchorCtr="0" anchor="ctr" bIns="91425" lIns="91425" spcFirstLastPara="1" rIns="91425" wrap="square" tIns="91425">
            <a:noAutofit/>
          </a:bodyPr>
          <a:lstStyle/>
          <a:p>
            <a:pPr indent="-342900" lvl="0" marL="457200" rtl="0" algn="l">
              <a:spcBef>
                <a:spcPts val="0"/>
              </a:spcBef>
              <a:spcAft>
                <a:spcPts val="0"/>
              </a:spcAft>
              <a:buSzPts val="1800"/>
              <a:buFont typeface="EB Garamond"/>
              <a:buChar char="●"/>
            </a:pPr>
            <a:r>
              <a:rPr lang="en" sz="1800">
                <a:solidFill>
                  <a:srgbClr val="6AA84F"/>
                </a:solidFill>
                <a:latin typeface="EB Garamond"/>
                <a:ea typeface="EB Garamond"/>
                <a:cs typeface="EB Garamond"/>
                <a:sym typeface="EB Garamond"/>
              </a:rPr>
              <a:t>AWS Simple Storage Service (S3)  </a:t>
            </a:r>
            <a:r>
              <a:rPr lang="en" sz="1800">
                <a:solidFill>
                  <a:srgbClr val="666666"/>
                </a:solidFill>
                <a:latin typeface="EB Garamond"/>
                <a:ea typeface="EB Garamond"/>
                <a:cs typeface="EB Garamond"/>
                <a:sym typeface="EB Garamond"/>
              </a:rPr>
              <a:t>is an object storage designed to store and retrieve any amount of data from anywhere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342900" lvl="0" marL="457200" rtl="0" algn="l">
              <a:spcBef>
                <a:spcPts val="0"/>
              </a:spcBef>
              <a:spcAft>
                <a:spcPts val="0"/>
              </a:spcAft>
              <a:buClr>
                <a:srgbClr val="666666"/>
              </a:buClr>
              <a:buSzPts val="1800"/>
              <a:buFont typeface="EB Garamond"/>
              <a:buChar char="●"/>
            </a:pPr>
            <a:r>
              <a:rPr lang="en" sz="1800">
                <a:solidFill>
                  <a:srgbClr val="666666"/>
                </a:solidFill>
                <a:latin typeface="EB Garamond"/>
                <a:ea typeface="EB Garamond"/>
                <a:cs typeface="EB Garamond"/>
                <a:sym typeface="EB Garamond"/>
              </a:rPr>
              <a:t>It is designed for 99.999999999% durability and 99.99% availability.</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342900" lvl="0" marL="457200" rtl="0" algn="l">
              <a:spcBef>
                <a:spcPts val="0"/>
              </a:spcBef>
              <a:spcAft>
                <a:spcPts val="0"/>
              </a:spcAft>
              <a:buClr>
                <a:srgbClr val="666666"/>
              </a:buClr>
              <a:buSzPts val="1800"/>
              <a:buFont typeface="EB Garamond"/>
              <a:buChar char="●"/>
            </a:pPr>
            <a:r>
              <a:rPr lang="en" sz="1800">
                <a:solidFill>
                  <a:srgbClr val="666666"/>
                </a:solidFill>
                <a:latin typeface="EB Garamond"/>
                <a:ea typeface="EB Garamond"/>
                <a:cs typeface="EB Garamond"/>
                <a:sym typeface="EB Garamond"/>
              </a:rPr>
              <a:t>The aspect that makes AWS S3 so powerful are it’s associated features.</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rPr lang="en" sz="1800">
                <a:solidFill>
                  <a:srgbClr val="666666"/>
                </a:solidFill>
                <a:latin typeface="EB Garamond"/>
                <a:ea typeface="EB Garamond"/>
                <a:cs typeface="EB Garamond"/>
                <a:sym typeface="EB Garamond"/>
              </a:rPr>
              <a:t>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a:p>
        </p:txBody>
      </p:sp>
      <p:graphicFrame>
        <p:nvGraphicFramePr>
          <p:cNvPr id="536" name="Google Shape;536;p74"/>
          <p:cNvGraphicFramePr/>
          <p:nvPr/>
        </p:nvGraphicFramePr>
        <p:xfrm>
          <a:off x="1230138" y="3209531"/>
          <a:ext cx="3000000" cy="3000000"/>
        </p:xfrm>
        <a:graphic>
          <a:graphicData uri="http://schemas.openxmlformats.org/drawingml/2006/table">
            <a:tbl>
              <a:tblPr>
                <a:noFill/>
                <a:tableStyleId>{3C1E2902-81CD-4891-B3D0-654FA1685981}</a:tableStyleId>
              </a:tblPr>
              <a:tblGrid>
                <a:gridCol w="2080675"/>
                <a:gridCol w="2281250"/>
                <a:gridCol w="1880100"/>
              </a:tblGrid>
              <a:tr h="511350">
                <a:tc>
                  <a:txBody>
                    <a:bodyPr/>
                    <a:lstStyle/>
                    <a:p>
                      <a:pPr indent="0" lvl="0" marL="0" rtl="0" algn="ctr">
                        <a:spcBef>
                          <a:spcPts val="0"/>
                        </a:spcBef>
                        <a:spcAft>
                          <a:spcPts val="0"/>
                        </a:spcAft>
                        <a:buNone/>
                      </a:pPr>
                      <a:r>
                        <a:rPr lang="en" sz="1600"/>
                        <a:t>Versioning</a:t>
                      </a:r>
                      <a:endParaRPr sz="1600"/>
                    </a:p>
                  </a:txBody>
                  <a:tcPr marT="101575" marB="101575" marR="91425" marL="91425"/>
                </a:tc>
                <a:tc>
                  <a:txBody>
                    <a:bodyPr/>
                    <a:lstStyle/>
                    <a:p>
                      <a:pPr indent="0" lvl="0" marL="0" rtl="0" algn="ctr">
                        <a:spcBef>
                          <a:spcPts val="0"/>
                        </a:spcBef>
                        <a:spcAft>
                          <a:spcPts val="0"/>
                        </a:spcAft>
                        <a:buNone/>
                      </a:pPr>
                      <a:r>
                        <a:rPr lang="en" sz="1600"/>
                        <a:t>Encryption</a:t>
                      </a:r>
                      <a:endParaRPr sz="1600"/>
                    </a:p>
                  </a:txBody>
                  <a:tcPr marT="101575" marB="101575" marR="91425" marL="91425"/>
                </a:tc>
                <a:tc>
                  <a:txBody>
                    <a:bodyPr/>
                    <a:lstStyle/>
                    <a:p>
                      <a:pPr indent="0" lvl="0" marL="0" rtl="0" algn="ctr">
                        <a:spcBef>
                          <a:spcPts val="0"/>
                        </a:spcBef>
                        <a:spcAft>
                          <a:spcPts val="0"/>
                        </a:spcAft>
                        <a:buNone/>
                      </a:pPr>
                      <a:r>
                        <a:rPr lang="en" sz="1600"/>
                        <a:t>Logging</a:t>
                      </a:r>
                      <a:endParaRPr sz="1600"/>
                    </a:p>
                  </a:txBody>
                  <a:tcPr marT="101575" marB="101575" marR="91425" marL="91425"/>
                </a:tc>
              </a:tr>
              <a:tr h="712075">
                <a:tc>
                  <a:txBody>
                    <a:bodyPr/>
                    <a:lstStyle/>
                    <a:p>
                      <a:pPr indent="0" lvl="0" marL="0" rtl="0" algn="ctr">
                        <a:spcBef>
                          <a:spcPts val="0"/>
                        </a:spcBef>
                        <a:spcAft>
                          <a:spcPts val="0"/>
                        </a:spcAft>
                        <a:buNone/>
                      </a:pPr>
                      <a:r>
                        <a:rPr lang="en" sz="1600"/>
                        <a:t>Transfer Acceleration</a:t>
                      </a:r>
                      <a:endParaRPr sz="1600"/>
                    </a:p>
                  </a:txBody>
                  <a:tcPr marT="101575" marB="101575" marR="91425" marL="91425"/>
                </a:tc>
                <a:tc>
                  <a:txBody>
                    <a:bodyPr/>
                    <a:lstStyle/>
                    <a:p>
                      <a:pPr indent="0" lvl="0" marL="0" rtl="0" algn="ctr">
                        <a:spcBef>
                          <a:spcPts val="0"/>
                        </a:spcBef>
                        <a:spcAft>
                          <a:spcPts val="0"/>
                        </a:spcAft>
                        <a:buNone/>
                      </a:pPr>
                      <a:r>
                        <a:rPr lang="en" sz="1600"/>
                        <a:t>Cross Region Replication</a:t>
                      </a:r>
                      <a:endParaRPr sz="1600"/>
                    </a:p>
                  </a:txBody>
                  <a:tcPr marT="101575" marB="101575" marR="91425" marL="91425"/>
                </a:tc>
                <a:tc>
                  <a:txBody>
                    <a:bodyPr/>
                    <a:lstStyle/>
                    <a:p>
                      <a:pPr indent="0" lvl="0" marL="0" rtl="0" algn="ctr">
                        <a:spcBef>
                          <a:spcPts val="0"/>
                        </a:spcBef>
                        <a:spcAft>
                          <a:spcPts val="0"/>
                        </a:spcAft>
                        <a:buNone/>
                      </a:pPr>
                      <a:r>
                        <a:rPr lang="en" sz="1600"/>
                        <a:t>Events</a:t>
                      </a:r>
                      <a:endParaRPr sz="1600"/>
                    </a:p>
                  </a:txBody>
                  <a:tcPr marT="101575" marB="101575" marR="91425" marL="91425"/>
                </a:tc>
              </a:tr>
              <a:tr h="459575">
                <a:tc>
                  <a:txBody>
                    <a:bodyPr/>
                    <a:lstStyle/>
                    <a:p>
                      <a:pPr indent="0" lvl="0" marL="0" rtl="0" algn="ctr">
                        <a:spcBef>
                          <a:spcPts val="0"/>
                        </a:spcBef>
                        <a:spcAft>
                          <a:spcPts val="0"/>
                        </a:spcAft>
                        <a:buNone/>
                      </a:pPr>
                      <a:r>
                        <a:rPr lang="en" sz="1600"/>
                        <a:t>Requester Pays</a:t>
                      </a:r>
                      <a:endParaRPr sz="1600"/>
                    </a:p>
                  </a:txBody>
                  <a:tcPr marT="101575" marB="101575" marR="91425" marL="91425"/>
                </a:tc>
                <a:tc>
                  <a:txBody>
                    <a:bodyPr/>
                    <a:lstStyle/>
                    <a:p>
                      <a:pPr indent="0" lvl="0" marL="0" rtl="0" algn="ctr">
                        <a:spcBef>
                          <a:spcPts val="0"/>
                        </a:spcBef>
                        <a:spcAft>
                          <a:spcPts val="0"/>
                        </a:spcAft>
                        <a:buNone/>
                      </a:pPr>
                      <a:r>
                        <a:rPr lang="en" sz="1600"/>
                        <a:t>Static Website Hosting</a:t>
                      </a:r>
                      <a:endParaRPr sz="1600"/>
                    </a:p>
                  </a:txBody>
                  <a:tcPr marT="101575" marB="101575" marR="91425" marL="91425"/>
                </a:tc>
                <a:tc>
                  <a:txBody>
                    <a:bodyPr/>
                    <a:lstStyle/>
                    <a:p>
                      <a:pPr indent="0" lvl="0" marL="0" rtl="0" algn="ctr">
                        <a:spcBef>
                          <a:spcPts val="0"/>
                        </a:spcBef>
                        <a:spcAft>
                          <a:spcPts val="0"/>
                        </a:spcAft>
                        <a:buNone/>
                      </a:pPr>
                      <a:r>
                        <a:rPr lang="en" sz="1600"/>
                        <a:t>Tagging</a:t>
                      </a:r>
                      <a:endParaRPr sz="1600"/>
                    </a:p>
                  </a:txBody>
                  <a:tcPr marT="101575" marB="101575" marR="91425" marL="91425"/>
                </a:tc>
              </a:tr>
            </a:tbl>
          </a:graphicData>
        </a:graphic>
      </p:graphicFrame>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0" name="Shape 540"/>
        <p:cNvGrpSpPr/>
        <p:nvPr/>
      </p:nvGrpSpPr>
      <p:grpSpPr>
        <a:xfrm>
          <a:off x="0" y="0"/>
          <a:ext cx="0" cy="0"/>
          <a:chOff x="0" y="0"/>
          <a:chExt cx="0" cy="0"/>
        </a:xfrm>
      </p:grpSpPr>
      <p:sp>
        <p:nvSpPr>
          <p:cNvPr id="541" name="Google Shape;541;p75"/>
          <p:cNvSpPr/>
          <p:nvPr/>
        </p:nvSpPr>
        <p:spPr>
          <a:xfrm>
            <a:off x="0" y="5334000"/>
            <a:ext cx="9164100" cy="381000"/>
          </a:xfrm>
          <a:prstGeom prst="rect">
            <a:avLst/>
          </a:prstGeom>
          <a:solidFill>
            <a:srgbClr val="666666"/>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
        <p:nvSpPr>
          <p:cNvPr id="542" name="Google Shape;542;p75"/>
          <p:cNvSpPr txBox="1"/>
          <p:nvPr/>
        </p:nvSpPr>
        <p:spPr>
          <a:xfrm>
            <a:off x="141525" y="157306"/>
            <a:ext cx="8612400" cy="381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800">
                <a:solidFill>
                  <a:srgbClr val="FF7A00"/>
                </a:solidFill>
                <a:latin typeface="EB Garamond"/>
                <a:ea typeface="EB Garamond"/>
                <a:cs typeface="EB Garamond"/>
                <a:sym typeface="EB Garamond"/>
              </a:rPr>
              <a:t>S3 Terminology</a:t>
            </a:r>
            <a:endParaRPr sz="2800">
              <a:solidFill>
                <a:srgbClr val="FF7A00"/>
              </a:solidFill>
              <a:latin typeface="EB Garamond"/>
              <a:ea typeface="EB Garamond"/>
              <a:cs typeface="EB Garamond"/>
              <a:sym typeface="EB Garamond"/>
            </a:endParaRPr>
          </a:p>
        </p:txBody>
      </p:sp>
      <p:sp>
        <p:nvSpPr>
          <p:cNvPr id="543" name="Google Shape;543;p75"/>
          <p:cNvSpPr txBox="1"/>
          <p:nvPr/>
        </p:nvSpPr>
        <p:spPr>
          <a:xfrm>
            <a:off x="231613" y="976792"/>
            <a:ext cx="8091600" cy="2834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rPr lang="en" sz="1800">
                <a:solidFill>
                  <a:srgbClr val="666666"/>
                </a:solidFill>
                <a:latin typeface="EB Garamond"/>
                <a:ea typeface="EB Garamond"/>
                <a:cs typeface="EB Garamond"/>
                <a:sym typeface="EB Garamond"/>
              </a:rPr>
              <a:t>There are two important terminology in AWS S3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342900" lvl="0" marL="457200" rtl="0" algn="l">
              <a:spcBef>
                <a:spcPts val="0"/>
              </a:spcBef>
              <a:spcAft>
                <a:spcPts val="0"/>
              </a:spcAft>
              <a:buClr>
                <a:srgbClr val="666666"/>
              </a:buClr>
              <a:buSzPts val="1800"/>
              <a:buFont typeface="EB Garamond"/>
              <a:buChar char="-"/>
            </a:pPr>
            <a:r>
              <a:rPr lang="en" sz="1800">
                <a:solidFill>
                  <a:srgbClr val="666666"/>
                </a:solidFill>
                <a:latin typeface="EB Garamond"/>
                <a:ea typeface="EB Garamond"/>
                <a:cs typeface="EB Garamond"/>
                <a:sym typeface="EB Garamond"/>
              </a:rPr>
              <a:t>Buckets    </a:t>
            </a:r>
            <a:endParaRPr sz="1800">
              <a:solidFill>
                <a:srgbClr val="666666"/>
              </a:solidFill>
              <a:latin typeface="EB Garamond"/>
              <a:ea typeface="EB Garamond"/>
              <a:cs typeface="EB Garamond"/>
              <a:sym typeface="EB Garamond"/>
            </a:endParaRPr>
          </a:p>
          <a:p>
            <a:pPr indent="-342900" lvl="0" marL="457200" rtl="0" algn="l">
              <a:spcBef>
                <a:spcPts val="0"/>
              </a:spcBef>
              <a:spcAft>
                <a:spcPts val="0"/>
              </a:spcAft>
              <a:buClr>
                <a:srgbClr val="666666"/>
              </a:buClr>
              <a:buSzPts val="1800"/>
              <a:buFont typeface="EB Garamond"/>
              <a:buChar char="-"/>
            </a:pPr>
            <a:r>
              <a:rPr lang="en" sz="1800">
                <a:solidFill>
                  <a:srgbClr val="666666"/>
                </a:solidFill>
                <a:latin typeface="EB Garamond"/>
                <a:ea typeface="EB Garamond"/>
                <a:cs typeface="EB Garamond"/>
                <a:sym typeface="EB Garamond"/>
              </a:rPr>
              <a:t>Objects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rPr lang="en" sz="1800">
                <a:solidFill>
                  <a:srgbClr val="666666"/>
                </a:solidFill>
                <a:latin typeface="EB Garamond"/>
                <a:ea typeface="EB Garamond"/>
                <a:cs typeface="EB Garamond"/>
                <a:sym typeface="EB Garamond"/>
              </a:rPr>
              <a:t>Important Note: Bucket Names are unique across entire AWS Namespace.</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rPr lang="en" sz="1800">
                <a:solidFill>
                  <a:srgbClr val="666666"/>
                </a:solidFill>
                <a:latin typeface="EB Garamond"/>
                <a:ea typeface="EB Garamond"/>
                <a:cs typeface="EB Garamond"/>
                <a:sym typeface="EB Garamond"/>
              </a:rPr>
              <a:t>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a:p>
        </p:txBody>
      </p:sp>
      <p:pic>
        <p:nvPicPr>
          <p:cNvPr descr="Screen Shot 2017-09-03 at 9.34.51 PM.png" id="544" name="Google Shape;544;p75"/>
          <p:cNvPicPr preferRelativeResize="0"/>
          <p:nvPr/>
        </p:nvPicPr>
        <p:blipFill>
          <a:blip r:embed="rId3">
            <a:alphaModFix/>
          </a:blip>
          <a:stretch>
            <a:fillRect/>
          </a:stretch>
        </p:blipFill>
        <p:spPr>
          <a:xfrm>
            <a:off x="2401638" y="2869642"/>
            <a:ext cx="4092177" cy="22297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7474F"/>
        </a:solidFill>
      </p:bgPr>
    </p:bg>
    <p:spTree>
      <p:nvGrpSpPr>
        <p:cNvPr id="176" name="Shape 176"/>
        <p:cNvGrpSpPr/>
        <p:nvPr/>
      </p:nvGrpSpPr>
      <p:grpSpPr>
        <a:xfrm>
          <a:off x="0" y="0"/>
          <a:ext cx="0" cy="0"/>
          <a:chOff x="0" y="0"/>
          <a:chExt cx="0" cy="0"/>
        </a:xfrm>
      </p:grpSpPr>
      <p:sp>
        <p:nvSpPr>
          <p:cNvPr id="177" name="Google Shape;177;p40"/>
          <p:cNvSpPr txBox="1"/>
          <p:nvPr/>
        </p:nvSpPr>
        <p:spPr>
          <a:xfrm>
            <a:off x="319675" y="169525"/>
            <a:ext cx="8088000" cy="72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rgbClr val="93C47D"/>
                </a:solidFill>
                <a:latin typeface="EB Garamond"/>
                <a:ea typeface="EB Garamond"/>
                <a:cs typeface="EB Garamond"/>
                <a:sym typeface="EB Garamond"/>
              </a:rPr>
              <a:t>                             EBS is Network Storage</a:t>
            </a:r>
            <a:endParaRPr sz="2800">
              <a:solidFill>
                <a:srgbClr val="93C47D"/>
              </a:solidFill>
              <a:latin typeface="EB Garamond"/>
              <a:ea typeface="EB Garamond"/>
              <a:cs typeface="EB Garamond"/>
              <a:sym typeface="EB Garamond"/>
            </a:endParaRPr>
          </a:p>
        </p:txBody>
      </p:sp>
      <p:sp>
        <p:nvSpPr>
          <p:cNvPr id="178" name="Google Shape;178;p40"/>
          <p:cNvSpPr txBox="1"/>
          <p:nvPr/>
        </p:nvSpPr>
        <p:spPr>
          <a:xfrm>
            <a:off x="319675" y="893725"/>
            <a:ext cx="8434200" cy="1008900"/>
          </a:xfrm>
          <a:prstGeom prst="rect">
            <a:avLst/>
          </a:prstGeom>
          <a:noFill/>
          <a:ln>
            <a:noFill/>
          </a:ln>
        </p:spPr>
        <p:txBody>
          <a:bodyPr anchorCtr="0" anchor="t" bIns="91425" lIns="91425" spcFirstLastPara="1" rIns="91425" wrap="square" tIns="91425">
            <a:noAutofit/>
          </a:bodyPr>
          <a:lstStyle/>
          <a:p>
            <a:pPr indent="0" lvl="0" marL="0" rtl="0" algn="l">
              <a:spcBef>
                <a:spcPts val="480"/>
              </a:spcBef>
              <a:spcAft>
                <a:spcPts val="0"/>
              </a:spcAft>
              <a:buNone/>
            </a:pPr>
            <a:r>
              <a:rPr lang="en" sz="1800">
                <a:solidFill>
                  <a:srgbClr val="FFFFFF"/>
                </a:solidFill>
              </a:rPr>
              <a:t>EBS volumes are attached to EC2 instance through Network.</a:t>
            </a:r>
            <a:endParaRPr sz="1800">
              <a:solidFill>
                <a:srgbClr val="FFFFFF"/>
              </a:solidFill>
            </a:endParaRPr>
          </a:p>
          <a:p>
            <a:pPr indent="0" lvl="0" marL="0" rtl="0" algn="l">
              <a:spcBef>
                <a:spcPts val="600"/>
              </a:spcBef>
              <a:spcAft>
                <a:spcPts val="0"/>
              </a:spcAft>
              <a:buNone/>
            </a:pPr>
            <a:r>
              <a:t/>
            </a:r>
            <a:endParaRPr sz="1800">
              <a:solidFill>
                <a:srgbClr val="FFFFFF"/>
              </a:solidFill>
            </a:endParaRPr>
          </a:p>
          <a:p>
            <a:pPr indent="0" lvl="0" marL="0" rtl="0" algn="l">
              <a:spcBef>
                <a:spcPts val="600"/>
              </a:spcBef>
              <a:spcAft>
                <a:spcPts val="0"/>
              </a:spcAft>
              <a:buNone/>
            </a:pPr>
            <a:r>
              <a:rPr lang="en" sz="1800">
                <a:solidFill>
                  <a:srgbClr val="FFFFFF"/>
                </a:solidFill>
              </a:rPr>
              <a:t>There can be latency that might be involved.</a:t>
            </a:r>
            <a:endParaRPr sz="1800">
              <a:solidFill>
                <a:srgbClr val="FFFFFF"/>
              </a:solidFill>
            </a:endParaRPr>
          </a:p>
          <a:p>
            <a:pPr indent="0" lvl="0" marL="0" rtl="0" algn="l">
              <a:spcBef>
                <a:spcPts val="600"/>
              </a:spcBef>
              <a:spcAft>
                <a:spcPts val="0"/>
              </a:spcAft>
              <a:buClr>
                <a:schemeClr val="dk1"/>
              </a:buClr>
              <a:buSzPts val="1100"/>
              <a:buFont typeface="Arial"/>
              <a:buNone/>
            </a:pPr>
            <a:r>
              <a:t/>
            </a:r>
            <a:endParaRPr sz="1800">
              <a:solidFill>
                <a:srgbClr val="FFFFFF"/>
              </a:solidFill>
            </a:endParaRPr>
          </a:p>
          <a:p>
            <a:pPr indent="0" lvl="0" marL="457200" rtl="0" algn="l">
              <a:spcBef>
                <a:spcPts val="600"/>
              </a:spcBef>
              <a:spcAft>
                <a:spcPts val="600"/>
              </a:spcAft>
              <a:buNone/>
            </a:pPr>
            <a:r>
              <a:t/>
            </a:r>
            <a:endParaRPr/>
          </a:p>
        </p:txBody>
      </p:sp>
      <p:pic>
        <p:nvPicPr>
          <p:cNvPr id="179" name="Google Shape;179;p40"/>
          <p:cNvPicPr preferRelativeResize="0"/>
          <p:nvPr/>
        </p:nvPicPr>
        <p:blipFill>
          <a:blip r:embed="rId3">
            <a:alphaModFix/>
          </a:blip>
          <a:stretch>
            <a:fillRect/>
          </a:stretch>
        </p:blipFill>
        <p:spPr>
          <a:xfrm>
            <a:off x="5249775" y="3024525"/>
            <a:ext cx="831750" cy="826850"/>
          </a:xfrm>
          <a:prstGeom prst="rect">
            <a:avLst/>
          </a:prstGeom>
          <a:noFill/>
          <a:ln>
            <a:noFill/>
          </a:ln>
        </p:spPr>
      </p:pic>
      <p:cxnSp>
        <p:nvCxnSpPr>
          <p:cNvPr id="180" name="Google Shape;180;p40"/>
          <p:cNvCxnSpPr/>
          <p:nvPr/>
        </p:nvCxnSpPr>
        <p:spPr>
          <a:xfrm flipH="1" rot="10800000">
            <a:off x="3119100" y="3454100"/>
            <a:ext cx="1896000" cy="3300"/>
          </a:xfrm>
          <a:prstGeom prst="straightConnector1">
            <a:avLst/>
          </a:prstGeom>
          <a:noFill/>
          <a:ln cap="flat" cmpd="sng" w="9525">
            <a:solidFill>
              <a:srgbClr val="FFFFFF"/>
            </a:solidFill>
            <a:prstDash val="solid"/>
            <a:round/>
            <a:headEnd len="med" w="med" type="none"/>
            <a:tailEnd len="med" w="med" type="stealth"/>
          </a:ln>
        </p:spPr>
      </p:cxnSp>
      <p:sp>
        <p:nvSpPr>
          <p:cNvPr id="181" name="Google Shape;181;p40"/>
          <p:cNvSpPr txBox="1"/>
          <p:nvPr/>
        </p:nvSpPr>
        <p:spPr>
          <a:xfrm>
            <a:off x="5062175" y="3896200"/>
            <a:ext cx="1499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rPr>
              <a:t>EC2 Instance</a:t>
            </a:r>
            <a:endParaRPr>
              <a:solidFill>
                <a:schemeClr val="lt1"/>
              </a:solidFill>
            </a:endParaRPr>
          </a:p>
        </p:txBody>
      </p:sp>
      <p:sp>
        <p:nvSpPr>
          <p:cNvPr id="182" name="Google Shape;182;p40"/>
          <p:cNvSpPr/>
          <p:nvPr/>
        </p:nvSpPr>
        <p:spPr>
          <a:xfrm>
            <a:off x="773225" y="2662600"/>
            <a:ext cx="2057400" cy="1633800"/>
          </a:xfrm>
          <a:prstGeom prst="roundRect">
            <a:avLst>
              <a:gd fmla="val 16667"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83" name="Google Shape;183;p40"/>
          <p:cNvPicPr preferRelativeResize="0"/>
          <p:nvPr/>
        </p:nvPicPr>
        <p:blipFill>
          <a:blip r:embed="rId4">
            <a:alphaModFix/>
          </a:blip>
          <a:stretch>
            <a:fillRect/>
          </a:stretch>
        </p:blipFill>
        <p:spPr>
          <a:xfrm>
            <a:off x="1055625" y="2775675"/>
            <a:ext cx="638100" cy="638100"/>
          </a:xfrm>
          <a:prstGeom prst="rect">
            <a:avLst/>
          </a:prstGeom>
          <a:noFill/>
          <a:ln>
            <a:noFill/>
          </a:ln>
        </p:spPr>
      </p:pic>
      <p:pic>
        <p:nvPicPr>
          <p:cNvPr id="184" name="Google Shape;184;p40"/>
          <p:cNvPicPr preferRelativeResize="0"/>
          <p:nvPr/>
        </p:nvPicPr>
        <p:blipFill>
          <a:blip r:embed="rId4">
            <a:alphaModFix/>
          </a:blip>
          <a:stretch>
            <a:fillRect/>
          </a:stretch>
        </p:blipFill>
        <p:spPr>
          <a:xfrm>
            <a:off x="1055625" y="3566800"/>
            <a:ext cx="638100" cy="638100"/>
          </a:xfrm>
          <a:prstGeom prst="rect">
            <a:avLst/>
          </a:prstGeom>
          <a:noFill/>
          <a:ln>
            <a:noFill/>
          </a:ln>
        </p:spPr>
      </p:pic>
      <p:pic>
        <p:nvPicPr>
          <p:cNvPr id="185" name="Google Shape;185;p40"/>
          <p:cNvPicPr preferRelativeResize="0"/>
          <p:nvPr/>
        </p:nvPicPr>
        <p:blipFill>
          <a:blip r:embed="rId4">
            <a:alphaModFix/>
          </a:blip>
          <a:stretch>
            <a:fillRect/>
          </a:stretch>
        </p:blipFill>
        <p:spPr>
          <a:xfrm>
            <a:off x="1840025" y="2816000"/>
            <a:ext cx="638100" cy="638100"/>
          </a:xfrm>
          <a:prstGeom prst="rect">
            <a:avLst/>
          </a:prstGeom>
          <a:noFill/>
          <a:ln>
            <a:noFill/>
          </a:ln>
        </p:spPr>
      </p:pic>
      <p:pic>
        <p:nvPicPr>
          <p:cNvPr id="186" name="Google Shape;186;p40"/>
          <p:cNvPicPr preferRelativeResize="0"/>
          <p:nvPr/>
        </p:nvPicPr>
        <p:blipFill>
          <a:blip r:embed="rId4">
            <a:alphaModFix/>
          </a:blip>
          <a:stretch>
            <a:fillRect/>
          </a:stretch>
        </p:blipFill>
        <p:spPr>
          <a:xfrm>
            <a:off x="1887100" y="3566800"/>
            <a:ext cx="638100" cy="638100"/>
          </a:xfrm>
          <a:prstGeom prst="rect">
            <a:avLst/>
          </a:prstGeom>
          <a:noFill/>
          <a:ln>
            <a:noFill/>
          </a:ln>
        </p:spPr>
      </p:pic>
      <p:sp>
        <p:nvSpPr>
          <p:cNvPr id="187" name="Google Shape;187;p40"/>
          <p:cNvSpPr txBox="1"/>
          <p:nvPr/>
        </p:nvSpPr>
        <p:spPr>
          <a:xfrm>
            <a:off x="803925" y="4414525"/>
            <a:ext cx="1804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rPr>
              <a:t>Elastic Block Store</a:t>
            </a:r>
            <a:endParaRPr>
              <a:solidFill>
                <a:schemeClr val="lt1"/>
              </a:solidFill>
            </a:endParaRPr>
          </a:p>
        </p:txBody>
      </p:sp>
      <p:sp>
        <p:nvSpPr>
          <p:cNvPr id="188" name="Google Shape;188;p40"/>
          <p:cNvSpPr txBox="1"/>
          <p:nvPr/>
        </p:nvSpPr>
        <p:spPr>
          <a:xfrm>
            <a:off x="3169800" y="2965100"/>
            <a:ext cx="1794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FFFF"/>
                </a:solidFill>
              </a:rPr>
              <a:t>1 volume attached</a:t>
            </a:r>
            <a:endParaRPr>
              <a:solidFill>
                <a:srgbClr val="FFFFFF"/>
              </a:solidFill>
            </a:endParaRPr>
          </a:p>
        </p:txBody>
      </p:sp>
      <p:sp>
        <p:nvSpPr>
          <p:cNvPr id="189" name="Google Shape;189;p40"/>
          <p:cNvSpPr txBox="1"/>
          <p:nvPr/>
        </p:nvSpPr>
        <p:spPr>
          <a:xfrm>
            <a:off x="3290500" y="3546200"/>
            <a:ext cx="1499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rPr>
              <a:t>Network Mount</a:t>
            </a:r>
            <a:endParaRPr>
              <a:solidFill>
                <a:schemeClr val="lt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8">
                                            <p:txEl>
                                              <p:pRg end="0" st="0"/>
                                            </p:txEl>
                                          </p:spTgt>
                                        </p:tgtEl>
                                        <p:attrNameLst>
                                          <p:attrName>style.visibility</p:attrName>
                                        </p:attrNameLst>
                                      </p:cBhvr>
                                      <p:to>
                                        <p:strVal val="visible"/>
                                      </p:to>
                                    </p:set>
                                    <p:animEffect filter="fade" transition="in">
                                      <p:cBhvr>
                                        <p:cTn dur="1000"/>
                                        <p:tgtEl>
                                          <p:spTgt spid="17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8">
                                            <p:txEl>
                                              <p:pRg end="1" st="1"/>
                                            </p:txEl>
                                          </p:spTgt>
                                        </p:tgtEl>
                                        <p:attrNameLst>
                                          <p:attrName>style.visibility</p:attrName>
                                        </p:attrNameLst>
                                      </p:cBhvr>
                                      <p:to>
                                        <p:strVal val="visible"/>
                                      </p:to>
                                    </p:set>
                                    <p:animEffect filter="fade" transition="in">
                                      <p:cBhvr>
                                        <p:cTn dur="1000"/>
                                        <p:tgtEl>
                                          <p:spTgt spid="17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8">
                                            <p:txEl>
                                              <p:pRg end="2" st="2"/>
                                            </p:txEl>
                                          </p:spTgt>
                                        </p:tgtEl>
                                        <p:attrNameLst>
                                          <p:attrName>style.visibility</p:attrName>
                                        </p:attrNameLst>
                                      </p:cBhvr>
                                      <p:to>
                                        <p:strVal val="visible"/>
                                      </p:to>
                                    </p:set>
                                    <p:animEffect filter="fade" transition="in">
                                      <p:cBhvr>
                                        <p:cTn dur="1000"/>
                                        <p:tgtEl>
                                          <p:spTgt spid="178">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8">
                                            <p:txEl>
                                              <p:pRg end="3" st="3"/>
                                            </p:txEl>
                                          </p:spTgt>
                                        </p:tgtEl>
                                        <p:attrNameLst>
                                          <p:attrName>style.visibility</p:attrName>
                                        </p:attrNameLst>
                                      </p:cBhvr>
                                      <p:to>
                                        <p:strVal val="visible"/>
                                      </p:to>
                                    </p:set>
                                    <p:animEffect filter="fade" transition="in">
                                      <p:cBhvr>
                                        <p:cTn dur="1000"/>
                                        <p:tgtEl>
                                          <p:spTgt spid="178">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8">
                                            <p:txEl>
                                              <p:pRg end="4" st="4"/>
                                            </p:txEl>
                                          </p:spTgt>
                                        </p:tgtEl>
                                        <p:attrNameLst>
                                          <p:attrName>style.visibility</p:attrName>
                                        </p:attrNameLst>
                                      </p:cBhvr>
                                      <p:to>
                                        <p:strVal val="visible"/>
                                      </p:to>
                                    </p:set>
                                    <p:animEffect filter="fade" transition="in">
                                      <p:cBhvr>
                                        <p:cTn dur="1000"/>
                                        <p:tgtEl>
                                          <p:spTgt spid="178">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8" name="Shape 548"/>
        <p:cNvGrpSpPr/>
        <p:nvPr/>
      </p:nvGrpSpPr>
      <p:grpSpPr>
        <a:xfrm>
          <a:off x="0" y="0"/>
          <a:ext cx="0" cy="0"/>
          <a:chOff x="0" y="0"/>
          <a:chExt cx="0" cy="0"/>
        </a:xfrm>
      </p:grpSpPr>
      <p:sp>
        <p:nvSpPr>
          <p:cNvPr id="549" name="Google Shape;549;p76"/>
          <p:cNvSpPr txBox="1"/>
          <p:nvPr>
            <p:ph type="ctrTitle"/>
          </p:nvPr>
        </p:nvSpPr>
        <p:spPr>
          <a:xfrm>
            <a:off x="992851" y="1573300"/>
            <a:ext cx="7158300" cy="1143300"/>
          </a:xfrm>
          <a:prstGeom prst="rect">
            <a:avLst/>
          </a:prstGeom>
          <a:ln cap="flat" cmpd="sng" w="9525">
            <a:solidFill>
              <a:srgbClr val="FFFFFF"/>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666666"/>
                </a:solidFill>
                <a:latin typeface="EB Garamond"/>
                <a:ea typeface="EB Garamond"/>
                <a:cs typeface="EB Garamond"/>
                <a:sym typeface="EB Garamond"/>
              </a:rPr>
              <a:t>S3 Storage Classes</a:t>
            </a:r>
            <a:endParaRPr sz="4800">
              <a:solidFill>
                <a:srgbClr val="666666"/>
              </a:solidFill>
              <a:latin typeface="EB Garamond"/>
              <a:ea typeface="EB Garamond"/>
              <a:cs typeface="EB Garamond"/>
              <a:sym typeface="EB Garamond"/>
            </a:endParaRPr>
          </a:p>
        </p:txBody>
      </p:sp>
      <p:sp>
        <p:nvSpPr>
          <p:cNvPr id="550" name="Google Shape;550;p76"/>
          <p:cNvSpPr txBox="1"/>
          <p:nvPr>
            <p:ph idx="1" type="subTitle"/>
          </p:nvPr>
        </p:nvSpPr>
        <p:spPr>
          <a:xfrm>
            <a:off x="0" y="302985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7A00"/>
                </a:solidFill>
                <a:latin typeface="EB Garamond"/>
                <a:ea typeface="EB Garamond"/>
                <a:cs typeface="EB Garamond"/>
                <a:sym typeface="EB Garamond"/>
              </a:rPr>
              <a:t>       Cloud Storage is Saviour</a:t>
            </a:r>
            <a:endParaRPr>
              <a:solidFill>
                <a:srgbClr val="FF7A00"/>
              </a:solidFill>
              <a:latin typeface="EB Garamond"/>
              <a:ea typeface="EB Garamond"/>
              <a:cs typeface="EB Garamond"/>
              <a:sym typeface="EB Garamond"/>
            </a:endParaRPr>
          </a:p>
        </p:txBody>
      </p:sp>
      <p:cxnSp>
        <p:nvCxnSpPr>
          <p:cNvPr id="551" name="Google Shape;551;p76"/>
          <p:cNvCxnSpPr/>
          <p:nvPr/>
        </p:nvCxnSpPr>
        <p:spPr>
          <a:xfrm flipH="1" rot="10800000">
            <a:off x="383250" y="663825"/>
            <a:ext cx="8391000" cy="1800"/>
          </a:xfrm>
          <a:prstGeom prst="straightConnector1">
            <a:avLst/>
          </a:prstGeom>
          <a:noFill/>
          <a:ln cap="flat" cmpd="sng" w="19050">
            <a:solidFill>
              <a:srgbClr val="CCCCCC"/>
            </a:solidFill>
            <a:prstDash val="solid"/>
            <a:round/>
            <a:headEnd len="med" w="med" type="none"/>
            <a:tailEnd len="med" w="med" type="none"/>
          </a:ln>
        </p:spPr>
      </p:cxnSp>
      <p:cxnSp>
        <p:nvCxnSpPr>
          <p:cNvPr id="552" name="Google Shape;552;p76"/>
          <p:cNvCxnSpPr/>
          <p:nvPr/>
        </p:nvCxnSpPr>
        <p:spPr>
          <a:xfrm>
            <a:off x="322800" y="4377025"/>
            <a:ext cx="8511900" cy="20400"/>
          </a:xfrm>
          <a:prstGeom prst="straightConnector1">
            <a:avLst/>
          </a:prstGeom>
          <a:noFill/>
          <a:ln cap="flat" cmpd="sng" w="19050">
            <a:solidFill>
              <a:srgbClr val="B7B7B7"/>
            </a:solidFill>
            <a:prstDash val="solid"/>
            <a:round/>
            <a:headEnd len="med" w="med" type="none"/>
            <a:tailEnd len="med" w="med" type="none"/>
          </a:ln>
        </p:spPr>
      </p:cxn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6" name="Shape 556"/>
        <p:cNvGrpSpPr/>
        <p:nvPr/>
      </p:nvGrpSpPr>
      <p:grpSpPr>
        <a:xfrm>
          <a:off x="0" y="0"/>
          <a:ext cx="0" cy="0"/>
          <a:chOff x="0" y="0"/>
          <a:chExt cx="0" cy="0"/>
        </a:xfrm>
      </p:grpSpPr>
      <p:sp>
        <p:nvSpPr>
          <p:cNvPr id="557" name="Google Shape;557;p77"/>
          <p:cNvSpPr txBox="1"/>
          <p:nvPr>
            <p:ph idx="1" type="subTitle"/>
          </p:nvPr>
        </p:nvSpPr>
        <p:spPr>
          <a:xfrm>
            <a:off x="-12" y="112225"/>
            <a:ext cx="8612400" cy="3105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Use-Case - Netflix</a:t>
            </a:r>
            <a:endParaRPr>
              <a:solidFill>
                <a:srgbClr val="FF7A00"/>
              </a:solidFill>
              <a:latin typeface="EB Garamond"/>
              <a:ea typeface="EB Garamond"/>
              <a:cs typeface="EB Garamond"/>
              <a:sym typeface="EB Garamond"/>
            </a:endParaRPr>
          </a:p>
        </p:txBody>
      </p:sp>
      <p:sp>
        <p:nvSpPr>
          <p:cNvPr id="558" name="Google Shape;558;p77"/>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
        <p:nvSpPr>
          <p:cNvPr id="559" name="Google Shape;559;p77"/>
          <p:cNvSpPr txBox="1"/>
          <p:nvPr/>
        </p:nvSpPr>
        <p:spPr>
          <a:xfrm>
            <a:off x="234125" y="793275"/>
            <a:ext cx="8182500" cy="1470000"/>
          </a:xfrm>
          <a:prstGeom prst="rect">
            <a:avLst/>
          </a:prstGeom>
          <a:noFill/>
          <a:ln>
            <a:noFill/>
          </a:ln>
        </p:spPr>
        <p:txBody>
          <a:bodyPr anchorCtr="0" anchor="t" bIns="91425" lIns="91425" spcFirstLastPara="1" rIns="91425" wrap="square" tIns="91425">
            <a:noAutofit/>
          </a:bodyPr>
          <a:lstStyle/>
          <a:p>
            <a:pPr indent="0" lvl="0" marL="0" rtl="0" algn="l">
              <a:spcBef>
                <a:spcPts val="480"/>
              </a:spcBef>
              <a:spcAft>
                <a:spcPts val="0"/>
              </a:spcAft>
              <a:buNone/>
            </a:pPr>
            <a:r>
              <a:rPr lang="en" sz="1800">
                <a:solidFill>
                  <a:srgbClr val="666666"/>
                </a:solidFill>
                <a:latin typeface="EB Garamond"/>
                <a:ea typeface="EB Garamond"/>
                <a:cs typeface="EB Garamond"/>
                <a:sym typeface="EB Garamond"/>
              </a:rPr>
              <a:t>Netflix offers various different subscription plans for various category of requirements.</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None/>
            </a:pPr>
            <a:r>
              <a:rPr lang="en" sz="1800">
                <a:solidFill>
                  <a:srgbClr val="666666"/>
                </a:solidFill>
                <a:latin typeface="EB Garamond"/>
                <a:ea typeface="EB Garamond"/>
                <a:cs typeface="EB Garamond"/>
                <a:sym typeface="EB Garamond"/>
              </a:rPr>
              <a:t>Main Aim: Watch the Entertainment Content</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Clr>
                <a:schemeClr val="dk1"/>
              </a:buClr>
              <a:buSzPts val="1100"/>
              <a:buFont typeface="Arial"/>
              <a:buNone/>
            </a:pPr>
            <a:r>
              <a:rPr lang="en" sz="1800">
                <a:solidFill>
                  <a:srgbClr val="666666"/>
                </a:solidFill>
                <a:latin typeface="EB Garamond"/>
                <a:ea typeface="EB Garamond"/>
                <a:cs typeface="EB Garamond"/>
                <a:sym typeface="EB Garamond"/>
              </a:rPr>
              <a:t>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Clr>
                <a:schemeClr val="dk1"/>
              </a:buClr>
              <a:buSzPts val="1100"/>
              <a:buFont typeface="Arial"/>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600"/>
              </a:spcAft>
              <a:buNone/>
            </a:pPr>
            <a:r>
              <a:t/>
            </a:r>
            <a:endParaRPr sz="1800">
              <a:solidFill>
                <a:srgbClr val="666666"/>
              </a:solidFill>
              <a:latin typeface="EB Garamond"/>
              <a:ea typeface="EB Garamond"/>
              <a:cs typeface="EB Garamond"/>
              <a:sym typeface="EB Garamond"/>
            </a:endParaRPr>
          </a:p>
        </p:txBody>
      </p:sp>
      <p:pic>
        <p:nvPicPr>
          <p:cNvPr id="560" name="Google Shape;560;p77"/>
          <p:cNvPicPr preferRelativeResize="0"/>
          <p:nvPr/>
        </p:nvPicPr>
        <p:blipFill>
          <a:blip r:embed="rId3">
            <a:alphaModFix/>
          </a:blip>
          <a:stretch>
            <a:fillRect/>
          </a:stretch>
        </p:blipFill>
        <p:spPr>
          <a:xfrm>
            <a:off x="2656775" y="2451774"/>
            <a:ext cx="4735349" cy="1947000"/>
          </a:xfrm>
          <a:prstGeom prst="rect">
            <a:avLst/>
          </a:prstGeom>
          <a:noFill/>
          <a:ln>
            <a:noFill/>
          </a:ln>
        </p:spPr>
      </p:pic>
      <p:pic>
        <p:nvPicPr>
          <p:cNvPr id="561" name="Google Shape;561;p77"/>
          <p:cNvPicPr preferRelativeResize="0"/>
          <p:nvPr/>
        </p:nvPicPr>
        <p:blipFill>
          <a:blip r:embed="rId4">
            <a:alphaModFix/>
          </a:blip>
          <a:stretch>
            <a:fillRect/>
          </a:stretch>
        </p:blipFill>
        <p:spPr>
          <a:xfrm>
            <a:off x="309625" y="3060551"/>
            <a:ext cx="1296799" cy="729449"/>
          </a:xfrm>
          <a:prstGeom prst="rect">
            <a:avLst/>
          </a:prstGeom>
          <a:noFill/>
          <a:ln>
            <a:noFill/>
          </a:ln>
        </p:spPr>
      </p:pic>
      <p:cxnSp>
        <p:nvCxnSpPr>
          <p:cNvPr id="562" name="Google Shape;562;p77"/>
          <p:cNvCxnSpPr/>
          <p:nvPr/>
        </p:nvCxnSpPr>
        <p:spPr>
          <a:xfrm>
            <a:off x="1646686" y="3425275"/>
            <a:ext cx="1010100" cy="0"/>
          </a:xfrm>
          <a:prstGeom prst="straightConnector1">
            <a:avLst/>
          </a:prstGeom>
          <a:noFill/>
          <a:ln cap="flat" cmpd="sng" w="19050">
            <a:solidFill>
              <a:schemeClr val="dk2"/>
            </a:solidFill>
            <a:prstDash val="solid"/>
            <a:round/>
            <a:headEnd len="med" w="med" type="none"/>
            <a:tailEnd len="med" w="med" type="stealth"/>
          </a:ln>
        </p:spPr>
      </p:cxn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6" name="Shape 566"/>
        <p:cNvGrpSpPr/>
        <p:nvPr/>
      </p:nvGrpSpPr>
      <p:grpSpPr>
        <a:xfrm>
          <a:off x="0" y="0"/>
          <a:ext cx="0" cy="0"/>
          <a:chOff x="0" y="0"/>
          <a:chExt cx="0" cy="0"/>
        </a:xfrm>
      </p:grpSpPr>
      <p:sp>
        <p:nvSpPr>
          <p:cNvPr id="567" name="Google Shape;567;p78"/>
          <p:cNvSpPr txBox="1"/>
          <p:nvPr>
            <p:ph idx="1" type="subTitle"/>
          </p:nvPr>
        </p:nvSpPr>
        <p:spPr>
          <a:xfrm>
            <a:off x="-12" y="112225"/>
            <a:ext cx="8612400" cy="3105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Initial Challenge - S3</a:t>
            </a:r>
            <a:endParaRPr>
              <a:solidFill>
                <a:srgbClr val="FF7A00"/>
              </a:solidFill>
              <a:latin typeface="EB Garamond"/>
              <a:ea typeface="EB Garamond"/>
              <a:cs typeface="EB Garamond"/>
              <a:sym typeface="EB Garamond"/>
            </a:endParaRPr>
          </a:p>
        </p:txBody>
      </p:sp>
      <p:sp>
        <p:nvSpPr>
          <p:cNvPr id="568" name="Google Shape;568;p78"/>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
        <p:nvSpPr>
          <p:cNvPr id="569" name="Google Shape;569;p78"/>
          <p:cNvSpPr txBox="1"/>
          <p:nvPr/>
        </p:nvSpPr>
        <p:spPr>
          <a:xfrm>
            <a:off x="429900" y="718475"/>
            <a:ext cx="8182500" cy="1470000"/>
          </a:xfrm>
          <a:prstGeom prst="rect">
            <a:avLst/>
          </a:prstGeom>
          <a:noFill/>
          <a:ln>
            <a:noFill/>
          </a:ln>
        </p:spPr>
        <p:txBody>
          <a:bodyPr anchorCtr="0" anchor="t" bIns="91425" lIns="91425" spcFirstLastPara="1" rIns="91425" wrap="square" tIns="91425">
            <a:noAutofit/>
          </a:bodyPr>
          <a:lstStyle/>
          <a:p>
            <a:pPr indent="0" lvl="0" marL="0" rtl="0" algn="l">
              <a:spcBef>
                <a:spcPts val="480"/>
              </a:spcBef>
              <a:spcAft>
                <a:spcPts val="0"/>
              </a:spcAft>
              <a:buNone/>
            </a:pPr>
            <a:r>
              <a:rPr lang="en" sz="1800">
                <a:solidFill>
                  <a:srgbClr val="666666"/>
                </a:solidFill>
                <a:latin typeface="EB Garamond"/>
                <a:ea typeface="EB Garamond"/>
                <a:cs typeface="EB Garamond"/>
                <a:sym typeface="EB Garamond"/>
              </a:rPr>
              <a:t>AWS has millions of active customers.</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None/>
            </a:pPr>
            <a:r>
              <a:rPr lang="en" sz="1800">
                <a:solidFill>
                  <a:srgbClr val="666666"/>
                </a:solidFill>
                <a:latin typeface="EB Garamond"/>
                <a:ea typeface="EB Garamond"/>
                <a:cs typeface="EB Garamond"/>
                <a:sym typeface="EB Garamond"/>
              </a:rPr>
              <a:t>Each customer might have different requirements for data storage.</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None/>
            </a:pPr>
            <a:r>
              <a:rPr lang="en" sz="1800">
                <a:solidFill>
                  <a:srgbClr val="666666"/>
                </a:solidFill>
                <a:latin typeface="EB Garamond"/>
                <a:ea typeface="EB Garamond"/>
                <a:cs typeface="EB Garamond"/>
                <a:sym typeface="EB Garamond"/>
              </a:rPr>
              <a:t>Main Aim: Store Data.</a:t>
            </a:r>
            <a:endParaRPr sz="1800">
              <a:solidFill>
                <a:srgbClr val="666666"/>
              </a:solidFill>
              <a:latin typeface="EB Garamond"/>
              <a:ea typeface="EB Garamond"/>
              <a:cs typeface="EB Garamond"/>
              <a:sym typeface="EB Garamond"/>
            </a:endParaRPr>
          </a:p>
          <a:p>
            <a:pPr indent="0" lvl="0" marL="0" rtl="0" algn="l">
              <a:spcBef>
                <a:spcPts val="600"/>
              </a:spcBef>
              <a:spcAft>
                <a:spcPts val="600"/>
              </a:spcAft>
              <a:buNone/>
            </a:pPr>
            <a:r>
              <a:t/>
            </a:r>
            <a:endParaRPr sz="1800">
              <a:solidFill>
                <a:srgbClr val="666666"/>
              </a:solidFill>
              <a:latin typeface="EB Garamond"/>
              <a:ea typeface="EB Garamond"/>
              <a:cs typeface="EB Garamond"/>
              <a:sym typeface="EB Garamond"/>
            </a:endParaRPr>
          </a:p>
        </p:txBody>
      </p:sp>
      <p:pic>
        <p:nvPicPr>
          <p:cNvPr id="570" name="Google Shape;570;p78"/>
          <p:cNvPicPr preferRelativeResize="0"/>
          <p:nvPr/>
        </p:nvPicPr>
        <p:blipFill>
          <a:blip r:embed="rId3">
            <a:alphaModFix/>
          </a:blip>
          <a:stretch>
            <a:fillRect/>
          </a:stretch>
        </p:blipFill>
        <p:spPr>
          <a:xfrm>
            <a:off x="4732100" y="2965075"/>
            <a:ext cx="1767075" cy="1595025"/>
          </a:xfrm>
          <a:prstGeom prst="rect">
            <a:avLst/>
          </a:prstGeom>
          <a:noFill/>
          <a:ln>
            <a:noFill/>
          </a:ln>
        </p:spPr>
      </p:pic>
      <p:pic>
        <p:nvPicPr>
          <p:cNvPr id="571" name="Google Shape;571;p78"/>
          <p:cNvPicPr preferRelativeResize="0"/>
          <p:nvPr/>
        </p:nvPicPr>
        <p:blipFill>
          <a:blip r:embed="rId4">
            <a:alphaModFix/>
          </a:blip>
          <a:stretch>
            <a:fillRect/>
          </a:stretch>
        </p:blipFill>
        <p:spPr>
          <a:xfrm>
            <a:off x="1666734" y="2965073"/>
            <a:ext cx="1608641" cy="1595024"/>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5" name="Shape 575"/>
        <p:cNvGrpSpPr/>
        <p:nvPr/>
      </p:nvGrpSpPr>
      <p:grpSpPr>
        <a:xfrm>
          <a:off x="0" y="0"/>
          <a:ext cx="0" cy="0"/>
          <a:chOff x="0" y="0"/>
          <a:chExt cx="0" cy="0"/>
        </a:xfrm>
      </p:grpSpPr>
      <p:sp>
        <p:nvSpPr>
          <p:cNvPr id="576" name="Google Shape;576;p79"/>
          <p:cNvSpPr txBox="1"/>
          <p:nvPr>
            <p:ph idx="1" type="subTitle"/>
          </p:nvPr>
        </p:nvSpPr>
        <p:spPr>
          <a:xfrm>
            <a:off x="-61275" y="56125"/>
            <a:ext cx="8612400" cy="682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S3 Storage Classes</a:t>
            </a:r>
            <a:endParaRPr>
              <a:solidFill>
                <a:srgbClr val="FF7A00"/>
              </a:solidFill>
              <a:latin typeface="EB Garamond"/>
              <a:ea typeface="EB Garamond"/>
              <a:cs typeface="EB Garamond"/>
              <a:sym typeface="EB Garamond"/>
            </a:endParaRPr>
          </a:p>
        </p:txBody>
      </p:sp>
      <p:sp>
        <p:nvSpPr>
          <p:cNvPr id="577" name="Google Shape;577;p79"/>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
        <p:nvSpPr>
          <p:cNvPr id="578" name="Google Shape;578;p79"/>
          <p:cNvSpPr txBox="1"/>
          <p:nvPr/>
        </p:nvSpPr>
        <p:spPr>
          <a:xfrm>
            <a:off x="439850" y="794163"/>
            <a:ext cx="8004900" cy="843300"/>
          </a:xfrm>
          <a:prstGeom prst="rect">
            <a:avLst/>
          </a:prstGeom>
          <a:noFill/>
          <a:ln>
            <a:noFill/>
          </a:ln>
        </p:spPr>
        <p:txBody>
          <a:bodyPr anchorCtr="0" anchor="t" bIns="91425" lIns="91425" spcFirstLastPara="1" rIns="91425" wrap="square" tIns="91425">
            <a:noAutofit/>
          </a:bodyPr>
          <a:lstStyle/>
          <a:p>
            <a:pPr indent="0" lvl="0" marL="0" rtl="0" algn="l">
              <a:spcBef>
                <a:spcPts val="480"/>
              </a:spcBef>
              <a:spcAft>
                <a:spcPts val="0"/>
              </a:spcAft>
              <a:buNone/>
            </a:pPr>
            <a:r>
              <a:rPr lang="en" sz="1800">
                <a:solidFill>
                  <a:srgbClr val="666666"/>
                </a:solidFill>
                <a:latin typeface="EB Garamond"/>
                <a:ea typeface="EB Garamond"/>
                <a:cs typeface="EB Garamond"/>
                <a:sym typeface="EB Garamond"/>
              </a:rPr>
              <a:t>Amazon S3 offers a range of storage classes designed for different use cases.</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Clr>
                <a:schemeClr val="dk1"/>
              </a:buClr>
              <a:buSzPts val="1100"/>
              <a:buFont typeface="Arial"/>
              <a:buNone/>
            </a:pPr>
            <a:r>
              <a:rPr lang="en" sz="1800">
                <a:solidFill>
                  <a:srgbClr val="666666"/>
                </a:solidFill>
                <a:latin typeface="EB Garamond"/>
                <a:ea typeface="EB Garamond"/>
                <a:cs typeface="EB Garamond"/>
                <a:sym typeface="EB Garamond"/>
              </a:rPr>
              <a:t>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Clr>
                <a:schemeClr val="dk1"/>
              </a:buClr>
              <a:buSzPts val="1100"/>
              <a:buFont typeface="Arial"/>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Clr>
                <a:schemeClr val="dk1"/>
              </a:buClr>
              <a:buSzPts val="1100"/>
              <a:buFont typeface="Arial"/>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600"/>
              </a:spcAft>
              <a:buNone/>
            </a:pPr>
            <a:r>
              <a:t/>
            </a:r>
            <a:endParaRPr sz="1800">
              <a:solidFill>
                <a:srgbClr val="666666"/>
              </a:solidFill>
              <a:latin typeface="EB Garamond"/>
              <a:ea typeface="EB Garamond"/>
              <a:cs typeface="EB Garamond"/>
              <a:sym typeface="EB Garamond"/>
            </a:endParaRPr>
          </a:p>
        </p:txBody>
      </p:sp>
      <p:graphicFrame>
        <p:nvGraphicFramePr>
          <p:cNvPr id="579" name="Google Shape;579;p79"/>
          <p:cNvGraphicFramePr/>
          <p:nvPr/>
        </p:nvGraphicFramePr>
        <p:xfrm>
          <a:off x="439850" y="1748825"/>
          <a:ext cx="3000000" cy="3000000"/>
        </p:xfrm>
        <a:graphic>
          <a:graphicData uri="http://schemas.openxmlformats.org/drawingml/2006/table">
            <a:tbl>
              <a:tblPr>
                <a:noFill/>
                <a:tableStyleId>{3C1E2902-81CD-4891-B3D0-654FA1685981}</a:tableStyleId>
              </a:tblPr>
              <a:tblGrid>
                <a:gridCol w="2852650"/>
                <a:gridCol w="4386350"/>
              </a:tblGrid>
              <a:tr h="381000">
                <a:tc>
                  <a:txBody>
                    <a:bodyPr/>
                    <a:lstStyle/>
                    <a:p>
                      <a:pPr indent="0" lvl="0" marL="0" rtl="0" algn="ctr">
                        <a:spcBef>
                          <a:spcPts val="0"/>
                        </a:spcBef>
                        <a:spcAft>
                          <a:spcPts val="0"/>
                        </a:spcAft>
                        <a:buNone/>
                      </a:pPr>
                      <a:r>
                        <a:rPr b="1" lang="en"/>
                        <a:t>Storage Classes</a:t>
                      </a:r>
                      <a:endParaRPr b="1"/>
                    </a:p>
                  </a:txBody>
                  <a:tcPr marT="91425" marB="91425" marR="91425" marL="91425"/>
                </a:tc>
                <a:tc>
                  <a:txBody>
                    <a:bodyPr/>
                    <a:lstStyle/>
                    <a:p>
                      <a:pPr indent="0" lvl="0" marL="0" rtl="0" algn="ctr">
                        <a:spcBef>
                          <a:spcPts val="0"/>
                        </a:spcBef>
                        <a:spcAft>
                          <a:spcPts val="0"/>
                        </a:spcAft>
                        <a:buNone/>
                      </a:pPr>
                      <a:r>
                        <a:rPr b="1" lang="en"/>
                        <a:t>Description</a:t>
                      </a:r>
                      <a:endParaRPr b="1"/>
                    </a:p>
                  </a:txBody>
                  <a:tcPr marT="91425" marB="91425" marR="91425" marL="91425"/>
                </a:tc>
              </a:tr>
              <a:tr h="381000">
                <a:tc>
                  <a:txBody>
                    <a:bodyPr/>
                    <a:lstStyle/>
                    <a:p>
                      <a:pPr indent="0" lvl="0" marL="0" rtl="0" algn="ctr">
                        <a:spcBef>
                          <a:spcPts val="0"/>
                        </a:spcBef>
                        <a:spcAft>
                          <a:spcPts val="0"/>
                        </a:spcAft>
                        <a:buNone/>
                      </a:pPr>
                      <a:r>
                        <a:t/>
                      </a:r>
                      <a:endParaRPr/>
                    </a:p>
                    <a:p>
                      <a:pPr indent="0" lvl="0" marL="0" rtl="0" algn="ctr">
                        <a:spcBef>
                          <a:spcPts val="0"/>
                        </a:spcBef>
                        <a:spcAft>
                          <a:spcPts val="0"/>
                        </a:spcAft>
                        <a:buNone/>
                      </a:pPr>
                      <a:r>
                        <a:rPr lang="en"/>
                        <a:t>S3 Standard</a:t>
                      </a:r>
                      <a:endParaRPr/>
                    </a:p>
                  </a:txBody>
                  <a:tcPr marT="91425" marB="91425" marR="91425" marL="91425"/>
                </a:tc>
                <a:tc>
                  <a:txBody>
                    <a:bodyPr/>
                    <a:lstStyle/>
                    <a:p>
                      <a:pPr indent="0" lvl="0" marL="0" rtl="0" algn="ctr">
                        <a:spcBef>
                          <a:spcPts val="0"/>
                        </a:spcBef>
                        <a:spcAft>
                          <a:spcPts val="0"/>
                        </a:spcAft>
                        <a:buNone/>
                      </a:pPr>
                      <a:r>
                        <a:rPr lang="en"/>
                        <a:t>Offers high durability, availability, and performance object storage for frequently accessed data</a:t>
                      </a:r>
                      <a:endParaRPr/>
                    </a:p>
                    <a:p>
                      <a:pPr indent="0" lvl="0" marL="0" rtl="0" algn="ctr">
                        <a:spcBef>
                          <a:spcPts val="0"/>
                        </a:spcBef>
                        <a:spcAft>
                          <a:spcPts val="0"/>
                        </a:spcAft>
                        <a:buNone/>
                      </a:pPr>
                      <a:r>
                        <a:t/>
                      </a:r>
                      <a:endParaRPr/>
                    </a:p>
                  </a:txBody>
                  <a:tcPr marT="91425" marB="91425" marR="91425" marL="91425"/>
                </a:tc>
              </a:tr>
              <a:tr h="381000">
                <a:tc>
                  <a:txBody>
                    <a:bodyPr/>
                    <a:lstStyle/>
                    <a:p>
                      <a:pPr indent="0" lvl="0" marL="0" rtl="0" algn="ctr">
                        <a:spcBef>
                          <a:spcPts val="0"/>
                        </a:spcBef>
                        <a:spcAft>
                          <a:spcPts val="0"/>
                        </a:spcAft>
                        <a:buNone/>
                      </a:pPr>
                      <a:r>
                        <a:rPr lang="en"/>
                        <a:t>S3 Standard-Infrequent Access</a:t>
                      </a:r>
                      <a:endParaRPr/>
                    </a:p>
                  </a:txBody>
                  <a:tcPr marT="91425" marB="91425" marR="91425" marL="91425"/>
                </a:tc>
                <a:tc>
                  <a:txBody>
                    <a:bodyPr/>
                    <a:lstStyle/>
                    <a:p>
                      <a:pPr indent="0" lvl="0" marL="0" rtl="0" algn="ctr">
                        <a:spcBef>
                          <a:spcPts val="0"/>
                        </a:spcBef>
                        <a:spcAft>
                          <a:spcPts val="0"/>
                        </a:spcAft>
                        <a:buNone/>
                      </a:pPr>
                      <a:r>
                        <a:rPr lang="en"/>
                        <a:t>For data that is accessed less frequently, but requires rapid access when needed.</a:t>
                      </a:r>
                      <a:endParaRPr/>
                    </a:p>
                    <a:p>
                      <a:pPr indent="0" lvl="0" marL="0" rtl="0" algn="ctr">
                        <a:spcBef>
                          <a:spcPts val="0"/>
                        </a:spcBef>
                        <a:spcAft>
                          <a:spcPts val="0"/>
                        </a:spcAft>
                        <a:buNone/>
                      </a:pPr>
                      <a:r>
                        <a:t/>
                      </a:r>
                      <a:endParaRPr/>
                    </a:p>
                  </a:txBody>
                  <a:tcPr marT="91425" marB="91425" marR="91425" marL="91425"/>
                </a:tc>
              </a:tr>
              <a:tr h="381000">
                <a:tc>
                  <a:txBody>
                    <a:bodyPr/>
                    <a:lstStyle/>
                    <a:p>
                      <a:pPr indent="0" lvl="0" marL="0" rtl="0" algn="ctr">
                        <a:spcBef>
                          <a:spcPts val="0"/>
                        </a:spcBef>
                        <a:spcAft>
                          <a:spcPts val="0"/>
                        </a:spcAft>
                        <a:buNone/>
                      </a:pPr>
                      <a:r>
                        <a:rPr lang="en"/>
                        <a:t>Amazon S3 Glacier</a:t>
                      </a:r>
                      <a:endParaRPr/>
                    </a:p>
                  </a:txBody>
                  <a:tcPr marT="91425" marB="91425" marR="91425" marL="91425"/>
                </a:tc>
                <a:tc>
                  <a:txBody>
                    <a:bodyPr/>
                    <a:lstStyle/>
                    <a:p>
                      <a:pPr indent="0" lvl="0" marL="0" rtl="0" algn="ctr">
                        <a:spcBef>
                          <a:spcPts val="0"/>
                        </a:spcBef>
                        <a:spcAft>
                          <a:spcPts val="0"/>
                        </a:spcAft>
                        <a:buNone/>
                      </a:pPr>
                      <a:r>
                        <a:rPr lang="en"/>
                        <a:t>Low-cost storage class for data archiving</a:t>
                      </a:r>
                      <a:endParaRPr/>
                    </a:p>
                    <a:p>
                      <a:pPr indent="0" lvl="0" marL="0" rtl="0" algn="ctr">
                        <a:spcBef>
                          <a:spcPts val="0"/>
                        </a:spcBef>
                        <a:spcAft>
                          <a:spcPts val="0"/>
                        </a:spcAft>
                        <a:buNone/>
                      </a:pPr>
                      <a:r>
                        <a:t/>
                      </a:r>
                      <a:endParaRPr/>
                    </a:p>
                  </a:txBody>
                  <a:tcPr marT="91425" marB="91425" marR="91425" marL="91425"/>
                </a:tc>
              </a:tr>
            </a:tbl>
          </a:graphicData>
        </a:graphic>
      </p:graphicFrame>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3" name="Shape 583"/>
        <p:cNvGrpSpPr/>
        <p:nvPr/>
      </p:nvGrpSpPr>
      <p:grpSpPr>
        <a:xfrm>
          <a:off x="0" y="0"/>
          <a:ext cx="0" cy="0"/>
          <a:chOff x="0" y="0"/>
          <a:chExt cx="0" cy="0"/>
        </a:xfrm>
      </p:grpSpPr>
      <p:sp>
        <p:nvSpPr>
          <p:cNvPr id="584" name="Google Shape;584;p80"/>
          <p:cNvSpPr txBox="1"/>
          <p:nvPr>
            <p:ph idx="1" type="subTitle"/>
          </p:nvPr>
        </p:nvSpPr>
        <p:spPr>
          <a:xfrm>
            <a:off x="-70625" y="121575"/>
            <a:ext cx="8612400" cy="671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AWS S3 Standard</a:t>
            </a:r>
            <a:endParaRPr>
              <a:solidFill>
                <a:srgbClr val="FF7A00"/>
              </a:solidFill>
              <a:latin typeface="EB Garamond"/>
              <a:ea typeface="EB Garamond"/>
              <a:cs typeface="EB Garamond"/>
              <a:sym typeface="EB Garamond"/>
            </a:endParaRPr>
          </a:p>
        </p:txBody>
      </p:sp>
      <p:sp>
        <p:nvSpPr>
          <p:cNvPr id="585" name="Google Shape;585;p80"/>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
        <p:nvSpPr>
          <p:cNvPr id="586" name="Google Shape;586;p80"/>
          <p:cNvSpPr txBox="1"/>
          <p:nvPr/>
        </p:nvSpPr>
        <p:spPr>
          <a:xfrm>
            <a:off x="243475" y="906875"/>
            <a:ext cx="8385300" cy="3105300"/>
          </a:xfrm>
          <a:prstGeom prst="rect">
            <a:avLst/>
          </a:prstGeom>
          <a:noFill/>
          <a:ln>
            <a:noFill/>
          </a:ln>
        </p:spPr>
        <p:txBody>
          <a:bodyPr anchorCtr="0" anchor="t" bIns="91425" lIns="91425" spcFirstLastPara="1" rIns="91425" wrap="square" tIns="91425">
            <a:noAutofit/>
          </a:bodyPr>
          <a:lstStyle/>
          <a:p>
            <a:pPr indent="0" lvl="0" marL="0" rtl="0" algn="l">
              <a:spcBef>
                <a:spcPts val="480"/>
              </a:spcBef>
              <a:spcAft>
                <a:spcPts val="0"/>
              </a:spcAft>
              <a:buNone/>
            </a:pPr>
            <a:r>
              <a:rPr lang="en" sz="1800">
                <a:solidFill>
                  <a:srgbClr val="666666"/>
                </a:solidFill>
                <a:latin typeface="EB Garamond"/>
                <a:ea typeface="EB Garamond"/>
                <a:cs typeface="EB Garamond"/>
                <a:sym typeface="EB Garamond"/>
              </a:rPr>
              <a:t>S3 Standard offers high durability, availability, and performance object storage for frequently accessed data.</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None/>
            </a:pPr>
            <a:r>
              <a:rPr lang="en" sz="1800">
                <a:solidFill>
                  <a:srgbClr val="666666"/>
                </a:solidFill>
                <a:latin typeface="EB Garamond"/>
                <a:ea typeface="EB Garamond"/>
                <a:cs typeface="EB Garamond"/>
                <a:sym typeface="EB Garamond"/>
              </a:rPr>
              <a:t>Designed for durability of 99.999999999% of objects ( eleven nines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None/>
            </a:pPr>
            <a:r>
              <a:rPr lang="en" sz="1800">
                <a:solidFill>
                  <a:srgbClr val="FF0000"/>
                </a:solidFill>
                <a:latin typeface="EB Garamond"/>
                <a:ea typeface="EB Garamond"/>
                <a:cs typeface="EB Garamond"/>
                <a:sym typeface="EB Garamond"/>
              </a:rPr>
              <a:t>Example :-</a:t>
            </a:r>
            <a:endParaRPr sz="1800">
              <a:solidFill>
                <a:srgbClr val="FF0000"/>
              </a:solidFill>
              <a:latin typeface="EB Garamond"/>
              <a:ea typeface="EB Garamond"/>
              <a:cs typeface="EB Garamond"/>
              <a:sym typeface="EB Garamond"/>
            </a:endParaRPr>
          </a:p>
          <a:p>
            <a:pPr indent="0" lvl="0" marL="0" rtl="0" algn="l">
              <a:spcBef>
                <a:spcPts val="600"/>
              </a:spcBef>
              <a:spcAft>
                <a:spcPts val="0"/>
              </a:spcAft>
              <a:buNone/>
            </a:pPr>
            <a:r>
              <a:rPr lang="en" sz="1800">
                <a:solidFill>
                  <a:srgbClr val="FF0000"/>
                </a:solidFill>
                <a:latin typeface="EB Garamond"/>
                <a:ea typeface="EB Garamond"/>
                <a:cs typeface="EB Garamond"/>
                <a:sym typeface="EB Garamond"/>
              </a:rPr>
              <a:t>  </a:t>
            </a:r>
            <a:endParaRPr sz="1800">
              <a:solidFill>
                <a:srgbClr val="FF0000"/>
              </a:solidFill>
              <a:latin typeface="EB Garamond"/>
              <a:ea typeface="EB Garamond"/>
              <a:cs typeface="EB Garamond"/>
              <a:sym typeface="EB Garamond"/>
            </a:endParaRPr>
          </a:p>
          <a:p>
            <a:pPr indent="0" lvl="0" marL="0" rtl="0" algn="l">
              <a:spcBef>
                <a:spcPts val="600"/>
              </a:spcBef>
              <a:spcAft>
                <a:spcPts val="0"/>
              </a:spcAft>
              <a:buNone/>
            </a:pPr>
            <a:r>
              <a:rPr lang="en" sz="1800">
                <a:solidFill>
                  <a:srgbClr val="38761D"/>
                </a:solidFill>
                <a:latin typeface="EB Garamond"/>
                <a:ea typeface="EB Garamond"/>
                <a:cs typeface="EB Garamond"/>
                <a:sym typeface="EB Garamond"/>
              </a:rPr>
              <a:t>If we have 10,000 files stored in S3 ( 11 nines durability ) then you can expect to lose one file every ten million years.</a:t>
            </a:r>
            <a:endParaRPr sz="1800">
              <a:solidFill>
                <a:srgbClr val="38761D"/>
              </a:solidFill>
              <a:latin typeface="EB Garamond"/>
              <a:ea typeface="EB Garamond"/>
              <a:cs typeface="EB Garamond"/>
              <a:sym typeface="EB Garamond"/>
            </a:endParaRPr>
          </a:p>
          <a:p>
            <a:pPr indent="0" lvl="0" marL="0" rtl="0" algn="l">
              <a:spcBef>
                <a:spcPts val="600"/>
              </a:spcBef>
              <a:spcAft>
                <a:spcPts val="0"/>
              </a:spcAft>
              <a:buNone/>
            </a:pPr>
            <a:r>
              <a:t/>
            </a:r>
            <a:endParaRPr sz="1800">
              <a:solidFill>
                <a:srgbClr val="FF0000"/>
              </a:solidFill>
              <a:latin typeface="EB Garamond"/>
              <a:ea typeface="EB Garamond"/>
              <a:cs typeface="EB Garamond"/>
              <a:sym typeface="EB Garamond"/>
            </a:endParaRPr>
          </a:p>
          <a:p>
            <a:pPr indent="0" lvl="0" marL="0" rtl="0" algn="l">
              <a:spcBef>
                <a:spcPts val="600"/>
              </a:spcBef>
              <a:spcAft>
                <a:spcPts val="0"/>
              </a:spcAft>
              <a:buNone/>
            </a:pPr>
            <a:r>
              <a:rPr lang="en" sz="1800">
                <a:solidFill>
                  <a:srgbClr val="FF0000"/>
                </a:solidFill>
                <a:latin typeface="EB Garamond"/>
                <a:ea typeface="EB Garamond"/>
                <a:cs typeface="EB Garamond"/>
                <a:sym typeface="EB Garamond"/>
              </a:rPr>
              <a:t>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Clr>
                <a:schemeClr val="dk1"/>
              </a:buClr>
              <a:buSzPts val="1100"/>
              <a:buFont typeface="Arial"/>
              <a:buNone/>
            </a:pPr>
            <a:r>
              <a:rPr lang="en" sz="1800">
                <a:solidFill>
                  <a:srgbClr val="666666"/>
                </a:solidFill>
                <a:latin typeface="EB Garamond"/>
                <a:ea typeface="EB Garamond"/>
                <a:cs typeface="EB Garamond"/>
                <a:sym typeface="EB Garamond"/>
              </a:rPr>
              <a:t>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Clr>
                <a:schemeClr val="dk1"/>
              </a:buClr>
              <a:buSzPts val="1100"/>
              <a:buFont typeface="Arial"/>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Clr>
                <a:schemeClr val="dk1"/>
              </a:buClr>
              <a:buSzPts val="1100"/>
              <a:buFont typeface="Arial"/>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600"/>
              </a:spcAft>
              <a:buNone/>
            </a:pPr>
            <a:r>
              <a:rPr lang="en" sz="1800">
                <a:solidFill>
                  <a:srgbClr val="666666"/>
                </a:solidFill>
                <a:latin typeface="EB Garamond"/>
                <a:ea typeface="EB Garamond"/>
                <a:cs typeface="EB Garamond"/>
                <a:sym typeface="EB Garamond"/>
              </a:rPr>
              <a:t> </a:t>
            </a:r>
            <a:endParaRPr sz="1800">
              <a:solidFill>
                <a:srgbClr val="666666"/>
              </a:solidFill>
              <a:latin typeface="EB Garamond"/>
              <a:ea typeface="EB Garamond"/>
              <a:cs typeface="EB Garamond"/>
              <a:sym typeface="EB Garamond"/>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0" name="Shape 590"/>
        <p:cNvGrpSpPr/>
        <p:nvPr/>
      </p:nvGrpSpPr>
      <p:grpSpPr>
        <a:xfrm>
          <a:off x="0" y="0"/>
          <a:ext cx="0" cy="0"/>
          <a:chOff x="0" y="0"/>
          <a:chExt cx="0" cy="0"/>
        </a:xfrm>
      </p:grpSpPr>
      <p:sp>
        <p:nvSpPr>
          <p:cNvPr id="591" name="Google Shape;591;p81"/>
          <p:cNvSpPr txBox="1"/>
          <p:nvPr>
            <p:ph idx="1" type="subTitle"/>
          </p:nvPr>
        </p:nvSpPr>
        <p:spPr>
          <a:xfrm>
            <a:off x="-98700" y="82450"/>
            <a:ext cx="8612400" cy="636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AWS S3 Standard IA</a:t>
            </a:r>
            <a:endParaRPr>
              <a:solidFill>
                <a:srgbClr val="FF7A00"/>
              </a:solidFill>
              <a:latin typeface="EB Garamond"/>
              <a:ea typeface="EB Garamond"/>
              <a:cs typeface="EB Garamond"/>
              <a:sym typeface="EB Garamond"/>
            </a:endParaRPr>
          </a:p>
        </p:txBody>
      </p:sp>
      <p:sp>
        <p:nvSpPr>
          <p:cNvPr id="592" name="Google Shape;592;p81"/>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
        <p:nvSpPr>
          <p:cNvPr id="593" name="Google Shape;593;p81"/>
          <p:cNvSpPr txBox="1"/>
          <p:nvPr/>
        </p:nvSpPr>
        <p:spPr>
          <a:xfrm>
            <a:off x="389400" y="783900"/>
            <a:ext cx="8385300" cy="908700"/>
          </a:xfrm>
          <a:prstGeom prst="rect">
            <a:avLst/>
          </a:prstGeom>
          <a:noFill/>
          <a:ln>
            <a:noFill/>
          </a:ln>
        </p:spPr>
        <p:txBody>
          <a:bodyPr anchorCtr="0" anchor="t" bIns="91425" lIns="91425" spcFirstLastPara="1" rIns="91425" wrap="square" tIns="91425">
            <a:noAutofit/>
          </a:bodyPr>
          <a:lstStyle/>
          <a:p>
            <a:pPr indent="0" lvl="0" marL="0" rtl="0" algn="l">
              <a:spcBef>
                <a:spcPts val="480"/>
              </a:spcBef>
              <a:spcAft>
                <a:spcPts val="0"/>
              </a:spcAft>
              <a:buNone/>
            </a:pPr>
            <a:r>
              <a:rPr lang="en" sz="1800">
                <a:solidFill>
                  <a:srgbClr val="666666"/>
                </a:solidFill>
                <a:latin typeface="EB Garamond"/>
                <a:ea typeface="EB Garamond"/>
                <a:cs typeface="EB Garamond"/>
                <a:sym typeface="EB Garamond"/>
              </a:rPr>
              <a:t>S3 Standard-IA is for data that is accessed less frequently, but requires rapid access when needed.</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None/>
            </a:pPr>
            <a:r>
              <a:rPr lang="en" sz="1800">
                <a:solidFill>
                  <a:srgbClr val="666666"/>
                </a:solidFill>
                <a:latin typeface="EB Garamond"/>
                <a:ea typeface="EB Garamond"/>
                <a:cs typeface="EB Garamond"/>
                <a:sym typeface="EB Garamond"/>
              </a:rPr>
              <a:t>Comparing storage cost of 1TB data stored in S3 based on accessibility patterns.</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None/>
            </a:pPr>
            <a:r>
              <a:t/>
            </a:r>
            <a:endParaRPr sz="1800">
              <a:solidFill>
                <a:srgbClr val="666666"/>
              </a:solidFill>
              <a:latin typeface="EB Garamond"/>
              <a:ea typeface="EB Garamond"/>
              <a:cs typeface="EB Garamond"/>
              <a:sym typeface="EB Garamond"/>
            </a:endParaRPr>
          </a:p>
          <a:p>
            <a:pPr indent="0" lvl="0" marL="457200" rtl="0" algn="l">
              <a:spcBef>
                <a:spcPts val="60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None/>
            </a:pPr>
            <a:r>
              <a:rPr lang="en" sz="1800">
                <a:solidFill>
                  <a:srgbClr val="666666"/>
                </a:solidFill>
                <a:latin typeface="EB Garamond"/>
                <a:ea typeface="EB Garamond"/>
                <a:cs typeface="EB Garamond"/>
                <a:sym typeface="EB Garamond"/>
              </a:rPr>
              <a:t>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Clr>
                <a:schemeClr val="dk1"/>
              </a:buClr>
              <a:buSzPts val="1100"/>
              <a:buFont typeface="Arial"/>
              <a:buNone/>
            </a:pPr>
            <a:r>
              <a:rPr lang="en" sz="1800">
                <a:solidFill>
                  <a:srgbClr val="666666"/>
                </a:solidFill>
                <a:latin typeface="EB Garamond"/>
                <a:ea typeface="EB Garamond"/>
                <a:cs typeface="EB Garamond"/>
                <a:sym typeface="EB Garamond"/>
              </a:rPr>
              <a:t>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Clr>
                <a:schemeClr val="dk1"/>
              </a:buClr>
              <a:buSzPts val="1100"/>
              <a:buFont typeface="Arial"/>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Clr>
                <a:schemeClr val="dk1"/>
              </a:buClr>
              <a:buSzPts val="1100"/>
              <a:buFont typeface="Arial"/>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600"/>
              </a:spcAft>
              <a:buNone/>
            </a:pPr>
            <a:r>
              <a:rPr lang="en" sz="1800">
                <a:solidFill>
                  <a:srgbClr val="666666"/>
                </a:solidFill>
                <a:latin typeface="EB Garamond"/>
                <a:ea typeface="EB Garamond"/>
                <a:cs typeface="EB Garamond"/>
                <a:sym typeface="EB Garamond"/>
              </a:rPr>
              <a:t> </a:t>
            </a:r>
            <a:endParaRPr sz="1800">
              <a:solidFill>
                <a:srgbClr val="666666"/>
              </a:solidFill>
              <a:latin typeface="EB Garamond"/>
              <a:ea typeface="EB Garamond"/>
              <a:cs typeface="EB Garamond"/>
              <a:sym typeface="EB Garamond"/>
            </a:endParaRPr>
          </a:p>
        </p:txBody>
      </p:sp>
      <p:graphicFrame>
        <p:nvGraphicFramePr>
          <p:cNvPr id="594" name="Google Shape;594;p81"/>
          <p:cNvGraphicFramePr/>
          <p:nvPr/>
        </p:nvGraphicFramePr>
        <p:xfrm>
          <a:off x="323925" y="2561350"/>
          <a:ext cx="3000000" cy="3000000"/>
        </p:xfrm>
        <a:graphic>
          <a:graphicData uri="http://schemas.openxmlformats.org/drawingml/2006/table">
            <a:tbl>
              <a:tblPr>
                <a:noFill/>
                <a:tableStyleId>{3C1E2902-81CD-4891-B3D0-654FA1685981}</a:tableStyleId>
              </a:tblPr>
              <a:tblGrid>
                <a:gridCol w="2413000"/>
                <a:gridCol w="2413000"/>
                <a:gridCol w="2413000"/>
              </a:tblGrid>
              <a:tr h="381000">
                <a:tc>
                  <a:txBody>
                    <a:bodyPr/>
                    <a:lstStyle/>
                    <a:p>
                      <a:pPr indent="0" lvl="0" marL="0" rtl="0" algn="ctr">
                        <a:spcBef>
                          <a:spcPts val="0"/>
                        </a:spcBef>
                        <a:spcAft>
                          <a:spcPts val="0"/>
                        </a:spcAft>
                        <a:buNone/>
                      </a:pPr>
                      <a:r>
                        <a:rPr b="1" lang="en"/>
                        <a:t>Criteria</a:t>
                      </a:r>
                      <a:endParaRPr b="1"/>
                    </a:p>
                  </a:txBody>
                  <a:tcPr marT="91425" marB="91425" marR="91425" marL="91425"/>
                </a:tc>
                <a:tc>
                  <a:txBody>
                    <a:bodyPr/>
                    <a:lstStyle/>
                    <a:p>
                      <a:pPr indent="0" lvl="0" marL="0" rtl="0" algn="ctr">
                        <a:spcBef>
                          <a:spcPts val="0"/>
                        </a:spcBef>
                        <a:spcAft>
                          <a:spcPts val="0"/>
                        </a:spcAft>
                        <a:buNone/>
                      </a:pPr>
                      <a:r>
                        <a:rPr b="1" lang="en"/>
                        <a:t>Amazon S3</a:t>
                      </a:r>
                      <a:endParaRPr b="1"/>
                    </a:p>
                  </a:txBody>
                  <a:tcPr marT="91425" marB="91425" marR="91425" marL="91425"/>
                </a:tc>
                <a:tc>
                  <a:txBody>
                    <a:bodyPr/>
                    <a:lstStyle/>
                    <a:p>
                      <a:pPr indent="0" lvl="0" marL="0" rtl="0" algn="ctr">
                        <a:spcBef>
                          <a:spcPts val="0"/>
                        </a:spcBef>
                        <a:spcAft>
                          <a:spcPts val="0"/>
                        </a:spcAft>
                        <a:buNone/>
                      </a:pPr>
                      <a:r>
                        <a:rPr b="1" lang="en"/>
                        <a:t>Amazon S3 IA</a:t>
                      </a:r>
                      <a:endParaRPr b="1"/>
                    </a:p>
                  </a:txBody>
                  <a:tcPr marT="91425" marB="91425" marR="91425" marL="91425"/>
                </a:tc>
              </a:tr>
              <a:tr h="381000">
                <a:tc>
                  <a:txBody>
                    <a:bodyPr/>
                    <a:lstStyle/>
                    <a:p>
                      <a:pPr indent="0" lvl="0" marL="0" rtl="0" algn="ctr">
                        <a:spcBef>
                          <a:spcPts val="0"/>
                        </a:spcBef>
                        <a:spcAft>
                          <a:spcPts val="0"/>
                        </a:spcAft>
                        <a:buNone/>
                      </a:pPr>
                      <a:r>
                        <a:rPr lang="en"/>
                        <a:t>Storage of 1TB Data</a:t>
                      </a:r>
                      <a:endParaRPr/>
                    </a:p>
                  </a:txBody>
                  <a:tcPr marT="91425" marB="91425" marR="91425" marL="91425"/>
                </a:tc>
                <a:tc>
                  <a:txBody>
                    <a:bodyPr/>
                    <a:lstStyle/>
                    <a:p>
                      <a:pPr indent="0" lvl="0" marL="0" rtl="0" algn="ctr">
                        <a:spcBef>
                          <a:spcPts val="0"/>
                        </a:spcBef>
                        <a:spcAft>
                          <a:spcPts val="0"/>
                        </a:spcAft>
                        <a:buNone/>
                      </a:pPr>
                      <a:r>
                        <a:rPr lang="en"/>
                        <a:t>$23.44</a:t>
                      </a:r>
                      <a:endParaRPr/>
                    </a:p>
                  </a:txBody>
                  <a:tcPr marT="91425" marB="91425" marR="91425" marL="91425"/>
                </a:tc>
                <a:tc>
                  <a:txBody>
                    <a:bodyPr/>
                    <a:lstStyle/>
                    <a:p>
                      <a:pPr indent="0" lvl="0" marL="0" rtl="0" algn="ctr">
                        <a:spcBef>
                          <a:spcPts val="0"/>
                        </a:spcBef>
                        <a:spcAft>
                          <a:spcPts val="0"/>
                        </a:spcAft>
                        <a:buNone/>
                      </a:pPr>
                      <a:r>
                        <a:rPr lang="en"/>
                        <a:t>$23.50</a:t>
                      </a:r>
                      <a:endParaRPr/>
                    </a:p>
                  </a:txBody>
                  <a:tcPr marT="91425" marB="91425" marR="91425" marL="91425"/>
                </a:tc>
              </a:tr>
              <a:tr h="381000">
                <a:tc>
                  <a:txBody>
                    <a:bodyPr/>
                    <a:lstStyle/>
                    <a:p>
                      <a:pPr indent="0" lvl="0" marL="0" rtl="0" algn="ctr">
                        <a:spcBef>
                          <a:spcPts val="0"/>
                        </a:spcBef>
                        <a:spcAft>
                          <a:spcPts val="0"/>
                        </a:spcAft>
                        <a:buNone/>
                      </a:pPr>
                      <a:r>
                        <a:rPr lang="en"/>
                        <a:t>50% storage accessed in last 30 days</a:t>
                      </a:r>
                      <a:endParaRPr/>
                    </a:p>
                  </a:txBody>
                  <a:tcPr marT="91425" marB="91425" marR="91425" marL="91425"/>
                </a:tc>
                <a:tc>
                  <a:txBody>
                    <a:bodyPr/>
                    <a:lstStyle/>
                    <a:p>
                      <a:pPr indent="0" lvl="0" marL="0" rtl="0" algn="ctr">
                        <a:spcBef>
                          <a:spcPts val="0"/>
                        </a:spcBef>
                        <a:spcAft>
                          <a:spcPts val="0"/>
                        </a:spcAft>
                        <a:buNone/>
                      </a:pPr>
                      <a:r>
                        <a:rPr lang="en"/>
                        <a:t>-</a:t>
                      </a:r>
                      <a:endParaRPr/>
                    </a:p>
                  </a:txBody>
                  <a:tcPr marT="91425" marB="91425" marR="91425" marL="91425"/>
                </a:tc>
                <a:tc>
                  <a:txBody>
                    <a:bodyPr/>
                    <a:lstStyle/>
                    <a:p>
                      <a:pPr indent="0" lvl="0" marL="0" rtl="0" algn="ctr">
                        <a:spcBef>
                          <a:spcPts val="0"/>
                        </a:spcBef>
                        <a:spcAft>
                          <a:spcPts val="0"/>
                        </a:spcAft>
                        <a:buNone/>
                      </a:pPr>
                      <a:r>
                        <a:rPr lang="en"/>
                        <a:t>$18.18</a:t>
                      </a:r>
                      <a:endParaRPr/>
                    </a:p>
                  </a:txBody>
                  <a:tcPr marT="91425" marB="91425" marR="91425" marL="91425"/>
                </a:tc>
              </a:tr>
              <a:tr h="381000">
                <a:tc>
                  <a:txBody>
                    <a:bodyPr/>
                    <a:lstStyle/>
                    <a:p>
                      <a:pPr indent="0" lvl="0" marL="0" rtl="0" algn="ctr">
                        <a:spcBef>
                          <a:spcPts val="0"/>
                        </a:spcBef>
                        <a:spcAft>
                          <a:spcPts val="0"/>
                        </a:spcAft>
                        <a:buNone/>
                      </a:pPr>
                      <a:r>
                        <a:rPr lang="en"/>
                        <a:t>0% storage accessed in last 30 days</a:t>
                      </a:r>
                      <a:endParaRPr/>
                    </a:p>
                  </a:txBody>
                  <a:tcPr marT="91425" marB="91425" marR="91425" marL="91425"/>
                </a:tc>
                <a:tc>
                  <a:txBody>
                    <a:bodyPr/>
                    <a:lstStyle/>
                    <a:p>
                      <a:pPr indent="0" lvl="0" marL="0" rtl="0" algn="ctr">
                        <a:spcBef>
                          <a:spcPts val="0"/>
                        </a:spcBef>
                        <a:spcAft>
                          <a:spcPts val="0"/>
                        </a:spcAft>
                        <a:buNone/>
                      </a:pPr>
                      <a:r>
                        <a:rPr lang="en"/>
                        <a:t>-</a:t>
                      </a:r>
                      <a:endParaRPr/>
                    </a:p>
                  </a:txBody>
                  <a:tcPr marT="91425" marB="91425" marR="91425" marL="91425"/>
                </a:tc>
                <a:tc>
                  <a:txBody>
                    <a:bodyPr/>
                    <a:lstStyle/>
                    <a:p>
                      <a:pPr indent="0" lvl="0" marL="0" rtl="0" algn="ctr">
                        <a:spcBef>
                          <a:spcPts val="0"/>
                        </a:spcBef>
                        <a:spcAft>
                          <a:spcPts val="0"/>
                        </a:spcAft>
                        <a:buNone/>
                      </a:pPr>
                      <a:r>
                        <a:rPr lang="en"/>
                        <a:t>$12.80</a:t>
                      </a:r>
                      <a:endParaRPr/>
                    </a:p>
                  </a:txBody>
                  <a:tcPr marT="91425" marB="91425" marR="91425" marL="91425"/>
                </a:tc>
              </a:tr>
            </a:tbl>
          </a:graphicData>
        </a:graphic>
      </p:graphicFrame>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8" name="Shape 598"/>
        <p:cNvGrpSpPr/>
        <p:nvPr/>
      </p:nvGrpSpPr>
      <p:grpSpPr>
        <a:xfrm>
          <a:off x="0" y="0"/>
          <a:ext cx="0" cy="0"/>
          <a:chOff x="0" y="0"/>
          <a:chExt cx="0" cy="0"/>
        </a:xfrm>
      </p:grpSpPr>
      <p:sp>
        <p:nvSpPr>
          <p:cNvPr id="599" name="Google Shape;599;p82"/>
          <p:cNvSpPr txBox="1"/>
          <p:nvPr>
            <p:ph idx="1" type="subTitle"/>
          </p:nvPr>
        </p:nvSpPr>
        <p:spPr>
          <a:xfrm>
            <a:off x="-79975" y="112225"/>
            <a:ext cx="8612400" cy="87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Amazon S3 Glacier</a:t>
            </a:r>
            <a:endParaRPr>
              <a:solidFill>
                <a:srgbClr val="FF7A00"/>
              </a:solidFill>
              <a:latin typeface="EB Garamond"/>
              <a:ea typeface="EB Garamond"/>
              <a:cs typeface="EB Garamond"/>
              <a:sym typeface="EB Garamond"/>
            </a:endParaRPr>
          </a:p>
        </p:txBody>
      </p:sp>
      <p:sp>
        <p:nvSpPr>
          <p:cNvPr id="600" name="Google Shape;600;p82"/>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
        <p:nvSpPr>
          <p:cNvPr id="601" name="Google Shape;601;p82"/>
          <p:cNvSpPr txBox="1"/>
          <p:nvPr/>
        </p:nvSpPr>
        <p:spPr>
          <a:xfrm>
            <a:off x="234125" y="990625"/>
            <a:ext cx="8385300" cy="1348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480"/>
              </a:spcBef>
              <a:spcAft>
                <a:spcPts val="0"/>
              </a:spcAft>
              <a:buNone/>
            </a:pPr>
            <a:r>
              <a:rPr lang="en" sz="1800">
                <a:solidFill>
                  <a:srgbClr val="666666"/>
                </a:solidFill>
                <a:latin typeface="EB Garamond"/>
                <a:ea typeface="EB Garamond"/>
                <a:cs typeface="EB Garamond"/>
                <a:sym typeface="EB Garamond"/>
              </a:rPr>
              <a:t>Glacier is meant to be for archiving and for storing long-term backups.</a:t>
            </a:r>
            <a:endParaRPr sz="1800">
              <a:solidFill>
                <a:srgbClr val="666666"/>
              </a:solidFill>
              <a:latin typeface="EB Garamond"/>
              <a:ea typeface="EB Garamond"/>
              <a:cs typeface="EB Garamond"/>
              <a:sym typeface="EB Garamond"/>
            </a:endParaRPr>
          </a:p>
          <a:p>
            <a:pPr indent="0" lvl="0" marL="457200" rtl="0" algn="l">
              <a:lnSpc>
                <a:spcPct val="100000"/>
              </a:lnSpc>
              <a:spcBef>
                <a:spcPts val="60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None/>
            </a:pPr>
            <a:r>
              <a:rPr lang="en" sz="1800">
                <a:solidFill>
                  <a:srgbClr val="666666"/>
                </a:solidFill>
                <a:latin typeface="EB Garamond"/>
                <a:ea typeface="EB Garamond"/>
                <a:cs typeface="EB Garamond"/>
                <a:sym typeface="EB Garamond"/>
              </a:rPr>
              <a:t>Ideally meant for data that needs to be archived for years without much requirement of access.</a:t>
            </a:r>
            <a:endParaRPr sz="1800">
              <a:solidFill>
                <a:srgbClr val="666666"/>
              </a:solidFill>
              <a:latin typeface="EB Garamond"/>
              <a:ea typeface="EB Garamond"/>
              <a:cs typeface="EB Garamond"/>
              <a:sym typeface="EB Garamond"/>
            </a:endParaRPr>
          </a:p>
          <a:p>
            <a:pPr indent="0" lvl="0" marL="0" rtl="0" algn="l">
              <a:spcBef>
                <a:spcPts val="600"/>
              </a:spcBef>
              <a:spcAft>
                <a:spcPts val="600"/>
              </a:spcAft>
              <a:buNone/>
            </a:pPr>
            <a:r>
              <a:rPr lang="en" sz="1800">
                <a:solidFill>
                  <a:srgbClr val="666666"/>
                </a:solidFill>
                <a:latin typeface="EB Garamond"/>
                <a:ea typeface="EB Garamond"/>
                <a:cs typeface="EB Garamond"/>
                <a:sym typeface="EB Garamond"/>
              </a:rPr>
              <a:t> </a:t>
            </a:r>
            <a:endParaRPr sz="1800">
              <a:solidFill>
                <a:srgbClr val="666666"/>
              </a:solidFill>
              <a:latin typeface="EB Garamond"/>
              <a:ea typeface="EB Garamond"/>
              <a:cs typeface="EB Garamond"/>
              <a:sym typeface="EB Garamond"/>
            </a:endParaRPr>
          </a:p>
        </p:txBody>
      </p:sp>
      <p:graphicFrame>
        <p:nvGraphicFramePr>
          <p:cNvPr id="602" name="Google Shape;602;p82"/>
          <p:cNvGraphicFramePr/>
          <p:nvPr/>
        </p:nvGraphicFramePr>
        <p:xfrm>
          <a:off x="1513850" y="3113600"/>
          <a:ext cx="3000000" cy="3000000"/>
        </p:xfrm>
        <a:graphic>
          <a:graphicData uri="http://schemas.openxmlformats.org/drawingml/2006/table">
            <a:tbl>
              <a:tblPr>
                <a:noFill/>
                <a:tableStyleId>{3C1E2902-81CD-4891-B3D0-654FA1685981}</a:tableStyleId>
              </a:tblPr>
              <a:tblGrid>
                <a:gridCol w="1863425"/>
                <a:gridCol w="1431675"/>
                <a:gridCol w="1942600"/>
              </a:tblGrid>
              <a:tr h="396200">
                <a:tc>
                  <a:txBody>
                    <a:bodyPr/>
                    <a:lstStyle/>
                    <a:p>
                      <a:pPr indent="0" lvl="0" marL="0" rtl="0" algn="ctr">
                        <a:spcBef>
                          <a:spcPts val="0"/>
                        </a:spcBef>
                        <a:spcAft>
                          <a:spcPts val="0"/>
                        </a:spcAft>
                        <a:buNone/>
                      </a:pPr>
                      <a:r>
                        <a:rPr b="1" lang="en"/>
                        <a:t>Criteria</a:t>
                      </a:r>
                      <a:endParaRPr b="1"/>
                    </a:p>
                  </a:txBody>
                  <a:tcPr marT="91425" marB="91425" marR="91425" marL="91425"/>
                </a:tc>
                <a:tc>
                  <a:txBody>
                    <a:bodyPr/>
                    <a:lstStyle/>
                    <a:p>
                      <a:pPr indent="0" lvl="0" marL="0" rtl="0" algn="ctr">
                        <a:spcBef>
                          <a:spcPts val="0"/>
                        </a:spcBef>
                        <a:spcAft>
                          <a:spcPts val="0"/>
                        </a:spcAft>
                        <a:buNone/>
                      </a:pPr>
                      <a:r>
                        <a:rPr b="1" lang="en"/>
                        <a:t>Amazon S3</a:t>
                      </a:r>
                      <a:endParaRPr b="1"/>
                    </a:p>
                  </a:txBody>
                  <a:tcPr marT="91425" marB="91425" marR="91425" marL="91425"/>
                </a:tc>
                <a:tc>
                  <a:txBody>
                    <a:bodyPr/>
                    <a:lstStyle/>
                    <a:p>
                      <a:pPr indent="0" lvl="0" marL="0" rtl="0" algn="ctr">
                        <a:spcBef>
                          <a:spcPts val="0"/>
                        </a:spcBef>
                        <a:spcAft>
                          <a:spcPts val="0"/>
                        </a:spcAft>
                        <a:buNone/>
                      </a:pPr>
                      <a:r>
                        <a:rPr b="1" lang="en"/>
                        <a:t>Glacier</a:t>
                      </a:r>
                      <a:endParaRPr b="1"/>
                    </a:p>
                  </a:txBody>
                  <a:tcPr marT="91425" marB="91425" marR="91425" marL="91425"/>
                </a:tc>
              </a:tr>
              <a:tr h="609575">
                <a:tc>
                  <a:txBody>
                    <a:bodyPr/>
                    <a:lstStyle/>
                    <a:p>
                      <a:pPr indent="0" lvl="0" marL="0" rtl="0" algn="ctr">
                        <a:spcBef>
                          <a:spcPts val="0"/>
                        </a:spcBef>
                        <a:spcAft>
                          <a:spcPts val="0"/>
                        </a:spcAft>
                        <a:buNone/>
                      </a:pPr>
                      <a:r>
                        <a:rPr lang="en"/>
                        <a:t>Storage of 1TB Data</a:t>
                      </a:r>
                      <a:endParaRPr/>
                    </a:p>
                  </a:txBody>
                  <a:tcPr marT="91425" marB="91425" marR="91425" marL="91425"/>
                </a:tc>
                <a:tc>
                  <a:txBody>
                    <a:bodyPr/>
                    <a:lstStyle/>
                    <a:p>
                      <a:pPr indent="0" lvl="0" marL="0" rtl="0" algn="ctr">
                        <a:spcBef>
                          <a:spcPts val="0"/>
                        </a:spcBef>
                        <a:spcAft>
                          <a:spcPts val="0"/>
                        </a:spcAft>
                        <a:buNone/>
                      </a:pPr>
                      <a:r>
                        <a:rPr lang="en"/>
                        <a:t>$23.44</a:t>
                      </a:r>
                      <a:endParaRPr/>
                    </a:p>
                  </a:txBody>
                  <a:tcPr marT="91425" marB="91425" marR="91425" marL="91425"/>
                </a:tc>
                <a:tc>
                  <a:txBody>
                    <a:bodyPr/>
                    <a:lstStyle/>
                    <a:p>
                      <a:pPr indent="0" lvl="0" marL="0" rtl="0" algn="ctr">
                        <a:spcBef>
                          <a:spcPts val="0"/>
                        </a:spcBef>
                        <a:spcAft>
                          <a:spcPts val="0"/>
                        </a:spcAft>
                        <a:buNone/>
                      </a:pPr>
                      <a:r>
                        <a:rPr lang="en"/>
                        <a:t>$4.10</a:t>
                      </a:r>
                      <a:endParaRPr/>
                    </a:p>
                  </a:txBody>
                  <a:tcPr marT="91425" marB="91425" marR="91425" marL="91425"/>
                </a:tc>
              </a:tr>
            </a:tbl>
          </a:graphicData>
        </a:graphic>
      </p:graphicFrame>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6" name="Shape 606"/>
        <p:cNvGrpSpPr/>
        <p:nvPr/>
      </p:nvGrpSpPr>
      <p:grpSpPr>
        <a:xfrm>
          <a:off x="0" y="0"/>
          <a:ext cx="0" cy="0"/>
          <a:chOff x="0" y="0"/>
          <a:chExt cx="0" cy="0"/>
        </a:xfrm>
      </p:grpSpPr>
      <p:sp>
        <p:nvSpPr>
          <p:cNvPr id="607" name="Google Shape;607;p83"/>
          <p:cNvSpPr txBox="1"/>
          <p:nvPr>
            <p:ph idx="1" type="subTitle"/>
          </p:nvPr>
        </p:nvSpPr>
        <p:spPr>
          <a:xfrm>
            <a:off x="163175" y="149625"/>
            <a:ext cx="8612400" cy="888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Multiple S3 Storage Classes</a:t>
            </a:r>
            <a:endParaRPr>
              <a:solidFill>
                <a:srgbClr val="FF7A00"/>
              </a:solidFill>
              <a:latin typeface="EB Garamond"/>
              <a:ea typeface="EB Garamond"/>
              <a:cs typeface="EB Garamond"/>
              <a:sym typeface="EB Garamond"/>
            </a:endParaRPr>
          </a:p>
        </p:txBody>
      </p:sp>
      <p:pic>
        <p:nvPicPr>
          <p:cNvPr id="608" name="Google Shape;608;p83"/>
          <p:cNvPicPr preferRelativeResize="0"/>
          <p:nvPr/>
        </p:nvPicPr>
        <p:blipFill>
          <a:blip r:embed="rId3">
            <a:alphaModFix/>
          </a:blip>
          <a:stretch>
            <a:fillRect/>
          </a:stretch>
        </p:blipFill>
        <p:spPr>
          <a:xfrm>
            <a:off x="1169550" y="1170950"/>
            <a:ext cx="6168899" cy="3576974"/>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2" name="Shape 612"/>
        <p:cNvGrpSpPr/>
        <p:nvPr/>
      </p:nvGrpSpPr>
      <p:grpSpPr>
        <a:xfrm>
          <a:off x="0" y="0"/>
          <a:ext cx="0" cy="0"/>
          <a:chOff x="0" y="0"/>
          <a:chExt cx="0" cy="0"/>
        </a:xfrm>
      </p:grpSpPr>
      <p:sp>
        <p:nvSpPr>
          <p:cNvPr id="613" name="Google Shape;613;p84"/>
          <p:cNvSpPr txBox="1"/>
          <p:nvPr>
            <p:ph idx="1" type="subTitle"/>
          </p:nvPr>
        </p:nvSpPr>
        <p:spPr>
          <a:xfrm>
            <a:off x="-79987" y="0"/>
            <a:ext cx="8612400" cy="3105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Durability vs Availability</a:t>
            </a:r>
            <a:endParaRPr>
              <a:solidFill>
                <a:srgbClr val="FF7A00"/>
              </a:solidFill>
              <a:latin typeface="EB Garamond"/>
              <a:ea typeface="EB Garamond"/>
              <a:cs typeface="EB Garamond"/>
              <a:sym typeface="EB Garamond"/>
            </a:endParaRPr>
          </a:p>
        </p:txBody>
      </p:sp>
      <p:sp>
        <p:nvSpPr>
          <p:cNvPr id="614" name="Google Shape;614;p84"/>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
        <p:nvSpPr>
          <p:cNvPr id="615" name="Google Shape;615;p84"/>
          <p:cNvSpPr txBox="1"/>
          <p:nvPr/>
        </p:nvSpPr>
        <p:spPr>
          <a:xfrm>
            <a:off x="234125" y="793275"/>
            <a:ext cx="8385300" cy="3105300"/>
          </a:xfrm>
          <a:prstGeom prst="rect">
            <a:avLst/>
          </a:prstGeom>
          <a:noFill/>
          <a:ln>
            <a:noFill/>
          </a:ln>
        </p:spPr>
        <p:txBody>
          <a:bodyPr anchorCtr="0" anchor="t" bIns="91425" lIns="91425" spcFirstLastPara="1" rIns="91425" wrap="square" tIns="91425">
            <a:noAutofit/>
          </a:bodyPr>
          <a:lstStyle/>
          <a:p>
            <a:pPr indent="-342900" lvl="0" marL="457200" rtl="0" algn="l">
              <a:spcBef>
                <a:spcPts val="480"/>
              </a:spcBef>
              <a:spcAft>
                <a:spcPts val="0"/>
              </a:spcAft>
              <a:buSzPts val="1800"/>
              <a:buFont typeface="EB Garamond"/>
              <a:buChar char="●"/>
            </a:pPr>
            <a:r>
              <a:rPr lang="en" sz="1800">
                <a:solidFill>
                  <a:srgbClr val="666666"/>
                </a:solidFill>
                <a:latin typeface="EB Garamond"/>
                <a:ea typeface="EB Garamond"/>
                <a:cs typeface="EB Garamond"/>
                <a:sym typeface="EB Garamond"/>
              </a:rPr>
              <a:t>Durability is percent ( % ) over one year period of time that the file which is stored in S3</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None/>
            </a:pPr>
            <a:r>
              <a:rPr lang="en" sz="1800">
                <a:solidFill>
                  <a:srgbClr val="666666"/>
                </a:solidFill>
                <a:latin typeface="EB Garamond"/>
                <a:ea typeface="EB Garamond"/>
                <a:cs typeface="EB Garamond"/>
                <a:sym typeface="EB Garamond"/>
              </a:rPr>
              <a:t>          will not be lost.</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None/>
            </a:pPr>
            <a:r>
              <a:t/>
            </a:r>
            <a:endParaRPr sz="1800">
              <a:solidFill>
                <a:srgbClr val="666666"/>
              </a:solidFill>
              <a:latin typeface="EB Garamond"/>
              <a:ea typeface="EB Garamond"/>
              <a:cs typeface="EB Garamond"/>
              <a:sym typeface="EB Garamond"/>
            </a:endParaRPr>
          </a:p>
          <a:p>
            <a:pPr indent="-342900" lvl="0" marL="457200" rtl="0" algn="l">
              <a:spcBef>
                <a:spcPts val="600"/>
              </a:spcBef>
              <a:spcAft>
                <a:spcPts val="0"/>
              </a:spcAft>
              <a:buClr>
                <a:srgbClr val="666666"/>
              </a:buClr>
              <a:buSzPts val="1800"/>
              <a:buFont typeface="EB Garamond"/>
              <a:buChar char="●"/>
            </a:pPr>
            <a:r>
              <a:rPr lang="en" sz="1800">
                <a:solidFill>
                  <a:srgbClr val="666666"/>
                </a:solidFill>
                <a:latin typeface="EB Garamond"/>
                <a:ea typeface="EB Garamond"/>
                <a:cs typeface="EB Garamond"/>
                <a:sym typeface="EB Garamond"/>
              </a:rPr>
              <a:t>Availability is percent (%) over one year period of time that the file stored in S3 will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None/>
            </a:pPr>
            <a:r>
              <a:rPr lang="en" sz="1800">
                <a:solidFill>
                  <a:srgbClr val="666666"/>
                </a:solidFill>
                <a:latin typeface="EB Garamond"/>
                <a:ea typeface="EB Garamond"/>
                <a:cs typeface="EB Garamond"/>
                <a:sym typeface="EB Garamond"/>
              </a:rPr>
              <a:t>           not be available.</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None/>
            </a:pPr>
            <a:r>
              <a:rPr lang="en" sz="1800">
                <a:solidFill>
                  <a:srgbClr val="FF0000"/>
                </a:solidFill>
                <a:latin typeface="EB Garamond"/>
                <a:ea typeface="EB Garamond"/>
                <a:cs typeface="EB Garamond"/>
                <a:sym typeface="EB Garamond"/>
              </a:rPr>
              <a:t>Example :-</a:t>
            </a:r>
            <a:endParaRPr sz="1800">
              <a:solidFill>
                <a:srgbClr val="FF0000"/>
              </a:solidFill>
              <a:latin typeface="EB Garamond"/>
              <a:ea typeface="EB Garamond"/>
              <a:cs typeface="EB Garamond"/>
              <a:sym typeface="EB Garamond"/>
            </a:endParaRPr>
          </a:p>
          <a:p>
            <a:pPr indent="0" lvl="0" marL="0" rtl="0" algn="l">
              <a:spcBef>
                <a:spcPts val="600"/>
              </a:spcBef>
              <a:spcAft>
                <a:spcPts val="0"/>
              </a:spcAft>
              <a:buNone/>
            </a:pPr>
            <a:r>
              <a:t/>
            </a:r>
            <a:endParaRPr sz="1800">
              <a:solidFill>
                <a:srgbClr val="FF0000"/>
              </a:solidFill>
              <a:latin typeface="EB Garamond"/>
              <a:ea typeface="EB Garamond"/>
              <a:cs typeface="EB Garamond"/>
              <a:sym typeface="EB Garamond"/>
            </a:endParaRPr>
          </a:p>
          <a:p>
            <a:pPr indent="0" lvl="0" marL="0" rtl="0" algn="l">
              <a:spcBef>
                <a:spcPts val="600"/>
              </a:spcBef>
              <a:spcAft>
                <a:spcPts val="0"/>
              </a:spcAft>
              <a:buNone/>
            </a:pPr>
            <a:r>
              <a:rPr lang="en" sz="1800">
                <a:solidFill>
                  <a:srgbClr val="FF0000"/>
                </a:solidFill>
                <a:latin typeface="EB Garamond"/>
                <a:ea typeface="EB Garamond"/>
                <a:cs typeface="EB Garamond"/>
                <a:sym typeface="EB Garamond"/>
              </a:rPr>
              <a:t>        </a:t>
            </a:r>
            <a:r>
              <a:rPr lang="en" sz="1800">
                <a:solidFill>
                  <a:srgbClr val="666666"/>
                </a:solidFill>
                <a:latin typeface="EB Garamond"/>
                <a:ea typeface="EB Garamond"/>
                <a:cs typeface="EB Garamond"/>
                <a:sym typeface="EB Garamond"/>
              </a:rPr>
              <a:t>For Servers, Availability is one of the key metric and any minute of downtime is a loss.</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None/>
            </a:pPr>
            <a:r>
              <a:rPr lang="en" sz="1800">
                <a:solidFill>
                  <a:srgbClr val="666666"/>
                </a:solidFill>
                <a:latin typeface="EB Garamond"/>
                <a:ea typeface="EB Garamond"/>
                <a:cs typeface="EB Garamond"/>
                <a:sym typeface="EB Garamond"/>
              </a:rPr>
              <a:t>        However what happens if component of server itself fails and server goes down ?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Clr>
                <a:schemeClr val="dk1"/>
              </a:buClr>
              <a:buSzPts val="1100"/>
              <a:buFont typeface="Arial"/>
              <a:buNone/>
            </a:pPr>
            <a:r>
              <a:rPr lang="en" sz="1800">
                <a:solidFill>
                  <a:srgbClr val="666666"/>
                </a:solidFill>
                <a:latin typeface="EB Garamond"/>
                <a:ea typeface="EB Garamond"/>
                <a:cs typeface="EB Garamond"/>
                <a:sym typeface="EB Garamond"/>
              </a:rPr>
              <a:t>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Clr>
                <a:schemeClr val="dk1"/>
              </a:buClr>
              <a:buSzPts val="1100"/>
              <a:buFont typeface="Arial"/>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Clr>
                <a:schemeClr val="dk1"/>
              </a:buClr>
              <a:buSzPts val="1100"/>
              <a:buFont typeface="Arial"/>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600"/>
              </a:spcAft>
              <a:buNone/>
            </a:pPr>
            <a:r>
              <a:rPr lang="en" sz="1800">
                <a:solidFill>
                  <a:srgbClr val="666666"/>
                </a:solidFill>
                <a:latin typeface="EB Garamond"/>
                <a:ea typeface="EB Garamond"/>
                <a:cs typeface="EB Garamond"/>
                <a:sym typeface="EB Garamond"/>
              </a:rPr>
              <a:t> </a:t>
            </a:r>
            <a:endParaRPr sz="1800">
              <a:solidFill>
                <a:srgbClr val="666666"/>
              </a:solidFill>
              <a:latin typeface="EB Garamond"/>
              <a:ea typeface="EB Garamond"/>
              <a:cs typeface="EB Garamond"/>
              <a:sym typeface="EB Garamond"/>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9" name="Shape 619"/>
        <p:cNvGrpSpPr/>
        <p:nvPr/>
      </p:nvGrpSpPr>
      <p:grpSpPr>
        <a:xfrm>
          <a:off x="0" y="0"/>
          <a:ext cx="0" cy="0"/>
          <a:chOff x="0" y="0"/>
          <a:chExt cx="0" cy="0"/>
        </a:xfrm>
      </p:grpSpPr>
      <p:sp>
        <p:nvSpPr>
          <p:cNvPr id="620" name="Google Shape;620;p85"/>
          <p:cNvSpPr txBox="1"/>
          <p:nvPr>
            <p:ph type="ctrTitle"/>
          </p:nvPr>
        </p:nvSpPr>
        <p:spPr>
          <a:xfrm>
            <a:off x="224075" y="1573300"/>
            <a:ext cx="8438700" cy="1143300"/>
          </a:xfrm>
          <a:prstGeom prst="rect">
            <a:avLst/>
          </a:prstGeom>
          <a:ln cap="flat" cmpd="sng" w="9525">
            <a:solidFill>
              <a:srgbClr val="FFFFFF"/>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666666"/>
                </a:solidFill>
                <a:latin typeface="EB Garamond"/>
                <a:ea typeface="EB Garamond"/>
                <a:cs typeface="EB Garamond"/>
                <a:sym typeface="EB Garamond"/>
              </a:rPr>
              <a:t>  S3 Intelligent-Tiering</a:t>
            </a:r>
            <a:endParaRPr sz="4800">
              <a:solidFill>
                <a:srgbClr val="666666"/>
              </a:solidFill>
              <a:latin typeface="EB Garamond"/>
              <a:ea typeface="EB Garamond"/>
              <a:cs typeface="EB Garamond"/>
              <a:sym typeface="EB Garamond"/>
            </a:endParaRPr>
          </a:p>
        </p:txBody>
      </p:sp>
      <p:sp>
        <p:nvSpPr>
          <p:cNvPr id="621" name="Google Shape;621;p85"/>
          <p:cNvSpPr txBox="1"/>
          <p:nvPr>
            <p:ph idx="1" type="subTitle"/>
          </p:nvPr>
        </p:nvSpPr>
        <p:spPr>
          <a:xfrm>
            <a:off x="0" y="302985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7A00"/>
                </a:solidFill>
                <a:latin typeface="EB Garamond"/>
                <a:ea typeface="EB Garamond"/>
                <a:cs typeface="EB Garamond"/>
                <a:sym typeface="EB Garamond"/>
              </a:rPr>
              <a:t>Smart Automated System</a:t>
            </a:r>
            <a:endParaRPr>
              <a:solidFill>
                <a:srgbClr val="FF7A00"/>
              </a:solidFill>
              <a:latin typeface="EB Garamond"/>
              <a:ea typeface="EB Garamond"/>
              <a:cs typeface="EB Garamond"/>
              <a:sym typeface="EB Garamond"/>
            </a:endParaRPr>
          </a:p>
        </p:txBody>
      </p:sp>
      <p:cxnSp>
        <p:nvCxnSpPr>
          <p:cNvPr id="622" name="Google Shape;622;p85"/>
          <p:cNvCxnSpPr/>
          <p:nvPr/>
        </p:nvCxnSpPr>
        <p:spPr>
          <a:xfrm flipH="1" rot="10800000">
            <a:off x="383250" y="663825"/>
            <a:ext cx="8391000" cy="1800"/>
          </a:xfrm>
          <a:prstGeom prst="straightConnector1">
            <a:avLst/>
          </a:prstGeom>
          <a:noFill/>
          <a:ln cap="flat" cmpd="sng" w="19050">
            <a:solidFill>
              <a:srgbClr val="CCCCCC"/>
            </a:solidFill>
            <a:prstDash val="solid"/>
            <a:round/>
            <a:headEnd len="med" w="med" type="none"/>
            <a:tailEnd len="med" w="med" type="none"/>
          </a:ln>
        </p:spPr>
      </p:cxnSp>
      <p:cxnSp>
        <p:nvCxnSpPr>
          <p:cNvPr id="623" name="Google Shape;623;p85"/>
          <p:cNvCxnSpPr/>
          <p:nvPr/>
        </p:nvCxnSpPr>
        <p:spPr>
          <a:xfrm>
            <a:off x="322800" y="4377025"/>
            <a:ext cx="8511900" cy="20400"/>
          </a:xfrm>
          <a:prstGeom prst="straightConnector1">
            <a:avLst/>
          </a:prstGeom>
          <a:noFill/>
          <a:ln cap="flat" cmpd="sng" w="19050">
            <a:solidFill>
              <a:srgbClr val="B7B7B7"/>
            </a:solidFill>
            <a:prstDash val="solid"/>
            <a:round/>
            <a:headEnd len="med" w="med" type="none"/>
            <a:tailEnd len="med" w="med" type="none"/>
          </a:ln>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7474F"/>
        </a:solidFill>
      </p:bgPr>
    </p:bg>
    <p:spTree>
      <p:nvGrpSpPr>
        <p:cNvPr id="193" name="Shape 193"/>
        <p:cNvGrpSpPr/>
        <p:nvPr/>
      </p:nvGrpSpPr>
      <p:grpSpPr>
        <a:xfrm>
          <a:off x="0" y="0"/>
          <a:ext cx="0" cy="0"/>
          <a:chOff x="0" y="0"/>
          <a:chExt cx="0" cy="0"/>
        </a:xfrm>
      </p:grpSpPr>
      <p:sp>
        <p:nvSpPr>
          <p:cNvPr id="194" name="Google Shape;194;p41"/>
          <p:cNvSpPr txBox="1"/>
          <p:nvPr/>
        </p:nvSpPr>
        <p:spPr>
          <a:xfrm>
            <a:off x="319675" y="169525"/>
            <a:ext cx="8088000" cy="72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rgbClr val="93C47D"/>
                </a:solidFill>
                <a:latin typeface="EB Garamond"/>
                <a:ea typeface="EB Garamond"/>
                <a:cs typeface="EB Garamond"/>
                <a:sym typeface="EB Garamond"/>
              </a:rPr>
              <a:t>                             Availability Zone Specific</a:t>
            </a:r>
            <a:endParaRPr sz="2800">
              <a:solidFill>
                <a:srgbClr val="93C47D"/>
              </a:solidFill>
              <a:latin typeface="EB Garamond"/>
              <a:ea typeface="EB Garamond"/>
              <a:cs typeface="EB Garamond"/>
              <a:sym typeface="EB Garamond"/>
            </a:endParaRPr>
          </a:p>
        </p:txBody>
      </p:sp>
      <p:sp>
        <p:nvSpPr>
          <p:cNvPr id="195" name="Google Shape;195;p41"/>
          <p:cNvSpPr txBox="1"/>
          <p:nvPr/>
        </p:nvSpPr>
        <p:spPr>
          <a:xfrm>
            <a:off x="319675" y="893725"/>
            <a:ext cx="8434200" cy="1008900"/>
          </a:xfrm>
          <a:prstGeom prst="rect">
            <a:avLst/>
          </a:prstGeom>
          <a:noFill/>
          <a:ln>
            <a:noFill/>
          </a:ln>
        </p:spPr>
        <p:txBody>
          <a:bodyPr anchorCtr="0" anchor="t" bIns="91425" lIns="91425" spcFirstLastPara="1" rIns="91425" wrap="square" tIns="91425">
            <a:noAutofit/>
          </a:bodyPr>
          <a:lstStyle/>
          <a:p>
            <a:pPr indent="0" lvl="0" marL="0" rtl="0" algn="l">
              <a:spcBef>
                <a:spcPts val="480"/>
              </a:spcBef>
              <a:spcAft>
                <a:spcPts val="0"/>
              </a:spcAft>
              <a:buNone/>
            </a:pPr>
            <a:r>
              <a:rPr lang="en" sz="1800">
                <a:solidFill>
                  <a:srgbClr val="FFFFFF"/>
                </a:solidFill>
              </a:rPr>
              <a:t>You create an EBS volume in a specific Availability Zone, and then attach it to an instance in that same Availability Zone.</a:t>
            </a:r>
            <a:endParaRPr sz="1800">
              <a:solidFill>
                <a:srgbClr val="FFFFFF"/>
              </a:solidFill>
            </a:endParaRPr>
          </a:p>
          <a:p>
            <a:pPr indent="0" lvl="0" marL="0" rtl="0" algn="l">
              <a:spcBef>
                <a:spcPts val="600"/>
              </a:spcBef>
              <a:spcAft>
                <a:spcPts val="0"/>
              </a:spcAft>
              <a:buNone/>
            </a:pPr>
            <a:r>
              <a:t/>
            </a:r>
            <a:endParaRPr sz="1800">
              <a:solidFill>
                <a:srgbClr val="FFFFFF"/>
              </a:solidFill>
            </a:endParaRPr>
          </a:p>
          <a:p>
            <a:pPr indent="0" lvl="0" marL="0" rtl="0" algn="l">
              <a:spcBef>
                <a:spcPts val="600"/>
              </a:spcBef>
              <a:spcAft>
                <a:spcPts val="0"/>
              </a:spcAft>
              <a:buNone/>
            </a:pPr>
            <a:r>
              <a:rPr lang="en" sz="1800">
                <a:solidFill>
                  <a:srgbClr val="FFFFFF"/>
                </a:solidFill>
              </a:rPr>
              <a:t>Cross Availability Zone based attachment is not supported.</a:t>
            </a:r>
            <a:endParaRPr sz="1800">
              <a:solidFill>
                <a:srgbClr val="FFFFFF"/>
              </a:solidFill>
            </a:endParaRPr>
          </a:p>
          <a:p>
            <a:pPr indent="0" lvl="0" marL="0" rtl="0" algn="l">
              <a:spcBef>
                <a:spcPts val="600"/>
              </a:spcBef>
              <a:spcAft>
                <a:spcPts val="0"/>
              </a:spcAft>
              <a:buClr>
                <a:schemeClr val="dk1"/>
              </a:buClr>
              <a:buSzPts val="1100"/>
              <a:buFont typeface="Arial"/>
              <a:buNone/>
            </a:pPr>
            <a:r>
              <a:t/>
            </a:r>
            <a:endParaRPr sz="1800">
              <a:solidFill>
                <a:srgbClr val="FFFFFF"/>
              </a:solidFill>
            </a:endParaRPr>
          </a:p>
          <a:p>
            <a:pPr indent="0" lvl="0" marL="457200" rtl="0" algn="l">
              <a:spcBef>
                <a:spcPts val="600"/>
              </a:spcBef>
              <a:spcAft>
                <a:spcPts val="600"/>
              </a:spcAft>
              <a:buNone/>
            </a:pPr>
            <a:r>
              <a:t/>
            </a:r>
            <a:endParaRPr/>
          </a:p>
        </p:txBody>
      </p:sp>
      <p:pic>
        <p:nvPicPr>
          <p:cNvPr id="196" name="Google Shape;196;p41"/>
          <p:cNvPicPr preferRelativeResize="0"/>
          <p:nvPr/>
        </p:nvPicPr>
        <p:blipFill>
          <a:blip r:embed="rId3">
            <a:alphaModFix/>
          </a:blip>
          <a:stretch>
            <a:fillRect/>
          </a:stretch>
        </p:blipFill>
        <p:spPr>
          <a:xfrm>
            <a:off x="5249775" y="3024525"/>
            <a:ext cx="831750" cy="826850"/>
          </a:xfrm>
          <a:prstGeom prst="rect">
            <a:avLst/>
          </a:prstGeom>
          <a:noFill/>
          <a:ln>
            <a:noFill/>
          </a:ln>
        </p:spPr>
      </p:pic>
      <p:cxnSp>
        <p:nvCxnSpPr>
          <p:cNvPr id="197" name="Google Shape;197;p41"/>
          <p:cNvCxnSpPr/>
          <p:nvPr/>
        </p:nvCxnSpPr>
        <p:spPr>
          <a:xfrm flipH="1" rot="10800000">
            <a:off x="3119100" y="3454100"/>
            <a:ext cx="1896000" cy="3300"/>
          </a:xfrm>
          <a:prstGeom prst="straightConnector1">
            <a:avLst/>
          </a:prstGeom>
          <a:noFill/>
          <a:ln cap="flat" cmpd="sng" w="9525">
            <a:solidFill>
              <a:srgbClr val="FFFFFF"/>
            </a:solidFill>
            <a:prstDash val="solid"/>
            <a:round/>
            <a:headEnd len="med" w="med" type="none"/>
            <a:tailEnd len="med" w="med" type="stealth"/>
          </a:ln>
        </p:spPr>
      </p:cxnSp>
      <p:sp>
        <p:nvSpPr>
          <p:cNvPr id="198" name="Google Shape;198;p41"/>
          <p:cNvSpPr txBox="1"/>
          <p:nvPr/>
        </p:nvSpPr>
        <p:spPr>
          <a:xfrm>
            <a:off x="5062175" y="3896200"/>
            <a:ext cx="1499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rPr>
              <a:t> us-east-1a</a:t>
            </a:r>
            <a:endParaRPr>
              <a:solidFill>
                <a:schemeClr val="lt1"/>
              </a:solidFill>
            </a:endParaRPr>
          </a:p>
        </p:txBody>
      </p:sp>
      <p:sp>
        <p:nvSpPr>
          <p:cNvPr id="199" name="Google Shape;199;p41"/>
          <p:cNvSpPr/>
          <p:nvPr/>
        </p:nvSpPr>
        <p:spPr>
          <a:xfrm>
            <a:off x="677625" y="3034550"/>
            <a:ext cx="2057400" cy="842400"/>
          </a:xfrm>
          <a:prstGeom prst="roundRect">
            <a:avLst>
              <a:gd fmla="val 16667"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00" name="Google Shape;200;p41"/>
          <p:cNvPicPr preferRelativeResize="0"/>
          <p:nvPr/>
        </p:nvPicPr>
        <p:blipFill>
          <a:blip r:embed="rId4">
            <a:alphaModFix/>
          </a:blip>
          <a:stretch>
            <a:fillRect/>
          </a:stretch>
        </p:blipFill>
        <p:spPr>
          <a:xfrm>
            <a:off x="887550" y="3136700"/>
            <a:ext cx="638100" cy="638100"/>
          </a:xfrm>
          <a:prstGeom prst="rect">
            <a:avLst/>
          </a:prstGeom>
          <a:noFill/>
          <a:ln>
            <a:noFill/>
          </a:ln>
        </p:spPr>
      </p:pic>
      <p:pic>
        <p:nvPicPr>
          <p:cNvPr id="201" name="Google Shape;201;p41"/>
          <p:cNvPicPr preferRelativeResize="0"/>
          <p:nvPr/>
        </p:nvPicPr>
        <p:blipFill>
          <a:blip r:embed="rId4">
            <a:alphaModFix/>
          </a:blip>
          <a:stretch>
            <a:fillRect/>
          </a:stretch>
        </p:blipFill>
        <p:spPr>
          <a:xfrm>
            <a:off x="1772800" y="3136700"/>
            <a:ext cx="638100" cy="638100"/>
          </a:xfrm>
          <a:prstGeom prst="rect">
            <a:avLst/>
          </a:prstGeom>
          <a:noFill/>
          <a:ln>
            <a:noFill/>
          </a:ln>
        </p:spPr>
      </p:pic>
      <p:sp>
        <p:nvSpPr>
          <p:cNvPr id="202" name="Google Shape;202;p41"/>
          <p:cNvSpPr txBox="1"/>
          <p:nvPr/>
        </p:nvSpPr>
        <p:spPr>
          <a:xfrm>
            <a:off x="1032525" y="3946400"/>
            <a:ext cx="1347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rPr>
              <a:t>us-east-1a</a:t>
            </a:r>
            <a:endParaRPr>
              <a:solidFill>
                <a:schemeClr val="lt1"/>
              </a:solidFill>
            </a:endParaRPr>
          </a:p>
        </p:txBody>
      </p:sp>
      <p:sp>
        <p:nvSpPr>
          <p:cNvPr id="203" name="Google Shape;203;p41"/>
          <p:cNvSpPr txBox="1"/>
          <p:nvPr/>
        </p:nvSpPr>
        <p:spPr>
          <a:xfrm>
            <a:off x="3169800" y="2965100"/>
            <a:ext cx="1794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FFFF"/>
                </a:solidFill>
              </a:rPr>
              <a:t>1 volume attached</a:t>
            </a:r>
            <a:endParaRPr>
              <a:solidFill>
                <a:srgbClr val="FFFFFF"/>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5">
                                            <p:txEl>
                                              <p:pRg end="0" st="0"/>
                                            </p:txEl>
                                          </p:spTgt>
                                        </p:tgtEl>
                                        <p:attrNameLst>
                                          <p:attrName>style.visibility</p:attrName>
                                        </p:attrNameLst>
                                      </p:cBhvr>
                                      <p:to>
                                        <p:strVal val="visible"/>
                                      </p:to>
                                    </p:set>
                                    <p:animEffect filter="fade" transition="in">
                                      <p:cBhvr>
                                        <p:cTn dur="1000"/>
                                        <p:tgtEl>
                                          <p:spTgt spid="19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5">
                                            <p:txEl>
                                              <p:pRg end="1" st="1"/>
                                            </p:txEl>
                                          </p:spTgt>
                                        </p:tgtEl>
                                        <p:attrNameLst>
                                          <p:attrName>style.visibility</p:attrName>
                                        </p:attrNameLst>
                                      </p:cBhvr>
                                      <p:to>
                                        <p:strVal val="visible"/>
                                      </p:to>
                                    </p:set>
                                    <p:animEffect filter="fade" transition="in">
                                      <p:cBhvr>
                                        <p:cTn dur="1000"/>
                                        <p:tgtEl>
                                          <p:spTgt spid="19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5">
                                            <p:txEl>
                                              <p:pRg end="2" st="2"/>
                                            </p:txEl>
                                          </p:spTgt>
                                        </p:tgtEl>
                                        <p:attrNameLst>
                                          <p:attrName>style.visibility</p:attrName>
                                        </p:attrNameLst>
                                      </p:cBhvr>
                                      <p:to>
                                        <p:strVal val="visible"/>
                                      </p:to>
                                    </p:set>
                                    <p:animEffect filter="fade" transition="in">
                                      <p:cBhvr>
                                        <p:cTn dur="1000"/>
                                        <p:tgtEl>
                                          <p:spTgt spid="195">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5">
                                            <p:txEl>
                                              <p:pRg end="3" st="3"/>
                                            </p:txEl>
                                          </p:spTgt>
                                        </p:tgtEl>
                                        <p:attrNameLst>
                                          <p:attrName>style.visibility</p:attrName>
                                        </p:attrNameLst>
                                      </p:cBhvr>
                                      <p:to>
                                        <p:strVal val="visible"/>
                                      </p:to>
                                    </p:set>
                                    <p:animEffect filter="fade" transition="in">
                                      <p:cBhvr>
                                        <p:cTn dur="1000"/>
                                        <p:tgtEl>
                                          <p:spTgt spid="195">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5">
                                            <p:txEl>
                                              <p:pRg end="4" st="4"/>
                                            </p:txEl>
                                          </p:spTgt>
                                        </p:tgtEl>
                                        <p:attrNameLst>
                                          <p:attrName>style.visibility</p:attrName>
                                        </p:attrNameLst>
                                      </p:cBhvr>
                                      <p:to>
                                        <p:strVal val="visible"/>
                                      </p:to>
                                    </p:set>
                                    <p:animEffect filter="fade" transition="in">
                                      <p:cBhvr>
                                        <p:cTn dur="1000"/>
                                        <p:tgtEl>
                                          <p:spTgt spid="195">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7" name="Shape 627"/>
        <p:cNvGrpSpPr/>
        <p:nvPr/>
      </p:nvGrpSpPr>
      <p:grpSpPr>
        <a:xfrm>
          <a:off x="0" y="0"/>
          <a:ext cx="0" cy="0"/>
          <a:chOff x="0" y="0"/>
          <a:chExt cx="0" cy="0"/>
        </a:xfrm>
      </p:grpSpPr>
      <p:sp>
        <p:nvSpPr>
          <p:cNvPr id="628" name="Google Shape;628;p86"/>
          <p:cNvSpPr txBox="1"/>
          <p:nvPr>
            <p:ph idx="1" type="subTitle"/>
          </p:nvPr>
        </p:nvSpPr>
        <p:spPr>
          <a:xfrm>
            <a:off x="-12" y="64025"/>
            <a:ext cx="8612400" cy="79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Overview of S3 Intelligent Tiering</a:t>
            </a:r>
            <a:endParaRPr>
              <a:solidFill>
                <a:srgbClr val="FF7A00"/>
              </a:solidFill>
              <a:latin typeface="EB Garamond"/>
              <a:ea typeface="EB Garamond"/>
              <a:cs typeface="EB Garamond"/>
              <a:sym typeface="EB Garamond"/>
            </a:endParaRPr>
          </a:p>
          <a:p>
            <a:pPr indent="0" lvl="0" marL="0" rtl="0" algn="ctr">
              <a:spcBef>
                <a:spcPts val="0"/>
              </a:spcBef>
              <a:spcAft>
                <a:spcPts val="0"/>
              </a:spcAft>
              <a:buClr>
                <a:schemeClr val="dk1"/>
              </a:buClr>
              <a:buSzPts val="1100"/>
              <a:buFont typeface="Arial"/>
              <a:buNone/>
            </a:pPr>
            <a:r>
              <a:t/>
            </a:r>
            <a:endParaRPr>
              <a:solidFill>
                <a:srgbClr val="FF7A00"/>
              </a:solidFill>
              <a:latin typeface="EB Garamond"/>
              <a:ea typeface="EB Garamond"/>
              <a:cs typeface="EB Garamond"/>
              <a:sym typeface="EB Garamond"/>
            </a:endParaRPr>
          </a:p>
        </p:txBody>
      </p:sp>
      <p:sp>
        <p:nvSpPr>
          <p:cNvPr id="629" name="Google Shape;629;p86"/>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
        <p:nvSpPr>
          <p:cNvPr id="630" name="Google Shape;630;p86"/>
          <p:cNvSpPr txBox="1"/>
          <p:nvPr/>
        </p:nvSpPr>
        <p:spPr>
          <a:xfrm>
            <a:off x="248550" y="903975"/>
            <a:ext cx="8115300" cy="79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666666"/>
                </a:solidFill>
                <a:latin typeface="EB Garamond"/>
                <a:ea typeface="EB Garamond"/>
                <a:cs typeface="EB Garamond"/>
                <a:sym typeface="EB Garamond"/>
              </a:rPr>
              <a:t>The </a:t>
            </a:r>
            <a:r>
              <a:rPr lang="en" sz="1800">
                <a:solidFill>
                  <a:srgbClr val="1155CC"/>
                </a:solidFill>
                <a:latin typeface="EB Garamond"/>
                <a:ea typeface="EB Garamond"/>
                <a:cs typeface="EB Garamond"/>
                <a:sym typeface="EB Garamond"/>
              </a:rPr>
              <a:t>S3 Intelligent Tiering</a:t>
            </a:r>
            <a:r>
              <a:rPr lang="en" sz="1800">
                <a:solidFill>
                  <a:srgbClr val="666666"/>
                </a:solidFill>
                <a:latin typeface="EB Garamond"/>
                <a:ea typeface="EB Garamond"/>
                <a:cs typeface="EB Garamond"/>
                <a:sym typeface="EB Garamond"/>
              </a:rPr>
              <a:t> is primarily designed to optimize cost by automatically moving data to most cost-effective tier.</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342900" lvl="0" marL="457200" rtl="0" algn="l">
              <a:spcBef>
                <a:spcPts val="0"/>
              </a:spcBef>
              <a:spcAft>
                <a:spcPts val="0"/>
              </a:spcAft>
              <a:buClr>
                <a:srgbClr val="666666"/>
              </a:buClr>
              <a:buSzPts val="1800"/>
              <a:buFont typeface="EB Garamond"/>
              <a:buChar char="●"/>
            </a:pPr>
            <a:r>
              <a:rPr lang="en" sz="1800">
                <a:solidFill>
                  <a:srgbClr val="666666"/>
                </a:solidFill>
                <a:latin typeface="EB Garamond"/>
                <a:ea typeface="EB Garamond"/>
                <a:cs typeface="EB Garamond"/>
                <a:sym typeface="EB Garamond"/>
              </a:rPr>
              <a:t>1TB of data stored in Standard S3  = $23.44</a:t>
            </a:r>
            <a:endParaRPr sz="1800">
              <a:solidFill>
                <a:srgbClr val="666666"/>
              </a:solidFill>
              <a:latin typeface="EB Garamond"/>
              <a:ea typeface="EB Garamond"/>
              <a:cs typeface="EB Garamond"/>
              <a:sym typeface="EB Garamond"/>
            </a:endParaRPr>
          </a:p>
          <a:p>
            <a:pPr indent="-342900" lvl="0" marL="457200" rtl="0" algn="l">
              <a:spcBef>
                <a:spcPts val="0"/>
              </a:spcBef>
              <a:spcAft>
                <a:spcPts val="0"/>
              </a:spcAft>
              <a:buClr>
                <a:srgbClr val="666666"/>
              </a:buClr>
              <a:buSzPts val="1800"/>
              <a:buFont typeface="EB Garamond"/>
              <a:buChar char="●"/>
            </a:pPr>
            <a:r>
              <a:rPr lang="en" sz="1800">
                <a:solidFill>
                  <a:srgbClr val="666666"/>
                </a:solidFill>
                <a:latin typeface="EB Garamond"/>
                <a:ea typeface="EB Garamond"/>
                <a:cs typeface="EB Garamond"/>
                <a:sym typeface="EB Garamond"/>
              </a:rPr>
              <a:t>1TB of data stored in Standard IA  = $12.80</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rPr lang="en" sz="1800">
                <a:solidFill>
                  <a:srgbClr val="666666"/>
                </a:solidFill>
                <a:latin typeface="EB Garamond"/>
                <a:ea typeface="EB Garamond"/>
                <a:cs typeface="EB Garamond"/>
                <a:sym typeface="EB Garamond"/>
              </a:rPr>
              <a:t>Organization stores terabytes of data in S3.</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rPr lang="en" sz="1800">
                <a:solidFill>
                  <a:srgbClr val="666666"/>
                </a:solidFill>
                <a:latin typeface="EB Garamond"/>
                <a:ea typeface="EB Garamond"/>
                <a:cs typeface="EB Garamond"/>
                <a:sym typeface="EB Garamond"/>
              </a:rPr>
              <a:t>It will be great if a solution automatically moves infrequent data to Standard IA.</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4" name="Shape 634"/>
        <p:cNvGrpSpPr/>
        <p:nvPr/>
      </p:nvGrpSpPr>
      <p:grpSpPr>
        <a:xfrm>
          <a:off x="0" y="0"/>
          <a:ext cx="0" cy="0"/>
          <a:chOff x="0" y="0"/>
          <a:chExt cx="0" cy="0"/>
        </a:xfrm>
      </p:grpSpPr>
      <p:sp>
        <p:nvSpPr>
          <p:cNvPr id="635" name="Google Shape;635;p87"/>
          <p:cNvSpPr txBox="1"/>
          <p:nvPr>
            <p:ph idx="1" type="subTitle"/>
          </p:nvPr>
        </p:nvSpPr>
        <p:spPr>
          <a:xfrm>
            <a:off x="-12" y="64025"/>
            <a:ext cx="8612400" cy="79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Overview of S3 Intelligent Tiering</a:t>
            </a:r>
            <a:endParaRPr>
              <a:solidFill>
                <a:srgbClr val="FF7A00"/>
              </a:solidFill>
              <a:latin typeface="EB Garamond"/>
              <a:ea typeface="EB Garamond"/>
              <a:cs typeface="EB Garamond"/>
              <a:sym typeface="EB Garamond"/>
            </a:endParaRPr>
          </a:p>
          <a:p>
            <a:pPr indent="0" lvl="0" marL="0" rtl="0" algn="ctr">
              <a:spcBef>
                <a:spcPts val="0"/>
              </a:spcBef>
              <a:spcAft>
                <a:spcPts val="0"/>
              </a:spcAft>
              <a:buClr>
                <a:schemeClr val="dk1"/>
              </a:buClr>
              <a:buSzPts val="1100"/>
              <a:buFont typeface="Arial"/>
              <a:buNone/>
            </a:pPr>
            <a:r>
              <a:t/>
            </a:r>
            <a:endParaRPr>
              <a:solidFill>
                <a:srgbClr val="FF7A00"/>
              </a:solidFill>
              <a:latin typeface="EB Garamond"/>
              <a:ea typeface="EB Garamond"/>
              <a:cs typeface="EB Garamond"/>
              <a:sym typeface="EB Garamond"/>
            </a:endParaRPr>
          </a:p>
        </p:txBody>
      </p:sp>
      <p:sp>
        <p:nvSpPr>
          <p:cNvPr id="636" name="Google Shape;636;p87"/>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
        <p:nvSpPr>
          <p:cNvPr id="637" name="Google Shape;637;p87"/>
          <p:cNvSpPr txBox="1"/>
          <p:nvPr/>
        </p:nvSpPr>
        <p:spPr>
          <a:xfrm>
            <a:off x="248550" y="857225"/>
            <a:ext cx="8115300" cy="79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666666"/>
                </a:solidFill>
                <a:latin typeface="EB Garamond"/>
                <a:ea typeface="EB Garamond"/>
                <a:cs typeface="EB Garamond"/>
                <a:sym typeface="EB Garamond"/>
              </a:rPr>
              <a:t>The </a:t>
            </a:r>
            <a:r>
              <a:rPr lang="en" sz="1800">
                <a:solidFill>
                  <a:srgbClr val="1155CC"/>
                </a:solidFill>
                <a:latin typeface="EB Garamond"/>
                <a:ea typeface="EB Garamond"/>
                <a:cs typeface="EB Garamond"/>
                <a:sym typeface="EB Garamond"/>
              </a:rPr>
              <a:t>S3 Intelligent Tiering</a:t>
            </a:r>
            <a:r>
              <a:rPr lang="en" sz="1800">
                <a:solidFill>
                  <a:srgbClr val="666666"/>
                </a:solidFill>
                <a:latin typeface="EB Garamond"/>
                <a:ea typeface="EB Garamond"/>
                <a:cs typeface="EB Garamond"/>
                <a:sym typeface="EB Garamond"/>
              </a:rPr>
              <a:t> works by storing data in one of the two access tiers:</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342900" lvl="0" marL="457200" rtl="0" algn="l">
              <a:spcBef>
                <a:spcPts val="0"/>
              </a:spcBef>
              <a:spcAft>
                <a:spcPts val="0"/>
              </a:spcAft>
              <a:buClr>
                <a:srgbClr val="666666"/>
              </a:buClr>
              <a:buSzPts val="1800"/>
              <a:buFont typeface="EB Garamond"/>
              <a:buChar char="●"/>
            </a:pPr>
            <a:r>
              <a:rPr lang="en" sz="1800">
                <a:solidFill>
                  <a:srgbClr val="666666"/>
                </a:solidFill>
                <a:latin typeface="EB Garamond"/>
                <a:ea typeface="EB Garamond"/>
                <a:cs typeface="EB Garamond"/>
                <a:sym typeface="EB Garamond"/>
              </a:rPr>
              <a:t>Frequent Access Tier     (Costly)</a:t>
            </a:r>
            <a:endParaRPr sz="1800">
              <a:solidFill>
                <a:srgbClr val="666666"/>
              </a:solidFill>
              <a:latin typeface="EB Garamond"/>
              <a:ea typeface="EB Garamond"/>
              <a:cs typeface="EB Garamond"/>
              <a:sym typeface="EB Garamond"/>
            </a:endParaRPr>
          </a:p>
          <a:p>
            <a:pPr indent="-342900" lvl="0" marL="457200" rtl="0" algn="l">
              <a:spcBef>
                <a:spcPts val="0"/>
              </a:spcBef>
              <a:spcAft>
                <a:spcPts val="0"/>
              </a:spcAft>
              <a:buClr>
                <a:srgbClr val="666666"/>
              </a:buClr>
              <a:buSzPts val="1800"/>
              <a:buFont typeface="EB Garamond"/>
              <a:buChar char="●"/>
            </a:pPr>
            <a:r>
              <a:rPr lang="en" sz="1800">
                <a:solidFill>
                  <a:srgbClr val="666666"/>
                </a:solidFill>
                <a:latin typeface="EB Garamond"/>
                <a:ea typeface="EB Garamond"/>
                <a:cs typeface="EB Garamond"/>
                <a:sym typeface="EB Garamond"/>
              </a:rPr>
              <a:t>Infrequent Access Tier  (Much cheaper)</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p:txBody>
      </p:sp>
      <p:sp>
        <p:nvSpPr>
          <p:cNvPr id="638" name="Google Shape;638;p87"/>
          <p:cNvSpPr/>
          <p:nvPr/>
        </p:nvSpPr>
        <p:spPr>
          <a:xfrm>
            <a:off x="2059363" y="2762624"/>
            <a:ext cx="1185425" cy="1346150"/>
          </a:xfrm>
          <a:prstGeom prst="flowChartMagneticDisk">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87"/>
          <p:cNvSpPr/>
          <p:nvPr/>
        </p:nvSpPr>
        <p:spPr>
          <a:xfrm>
            <a:off x="4803075" y="2762624"/>
            <a:ext cx="1185425" cy="1346150"/>
          </a:xfrm>
          <a:prstGeom prst="flowChartMagneticDisk">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87"/>
          <p:cNvSpPr txBox="1"/>
          <p:nvPr/>
        </p:nvSpPr>
        <p:spPr>
          <a:xfrm>
            <a:off x="1918763" y="4222949"/>
            <a:ext cx="1778100" cy="34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t>Frequent Access Tier</a:t>
            </a:r>
            <a:endParaRPr sz="1200"/>
          </a:p>
        </p:txBody>
      </p:sp>
      <p:sp>
        <p:nvSpPr>
          <p:cNvPr id="641" name="Google Shape;641;p87"/>
          <p:cNvSpPr txBox="1"/>
          <p:nvPr/>
        </p:nvSpPr>
        <p:spPr>
          <a:xfrm>
            <a:off x="4607213" y="4222962"/>
            <a:ext cx="1778100" cy="34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t>Infrequent Access Tier</a:t>
            </a:r>
            <a:endParaRPr sz="1200"/>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5" name="Shape 645"/>
        <p:cNvGrpSpPr/>
        <p:nvPr/>
      </p:nvGrpSpPr>
      <p:grpSpPr>
        <a:xfrm>
          <a:off x="0" y="0"/>
          <a:ext cx="0" cy="0"/>
          <a:chOff x="0" y="0"/>
          <a:chExt cx="0" cy="0"/>
        </a:xfrm>
      </p:grpSpPr>
      <p:sp>
        <p:nvSpPr>
          <p:cNvPr id="646" name="Google Shape;646;p88"/>
          <p:cNvSpPr txBox="1"/>
          <p:nvPr>
            <p:ph idx="1" type="subTitle"/>
          </p:nvPr>
        </p:nvSpPr>
        <p:spPr>
          <a:xfrm>
            <a:off x="-12" y="64025"/>
            <a:ext cx="8612400" cy="79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Overview of S3 Intelligent Tiering</a:t>
            </a:r>
            <a:endParaRPr>
              <a:solidFill>
                <a:srgbClr val="FF7A00"/>
              </a:solidFill>
              <a:latin typeface="EB Garamond"/>
              <a:ea typeface="EB Garamond"/>
              <a:cs typeface="EB Garamond"/>
              <a:sym typeface="EB Garamond"/>
            </a:endParaRPr>
          </a:p>
          <a:p>
            <a:pPr indent="0" lvl="0" marL="0" rtl="0" algn="ctr">
              <a:spcBef>
                <a:spcPts val="0"/>
              </a:spcBef>
              <a:spcAft>
                <a:spcPts val="0"/>
              </a:spcAft>
              <a:buClr>
                <a:schemeClr val="dk1"/>
              </a:buClr>
              <a:buSzPts val="1100"/>
              <a:buFont typeface="Arial"/>
              <a:buNone/>
            </a:pPr>
            <a:r>
              <a:t/>
            </a:r>
            <a:endParaRPr>
              <a:solidFill>
                <a:srgbClr val="FF7A00"/>
              </a:solidFill>
              <a:latin typeface="EB Garamond"/>
              <a:ea typeface="EB Garamond"/>
              <a:cs typeface="EB Garamond"/>
              <a:sym typeface="EB Garamond"/>
            </a:endParaRPr>
          </a:p>
        </p:txBody>
      </p:sp>
      <p:sp>
        <p:nvSpPr>
          <p:cNvPr id="647" name="Google Shape;647;p88"/>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
        <p:nvSpPr>
          <p:cNvPr id="648" name="Google Shape;648;p88"/>
          <p:cNvSpPr txBox="1"/>
          <p:nvPr/>
        </p:nvSpPr>
        <p:spPr>
          <a:xfrm>
            <a:off x="248550" y="857225"/>
            <a:ext cx="8115300" cy="79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666666"/>
                </a:solidFill>
                <a:latin typeface="EB Garamond"/>
                <a:ea typeface="EB Garamond"/>
                <a:cs typeface="EB Garamond"/>
                <a:sym typeface="EB Garamond"/>
              </a:rPr>
              <a:t>The </a:t>
            </a:r>
            <a:r>
              <a:rPr lang="en" sz="1800">
                <a:solidFill>
                  <a:srgbClr val="1155CC"/>
                </a:solidFill>
                <a:latin typeface="EB Garamond"/>
                <a:ea typeface="EB Garamond"/>
                <a:cs typeface="EB Garamond"/>
                <a:sym typeface="EB Garamond"/>
              </a:rPr>
              <a:t>S3 Intelligent Tiering</a:t>
            </a:r>
            <a:r>
              <a:rPr lang="en" sz="1800">
                <a:solidFill>
                  <a:srgbClr val="666666"/>
                </a:solidFill>
                <a:latin typeface="EB Garamond"/>
                <a:ea typeface="EB Garamond"/>
                <a:cs typeface="EB Garamond"/>
                <a:sym typeface="EB Garamond"/>
              </a:rPr>
              <a:t> works by storing data in one of the two access tiers:</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342900" lvl="0" marL="457200" rtl="0" algn="l">
              <a:spcBef>
                <a:spcPts val="0"/>
              </a:spcBef>
              <a:spcAft>
                <a:spcPts val="0"/>
              </a:spcAft>
              <a:buClr>
                <a:srgbClr val="666666"/>
              </a:buClr>
              <a:buSzPts val="1800"/>
              <a:buFont typeface="EB Garamond"/>
              <a:buChar char="●"/>
            </a:pPr>
            <a:r>
              <a:rPr lang="en" sz="1800">
                <a:solidFill>
                  <a:srgbClr val="666666"/>
                </a:solidFill>
                <a:latin typeface="EB Garamond"/>
                <a:ea typeface="EB Garamond"/>
                <a:cs typeface="EB Garamond"/>
                <a:sym typeface="EB Garamond"/>
              </a:rPr>
              <a:t>Frequent Access Tier      (Costly)</a:t>
            </a:r>
            <a:endParaRPr sz="1800">
              <a:solidFill>
                <a:srgbClr val="666666"/>
              </a:solidFill>
              <a:latin typeface="EB Garamond"/>
              <a:ea typeface="EB Garamond"/>
              <a:cs typeface="EB Garamond"/>
              <a:sym typeface="EB Garamond"/>
            </a:endParaRPr>
          </a:p>
          <a:p>
            <a:pPr indent="-342900" lvl="0" marL="457200" rtl="0" algn="l">
              <a:spcBef>
                <a:spcPts val="0"/>
              </a:spcBef>
              <a:spcAft>
                <a:spcPts val="0"/>
              </a:spcAft>
              <a:buClr>
                <a:srgbClr val="666666"/>
              </a:buClr>
              <a:buSzPts val="1800"/>
              <a:buFont typeface="EB Garamond"/>
              <a:buChar char="●"/>
            </a:pPr>
            <a:r>
              <a:rPr lang="en" sz="1800">
                <a:solidFill>
                  <a:srgbClr val="666666"/>
                </a:solidFill>
                <a:latin typeface="EB Garamond"/>
                <a:ea typeface="EB Garamond"/>
                <a:cs typeface="EB Garamond"/>
                <a:sym typeface="EB Garamond"/>
              </a:rPr>
              <a:t>Infrequent Access Tier   (Much cheaper)</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p:txBody>
      </p:sp>
      <p:sp>
        <p:nvSpPr>
          <p:cNvPr id="649" name="Google Shape;649;p88"/>
          <p:cNvSpPr/>
          <p:nvPr/>
        </p:nvSpPr>
        <p:spPr>
          <a:xfrm>
            <a:off x="2059363" y="2772670"/>
            <a:ext cx="1185425" cy="1346150"/>
          </a:xfrm>
          <a:prstGeom prst="flowChartMagneticDisk">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88"/>
          <p:cNvSpPr/>
          <p:nvPr/>
        </p:nvSpPr>
        <p:spPr>
          <a:xfrm>
            <a:off x="4803075" y="2772670"/>
            <a:ext cx="1185425" cy="1346150"/>
          </a:xfrm>
          <a:prstGeom prst="flowChartMagneticDisk">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88"/>
          <p:cNvSpPr txBox="1"/>
          <p:nvPr/>
        </p:nvSpPr>
        <p:spPr>
          <a:xfrm>
            <a:off x="1918763" y="4232995"/>
            <a:ext cx="1778100" cy="34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t>Frequent Access Tier</a:t>
            </a:r>
            <a:endParaRPr sz="1200"/>
          </a:p>
        </p:txBody>
      </p:sp>
      <p:sp>
        <p:nvSpPr>
          <p:cNvPr id="652" name="Google Shape;652;p88"/>
          <p:cNvSpPr txBox="1"/>
          <p:nvPr/>
        </p:nvSpPr>
        <p:spPr>
          <a:xfrm>
            <a:off x="4607213" y="4233008"/>
            <a:ext cx="1778100" cy="34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t>Infrequent Access Tier</a:t>
            </a:r>
            <a:endParaRPr sz="1200"/>
          </a:p>
        </p:txBody>
      </p:sp>
      <p:sp>
        <p:nvSpPr>
          <p:cNvPr id="653" name="Google Shape;653;p88"/>
          <p:cNvSpPr/>
          <p:nvPr/>
        </p:nvSpPr>
        <p:spPr>
          <a:xfrm>
            <a:off x="2230200" y="3405562"/>
            <a:ext cx="201000" cy="190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88"/>
          <p:cNvSpPr/>
          <p:nvPr/>
        </p:nvSpPr>
        <p:spPr>
          <a:xfrm>
            <a:off x="2804550" y="3405562"/>
            <a:ext cx="201000" cy="190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88"/>
          <p:cNvSpPr/>
          <p:nvPr/>
        </p:nvSpPr>
        <p:spPr>
          <a:xfrm>
            <a:off x="2551588" y="3638337"/>
            <a:ext cx="201000" cy="190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88"/>
          <p:cNvSpPr/>
          <p:nvPr/>
        </p:nvSpPr>
        <p:spPr>
          <a:xfrm>
            <a:off x="2874763" y="3760612"/>
            <a:ext cx="201000" cy="190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88"/>
          <p:cNvSpPr/>
          <p:nvPr/>
        </p:nvSpPr>
        <p:spPr>
          <a:xfrm>
            <a:off x="2273713" y="3760612"/>
            <a:ext cx="201000" cy="190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1" name="Shape 661"/>
        <p:cNvGrpSpPr/>
        <p:nvPr/>
      </p:nvGrpSpPr>
      <p:grpSpPr>
        <a:xfrm>
          <a:off x="0" y="0"/>
          <a:ext cx="0" cy="0"/>
          <a:chOff x="0" y="0"/>
          <a:chExt cx="0" cy="0"/>
        </a:xfrm>
      </p:grpSpPr>
      <p:sp>
        <p:nvSpPr>
          <p:cNvPr id="662" name="Google Shape;662;p89"/>
          <p:cNvSpPr txBox="1"/>
          <p:nvPr>
            <p:ph idx="1" type="subTitle"/>
          </p:nvPr>
        </p:nvSpPr>
        <p:spPr>
          <a:xfrm>
            <a:off x="-12" y="64025"/>
            <a:ext cx="8612400" cy="79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Overview of S3 Intelligent Tiering</a:t>
            </a:r>
            <a:endParaRPr>
              <a:solidFill>
                <a:srgbClr val="FF7A00"/>
              </a:solidFill>
              <a:latin typeface="EB Garamond"/>
              <a:ea typeface="EB Garamond"/>
              <a:cs typeface="EB Garamond"/>
              <a:sym typeface="EB Garamond"/>
            </a:endParaRPr>
          </a:p>
          <a:p>
            <a:pPr indent="0" lvl="0" marL="0" rtl="0" algn="ctr">
              <a:spcBef>
                <a:spcPts val="0"/>
              </a:spcBef>
              <a:spcAft>
                <a:spcPts val="0"/>
              </a:spcAft>
              <a:buClr>
                <a:schemeClr val="dk1"/>
              </a:buClr>
              <a:buSzPts val="1100"/>
              <a:buFont typeface="Arial"/>
              <a:buNone/>
            </a:pPr>
            <a:r>
              <a:t/>
            </a:r>
            <a:endParaRPr>
              <a:solidFill>
                <a:srgbClr val="FF7A00"/>
              </a:solidFill>
              <a:latin typeface="EB Garamond"/>
              <a:ea typeface="EB Garamond"/>
              <a:cs typeface="EB Garamond"/>
              <a:sym typeface="EB Garamond"/>
            </a:endParaRPr>
          </a:p>
        </p:txBody>
      </p:sp>
      <p:sp>
        <p:nvSpPr>
          <p:cNvPr id="663" name="Google Shape;663;p89"/>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
        <p:nvSpPr>
          <p:cNvPr id="664" name="Google Shape;664;p89"/>
          <p:cNvSpPr txBox="1"/>
          <p:nvPr/>
        </p:nvSpPr>
        <p:spPr>
          <a:xfrm>
            <a:off x="248550" y="857225"/>
            <a:ext cx="8115300" cy="79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p:txBody>
      </p:sp>
      <p:sp>
        <p:nvSpPr>
          <p:cNvPr id="665" name="Google Shape;665;p89"/>
          <p:cNvSpPr/>
          <p:nvPr/>
        </p:nvSpPr>
        <p:spPr>
          <a:xfrm>
            <a:off x="2169868" y="2531569"/>
            <a:ext cx="1185425" cy="1346150"/>
          </a:xfrm>
          <a:prstGeom prst="flowChartMagneticDisk">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89"/>
          <p:cNvSpPr/>
          <p:nvPr/>
        </p:nvSpPr>
        <p:spPr>
          <a:xfrm>
            <a:off x="4913580" y="2531569"/>
            <a:ext cx="1185425" cy="1346150"/>
          </a:xfrm>
          <a:prstGeom prst="flowChartMagneticDisk">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89"/>
          <p:cNvSpPr txBox="1"/>
          <p:nvPr/>
        </p:nvSpPr>
        <p:spPr>
          <a:xfrm>
            <a:off x="2029268" y="3991894"/>
            <a:ext cx="1778100" cy="34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t>Frequent Access Tier</a:t>
            </a:r>
            <a:endParaRPr sz="1200"/>
          </a:p>
        </p:txBody>
      </p:sp>
      <p:sp>
        <p:nvSpPr>
          <p:cNvPr id="668" name="Google Shape;668;p89"/>
          <p:cNvSpPr txBox="1"/>
          <p:nvPr/>
        </p:nvSpPr>
        <p:spPr>
          <a:xfrm>
            <a:off x="4717718" y="3991906"/>
            <a:ext cx="1778100" cy="34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t>Infrequent Access Tier</a:t>
            </a:r>
            <a:endParaRPr sz="1200"/>
          </a:p>
        </p:txBody>
      </p:sp>
      <p:sp>
        <p:nvSpPr>
          <p:cNvPr id="669" name="Google Shape;669;p89"/>
          <p:cNvSpPr/>
          <p:nvPr/>
        </p:nvSpPr>
        <p:spPr>
          <a:xfrm>
            <a:off x="2340705" y="3164460"/>
            <a:ext cx="201000" cy="190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89"/>
          <p:cNvSpPr/>
          <p:nvPr/>
        </p:nvSpPr>
        <p:spPr>
          <a:xfrm>
            <a:off x="2915055" y="3164460"/>
            <a:ext cx="201000" cy="190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89"/>
          <p:cNvSpPr/>
          <p:nvPr/>
        </p:nvSpPr>
        <p:spPr>
          <a:xfrm>
            <a:off x="2662092" y="3397235"/>
            <a:ext cx="201000" cy="190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89"/>
          <p:cNvSpPr/>
          <p:nvPr/>
        </p:nvSpPr>
        <p:spPr>
          <a:xfrm>
            <a:off x="2985267" y="3519510"/>
            <a:ext cx="201000" cy="190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89"/>
          <p:cNvSpPr/>
          <p:nvPr/>
        </p:nvSpPr>
        <p:spPr>
          <a:xfrm>
            <a:off x="2384217" y="3519510"/>
            <a:ext cx="201000" cy="190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89"/>
          <p:cNvSpPr/>
          <p:nvPr/>
        </p:nvSpPr>
        <p:spPr>
          <a:xfrm>
            <a:off x="2732505" y="1402398"/>
            <a:ext cx="2682300" cy="342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Smart Automation System</a:t>
            </a:r>
            <a:endParaRPr/>
          </a:p>
        </p:txBody>
      </p:sp>
      <p:cxnSp>
        <p:nvCxnSpPr>
          <p:cNvPr id="675" name="Google Shape;675;p89"/>
          <p:cNvCxnSpPr>
            <a:stCxn id="674" idx="2"/>
            <a:endCxn id="665" idx="1"/>
          </p:cNvCxnSpPr>
          <p:nvPr/>
        </p:nvCxnSpPr>
        <p:spPr>
          <a:xfrm flipH="1">
            <a:off x="2762655" y="1745298"/>
            <a:ext cx="1311000" cy="786300"/>
          </a:xfrm>
          <a:prstGeom prst="straightConnector1">
            <a:avLst/>
          </a:prstGeom>
          <a:noFill/>
          <a:ln cap="flat" cmpd="sng" w="9525">
            <a:solidFill>
              <a:schemeClr val="dk2"/>
            </a:solidFill>
            <a:prstDash val="solid"/>
            <a:round/>
            <a:headEnd len="med" w="med" type="none"/>
            <a:tailEnd len="med" w="med" type="stealth"/>
          </a:ln>
        </p:spPr>
      </p:cxnSp>
      <p:cxnSp>
        <p:nvCxnSpPr>
          <p:cNvPr id="676" name="Google Shape;676;p89"/>
          <p:cNvCxnSpPr>
            <a:stCxn id="674" idx="2"/>
            <a:endCxn id="666" idx="1"/>
          </p:cNvCxnSpPr>
          <p:nvPr/>
        </p:nvCxnSpPr>
        <p:spPr>
          <a:xfrm>
            <a:off x="4073655" y="1745298"/>
            <a:ext cx="1432500" cy="786300"/>
          </a:xfrm>
          <a:prstGeom prst="straightConnector1">
            <a:avLst/>
          </a:prstGeom>
          <a:noFill/>
          <a:ln cap="flat" cmpd="sng" w="9525">
            <a:solidFill>
              <a:schemeClr val="dk2"/>
            </a:solidFill>
            <a:prstDash val="solid"/>
            <a:round/>
            <a:headEnd len="med" w="med" type="none"/>
            <a:tailEnd len="med" w="med" type="stealth"/>
          </a:ln>
        </p:spPr>
      </p:cxnSp>
      <p:sp>
        <p:nvSpPr>
          <p:cNvPr id="677" name="Google Shape;677;p89"/>
          <p:cNvSpPr/>
          <p:nvPr/>
        </p:nvSpPr>
        <p:spPr>
          <a:xfrm>
            <a:off x="5173605" y="3166360"/>
            <a:ext cx="201000" cy="190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89"/>
          <p:cNvSpPr/>
          <p:nvPr/>
        </p:nvSpPr>
        <p:spPr>
          <a:xfrm>
            <a:off x="5620805" y="3335310"/>
            <a:ext cx="201000" cy="190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670"/>
                                        </p:tgtEl>
                                      </p:cBhvr>
                                    </p:animEffect>
                                    <p:set>
                                      <p:cBhvr>
                                        <p:cTn dur="1" fill="hold">
                                          <p:stCondLst>
                                            <p:cond delay="1000"/>
                                          </p:stCondLst>
                                        </p:cTn>
                                        <p:tgtEl>
                                          <p:spTgt spid="670"/>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77"/>
                                        </p:tgtEl>
                                        <p:attrNameLst>
                                          <p:attrName>style.visibility</p:attrName>
                                        </p:attrNameLst>
                                      </p:cBhvr>
                                      <p:to>
                                        <p:strVal val="visible"/>
                                      </p:to>
                                    </p:set>
                                    <p:animEffect filter="fade" transition="in">
                                      <p:cBhvr>
                                        <p:cTn dur="1000"/>
                                        <p:tgtEl>
                                          <p:spTgt spid="67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673"/>
                                        </p:tgtEl>
                                      </p:cBhvr>
                                    </p:animEffect>
                                    <p:set>
                                      <p:cBhvr>
                                        <p:cTn dur="1" fill="hold">
                                          <p:stCondLst>
                                            <p:cond delay="1000"/>
                                          </p:stCondLst>
                                        </p:cTn>
                                        <p:tgtEl>
                                          <p:spTgt spid="673"/>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78"/>
                                        </p:tgtEl>
                                        <p:attrNameLst>
                                          <p:attrName>style.visibility</p:attrName>
                                        </p:attrNameLst>
                                      </p:cBhvr>
                                      <p:to>
                                        <p:strVal val="visible"/>
                                      </p:to>
                                    </p:set>
                                    <p:animEffect filter="fade" transition="in">
                                      <p:cBhvr>
                                        <p:cTn dur="1000"/>
                                        <p:tgtEl>
                                          <p:spTgt spid="67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2" name="Shape 682"/>
        <p:cNvGrpSpPr/>
        <p:nvPr/>
      </p:nvGrpSpPr>
      <p:grpSpPr>
        <a:xfrm>
          <a:off x="0" y="0"/>
          <a:ext cx="0" cy="0"/>
          <a:chOff x="0" y="0"/>
          <a:chExt cx="0" cy="0"/>
        </a:xfrm>
      </p:grpSpPr>
      <p:sp>
        <p:nvSpPr>
          <p:cNvPr id="683" name="Google Shape;683;p90"/>
          <p:cNvSpPr txBox="1"/>
          <p:nvPr>
            <p:ph idx="1" type="subTitle"/>
          </p:nvPr>
        </p:nvSpPr>
        <p:spPr>
          <a:xfrm>
            <a:off x="-12" y="64025"/>
            <a:ext cx="8612400" cy="79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Revising S3 Intelligent Tiering</a:t>
            </a:r>
            <a:endParaRPr>
              <a:solidFill>
                <a:srgbClr val="FF7A00"/>
              </a:solidFill>
              <a:latin typeface="EB Garamond"/>
              <a:ea typeface="EB Garamond"/>
              <a:cs typeface="EB Garamond"/>
              <a:sym typeface="EB Garamond"/>
            </a:endParaRPr>
          </a:p>
          <a:p>
            <a:pPr indent="0" lvl="0" marL="0" rtl="0" algn="ctr">
              <a:spcBef>
                <a:spcPts val="0"/>
              </a:spcBef>
              <a:spcAft>
                <a:spcPts val="0"/>
              </a:spcAft>
              <a:buClr>
                <a:schemeClr val="dk1"/>
              </a:buClr>
              <a:buSzPts val="1100"/>
              <a:buFont typeface="Arial"/>
              <a:buNone/>
            </a:pPr>
            <a:r>
              <a:t/>
            </a:r>
            <a:endParaRPr>
              <a:solidFill>
                <a:srgbClr val="FF7A00"/>
              </a:solidFill>
              <a:latin typeface="EB Garamond"/>
              <a:ea typeface="EB Garamond"/>
              <a:cs typeface="EB Garamond"/>
              <a:sym typeface="EB Garamond"/>
            </a:endParaRPr>
          </a:p>
        </p:txBody>
      </p:sp>
      <p:sp>
        <p:nvSpPr>
          <p:cNvPr id="684" name="Google Shape;684;p90"/>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
        <p:nvSpPr>
          <p:cNvPr id="685" name="Google Shape;685;p90"/>
          <p:cNvSpPr txBox="1"/>
          <p:nvPr/>
        </p:nvSpPr>
        <p:spPr>
          <a:xfrm>
            <a:off x="248550" y="857225"/>
            <a:ext cx="8115300" cy="79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666666"/>
                </a:solidFill>
                <a:latin typeface="EB Garamond"/>
                <a:ea typeface="EB Garamond"/>
                <a:cs typeface="EB Garamond"/>
                <a:sym typeface="EB Garamond"/>
              </a:rPr>
              <a:t>Amazon S3 monitors access patterns of the objects in S3 Intelligent-Tiering, and moves the ones that have not been accessed for 30 consecutive days to the infrequent access tier.</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rPr lang="en" sz="1800">
                <a:solidFill>
                  <a:srgbClr val="666666"/>
                </a:solidFill>
                <a:latin typeface="EB Garamond"/>
                <a:ea typeface="EB Garamond"/>
                <a:cs typeface="EB Garamond"/>
                <a:sym typeface="EB Garamond"/>
              </a:rPr>
              <a:t>If an object in the infrequent access tier is accessed, it is automatically moved back to the frequent access tier.</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rPr lang="en" sz="1800">
                <a:solidFill>
                  <a:srgbClr val="666666"/>
                </a:solidFill>
                <a:latin typeface="EB Garamond"/>
                <a:ea typeface="EB Garamond"/>
                <a:cs typeface="EB Garamond"/>
                <a:sym typeface="EB Garamond"/>
              </a:rPr>
              <a:t>A monthly monitoring and automation fee is charged at a per object level.</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p:txBody>
      </p:sp>
      <p:pic>
        <p:nvPicPr>
          <p:cNvPr id="686" name="Google Shape;686;p90"/>
          <p:cNvPicPr preferRelativeResize="0"/>
          <p:nvPr/>
        </p:nvPicPr>
        <p:blipFill>
          <a:blip r:embed="rId3">
            <a:alphaModFix/>
          </a:blip>
          <a:stretch>
            <a:fillRect/>
          </a:stretch>
        </p:blipFill>
        <p:spPr>
          <a:xfrm>
            <a:off x="3239324" y="3235750"/>
            <a:ext cx="2252850" cy="145430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0" name="Shape 690"/>
        <p:cNvGrpSpPr/>
        <p:nvPr/>
      </p:nvGrpSpPr>
      <p:grpSpPr>
        <a:xfrm>
          <a:off x="0" y="0"/>
          <a:ext cx="0" cy="0"/>
          <a:chOff x="0" y="0"/>
          <a:chExt cx="0" cy="0"/>
        </a:xfrm>
      </p:grpSpPr>
      <p:sp>
        <p:nvSpPr>
          <p:cNvPr id="691" name="Google Shape;691;p91"/>
          <p:cNvSpPr txBox="1"/>
          <p:nvPr>
            <p:ph type="ctrTitle"/>
          </p:nvPr>
        </p:nvSpPr>
        <p:spPr>
          <a:xfrm>
            <a:off x="224075" y="1573300"/>
            <a:ext cx="8438700" cy="1143300"/>
          </a:xfrm>
          <a:prstGeom prst="rect">
            <a:avLst/>
          </a:prstGeom>
          <a:ln cap="flat" cmpd="sng" w="9525">
            <a:solidFill>
              <a:srgbClr val="FFFFFF"/>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666666"/>
                </a:solidFill>
                <a:latin typeface="EB Garamond"/>
                <a:ea typeface="EB Garamond"/>
                <a:cs typeface="EB Garamond"/>
                <a:sym typeface="EB Garamond"/>
              </a:rPr>
              <a:t>S3 Storage Class - One Zone IA</a:t>
            </a:r>
            <a:endParaRPr sz="4800">
              <a:solidFill>
                <a:srgbClr val="666666"/>
              </a:solidFill>
              <a:latin typeface="EB Garamond"/>
              <a:ea typeface="EB Garamond"/>
              <a:cs typeface="EB Garamond"/>
              <a:sym typeface="EB Garamond"/>
            </a:endParaRPr>
          </a:p>
        </p:txBody>
      </p:sp>
      <p:sp>
        <p:nvSpPr>
          <p:cNvPr id="692" name="Google Shape;692;p91"/>
          <p:cNvSpPr txBox="1"/>
          <p:nvPr>
            <p:ph idx="1" type="subTitle"/>
          </p:nvPr>
        </p:nvSpPr>
        <p:spPr>
          <a:xfrm>
            <a:off x="0" y="302985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7A00"/>
                </a:solidFill>
                <a:latin typeface="EB Garamond"/>
                <a:ea typeface="EB Garamond"/>
                <a:cs typeface="EB Garamond"/>
                <a:sym typeface="EB Garamond"/>
              </a:rPr>
              <a:t>Back again!</a:t>
            </a:r>
            <a:endParaRPr>
              <a:solidFill>
                <a:srgbClr val="FF7A00"/>
              </a:solidFill>
              <a:latin typeface="EB Garamond"/>
              <a:ea typeface="EB Garamond"/>
              <a:cs typeface="EB Garamond"/>
              <a:sym typeface="EB Garamond"/>
            </a:endParaRPr>
          </a:p>
        </p:txBody>
      </p:sp>
      <p:cxnSp>
        <p:nvCxnSpPr>
          <p:cNvPr id="693" name="Google Shape;693;p91"/>
          <p:cNvCxnSpPr/>
          <p:nvPr/>
        </p:nvCxnSpPr>
        <p:spPr>
          <a:xfrm flipH="1" rot="10800000">
            <a:off x="383250" y="663825"/>
            <a:ext cx="8391000" cy="1800"/>
          </a:xfrm>
          <a:prstGeom prst="straightConnector1">
            <a:avLst/>
          </a:prstGeom>
          <a:noFill/>
          <a:ln cap="flat" cmpd="sng" w="19050">
            <a:solidFill>
              <a:srgbClr val="CCCCCC"/>
            </a:solidFill>
            <a:prstDash val="solid"/>
            <a:round/>
            <a:headEnd len="med" w="med" type="none"/>
            <a:tailEnd len="med" w="med" type="none"/>
          </a:ln>
        </p:spPr>
      </p:cxnSp>
      <p:cxnSp>
        <p:nvCxnSpPr>
          <p:cNvPr id="694" name="Google Shape;694;p91"/>
          <p:cNvCxnSpPr/>
          <p:nvPr/>
        </p:nvCxnSpPr>
        <p:spPr>
          <a:xfrm>
            <a:off x="322800" y="4377025"/>
            <a:ext cx="8511900" cy="20400"/>
          </a:xfrm>
          <a:prstGeom prst="straightConnector1">
            <a:avLst/>
          </a:prstGeom>
          <a:noFill/>
          <a:ln cap="flat" cmpd="sng" w="19050">
            <a:solidFill>
              <a:srgbClr val="B7B7B7"/>
            </a:solidFill>
            <a:prstDash val="solid"/>
            <a:round/>
            <a:headEnd len="med" w="med" type="none"/>
            <a:tailEnd len="med" w="med" type="none"/>
          </a:ln>
        </p:spPr>
      </p:cxn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8" name="Shape 698"/>
        <p:cNvGrpSpPr/>
        <p:nvPr/>
      </p:nvGrpSpPr>
      <p:grpSpPr>
        <a:xfrm>
          <a:off x="0" y="0"/>
          <a:ext cx="0" cy="0"/>
          <a:chOff x="0" y="0"/>
          <a:chExt cx="0" cy="0"/>
        </a:xfrm>
      </p:grpSpPr>
      <p:sp>
        <p:nvSpPr>
          <p:cNvPr id="699" name="Google Shape;699;p92"/>
          <p:cNvSpPr txBox="1"/>
          <p:nvPr>
            <p:ph idx="1" type="subTitle"/>
          </p:nvPr>
        </p:nvSpPr>
        <p:spPr>
          <a:xfrm>
            <a:off x="-12" y="64025"/>
            <a:ext cx="8612400" cy="79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Understanding the Basics</a:t>
            </a:r>
            <a:endParaRPr>
              <a:solidFill>
                <a:srgbClr val="FF7A00"/>
              </a:solidFill>
              <a:latin typeface="EB Garamond"/>
              <a:ea typeface="EB Garamond"/>
              <a:cs typeface="EB Garamond"/>
              <a:sym typeface="EB Garamond"/>
            </a:endParaRPr>
          </a:p>
          <a:p>
            <a:pPr indent="0" lvl="0" marL="0" rtl="0" algn="ctr">
              <a:spcBef>
                <a:spcPts val="0"/>
              </a:spcBef>
              <a:spcAft>
                <a:spcPts val="0"/>
              </a:spcAft>
              <a:buClr>
                <a:schemeClr val="dk1"/>
              </a:buClr>
              <a:buSzPts val="1100"/>
              <a:buFont typeface="Arial"/>
              <a:buNone/>
            </a:pPr>
            <a:r>
              <a:t/>
            </a:r>
            <a:endParaRPr>
              <a:solidFill>
                <a:srgbClr val="FF7A00"/>
              </a:solidFill>
              <a:latin typeface="EB Garamond"/>
              <a:ea typeface="EB Garamond"/>
              <a:cs typeface="EB Garamond"/>
              <a:sym typeface="EB Garamond"/>
            </a:endParaRPr>
          </a:p>
        </p:txBody>
      </p:sp>
      <p:sp>
        <p:nvSpPr>
          <p:cNvPr id="700" name="Google Shape;700;p92"/>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
        <p:nvSpPr>
          <p:cNvPr id="701" name="Google Shape;701;p92"/>
          <p:cNvSpPr txBox="1"/>
          <p:nvPr/>
        </p:nvSpPr>
        <p:spPr>
          <a:xfrm>
            <a:off x="248550" y="857225"/>
            <a:ext cx="8468100" cy="79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666666"/>
                </a:solidFill>
                <a:latin typeface="EB Garamond"/>
                <a:ea typeface="EB Garamond"/>
                <a:cs typeface="EB Garamond"/>
                <a:sym typeface="EB Garamond"/>
              </a:rPr>
              <a:t>Storage classes like Standard S3, Standard IA stores the data in minimum 3 availability zones.</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rPr lang="en" sz="1800">
                <a:solidFill>
                  <a:srgbClr val="666666"/>
                </a:solidFill>
                <a:latin typeface="EB Garamond"/>
                <a:ea typeface="EB Garamond"/>
                <a:cs typeface="EB Garamond"/>
                <a:sym typeface="EB Garamond"/>
              </a:rPr>
              <a:t>Due to this, the overall cost per of storage is increased with such architecture.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p:txBody>
      </p:sp>
      <p:sp>
        <p:nvSpPr>
          <p:cNvPr id="702" name="Google Shape;702;p92"/>
          <p:cNvSpPr/>
          <p:nvPr/>
        </p:nvSpPr>
        <p:spPr>
          <a:xfrm>
            <a:off x="690863" y="2556249"/>
            <a:ext cx="1185425" cy="1346150"/>
          </a:xfrm>
          <a:prstGeom prst="flowChartMagneticDisk">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92"/>
          <p:cNvSpPr/>
          <p:nvPr/>
        </p:nvSpPr>
        <p:spPr>
          <a:xfrm>
            <a:off x="2906713" y="2556249"/>
            <a:ext cx="1185425" cy="1346150"/>
          </a:xfrm>
          <a:prstGeom prst="flowChartMagneticDisk">
            <a:avLst/>
          </a:prstGeom>
          <a:solidFill>
            <a:srgbClr val="F6B2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92"/>
          <p:cNvSpPr/>
          <p:nvPr/>
        </p:nvSpPr>
        <p:spPr>
          <a:xfrm>
            <a:off x="5354063" y="2556249"/>
            <a:ext cx="1185425" cy="1346150"/>
          </a:xfrm>
          <a:prstGeom prst="flowChartMagneticDisk">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92"/>
          <p:cNvSpPr/>
          <p:nvPr/>
        </p:nvSpPr>
        <p:spPr>
          <a:xfrm>
            <a:off x="1130438" y="3269647"/>
            <a:ext cx="306300" cy="2424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92"/>
          <p:cNvSpPr/>
          <p:nvPr/>
        </p:nvSpPr>
        <p:spPr>
          <a:xfrm>
            <a:off x="3346275" y="3269647"/>
            <a:ext cx="306300" cy="2424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92"/>
          <p:cNvSpPr/>
          <p:nvPr/>
        </p:nvSpPr>
        <p:spPr>
          <a:xfrm>
            <a:off x="5793638" y="3269647"/>
            <a:ext cx="306300" cy="2424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08" name="Google Shape;708;p92"/>
          <p:cNvCxnSpPr>
            <a:stCxn id="702" idx="4"/>
            <a:endCxn id="703" idx="2"/>
          </p:cNvCxnSpPr>
          <p:nvPr/>
        </p:nvCxnSpPr>
        <p:spPr>
          <a:xfrm>
            <a:off x="1876288" y="3229324"/>
            <a:ext cx="1030500" cy="0"/>
          </a:xfrm>
          <a:prstGeom prst="straightConnector1">
            <a:avLst/>
          </a:prstGeom>
          <a:noFill/>
          <a:ln cap="flat" cmpd="sng" w="9525">
            <a:solidFill>
              <a:schemeClr val="dk2"/>
            </a:solidFill>
            <a:prstDash val="solid"/>
            <a:round/>
            <a:headEnd len="med" w="med" type="stealth"/>
            <a:tailEnd len="med" w="med" type="stealth"/>
          </a:ln>
        </p:spPr>
      </p:cxnSp>
      <p:cxnSp>
        <p:nvCxnSpPr>
          <p:cNvPr id="709" name="Google Shape;709;p92"/>
          <p:cNvCxnSpPr>
            <a:stCxn id="703" idx="4"/>
            <a:endCxn id="704" idx="2"/>
          </p:cNvCxnSpPr>
          <p:nvPr/>
        </p:nvCxnSpPr>
        <p:spPr>
          <a:xfrm>
            <a:off x="4092138" y="3229324"/>
            <a:ext cx="1261800" cy="0"/>
          </a:xfrm>
          <a:prstGeom prst="straightConnector1">
            <a:avLst/>
          </a:prstGeom>
          <a:noFill/>
          <a:ln cap="flat" cmpd="sng" w="9525">
            <a:solidFill>
              <a:schemeClr val="dk2"/>
            </a:solidFill>
            <a:prstDash val="solid"/>
            <a:round/>
            <a:headEnd len="med" w="med" type="stealth"/>
            <a:tailEnd len="med" w="med" type="stealth"/>
          </a:ln>
        </p:spPr>
      </p:cxnSp>
      <p:sp>
        <p:nvSpPr>
          <p:cNvPr id="710" name="Google Shape;710;p92"/>
          <p:cNvSpPr txBox="1"/>
          <p:nvPr/>
        </p:nvSpPr>
        <p:spPr>
          <a:xfrm>
            <a:off x="434813" y="4006499"/>
            <a:ext cx="1778100" cy="34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t>     Availability Zone 1</a:t>
            </a:r>
            <a:endParaRPr sz="1200"/>
          </a:p>
        </p:txBody>
      </p:sp>
      <p:sp>
        <p:nvSpPr>
          <p:cNvPr id="711" name="Google Shape;711;p92"/>
          <p:cNvSpPr txBox="1"/>
          <p:nvPr/>
        </p:nvSpPr>
        <p:spPr>
          <a:xfrm>
            <a:off x="2711038" y="4006499"/>
            <a:ext cx="1778100" cy="34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t>     Availability Zone 2</a:t>
            </a:r>
            <a:endParaRPr sz="1200"/>
          </a:p>
        </p:txBody>
      </p:sp>
      <p:sp>
        <p:nvSpPr>
          <p:cNvPr id="712" name="Google Shape;712;p92"/>
          <p:cNvSpPr txBox="1"/>
          <p:nvPr/>
        </p:nvSpPr>
        <p:spPr>
          <a:xfrm>
            <a:off x="5108063" y="3952149"/>
            <a:ext cx="1778100" cy="34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t>     Availability Zone 3</a:t>
            </a:r>
            <a:endParaRPr sz="1200"/>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6" name="Shape 716"/>
        <p:cNvGrpSpPr/>
        <p:nvPr/>
      </p:nvGrpSpPr>
      <p:grpSpPr>
        <a:xfrm>
          <a:off x="0" y="0"/>
          <a:ext cx="0" cy="0"/>
          <a:chOff x="0" y="0"/>
          <a:chExt cx="0" cy="0"/>
        </a:xfrm>
      </p:grpSpPr>
      <p:sp>
        <p:nvSpPr>
          <p:cNvPr id="717" name="Google Shape;717;p93"/>
          <p:cNvSpPr txBox="1"/>
          <p:nvPr>
            <p:ph idx="1" type="subTitle"/>
          </p:nvPr>
        </p:nvSpPr>
        <p:spPr>
          <a:xfrm>
            <a:off x="-12" y="64025"/>
            <a:ext cx="8612400" cy="79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Overview of One Zone IA</a:t>
            </a:r>
            <a:endParaRPr>
              <a:solidFill>
                <a:srgbClr val="FF7A00"/>
              </a:solidFill>
              <a:latin typeface="EB Garamond"/>
              <a:ea typeface="EB Garamond"/>
              <a:cs typeface="EB Garamond"/>
              <a:sym typeface="EB Garamond"/>
            </a:endParaRPr>
          </a:p>
          <a:p>
            <a:pPr indent="0" lvl="0" marL="0" rtl="0" algn="ctr">
              <a:spcBef>
                <a:spcPts val="0"/>
              </a:spcBef>
              <a:spcAft>
                <a:spcPts val="0"/>
              </a:spcAft>
              <a:buClr>
                <a:schemeClr val="dk1"/>
              </a:buClr>
              <a:buSzPts val="1100"/>
              <a:buFont typeface="Arial"/>
              <a:buNone/>
            </a:pPr>
            <a:r>
              <a:t/>
            </a:r>
            <a:endParaRPr>
              <a:solidFill>
                <a:srgbClr val="FF7A00"/>
              </a:solidFill>
              <a:latin typeface="EB Garamond"/>
              <a:ea typeface="EB Garamond"/>
              <a:cs typeface="EB Garamond"/>
              <a:sym typeface="EB Garamond"/>
            </a:endParaRPr>
          </a:p>
        </p:txBody>
      </p:sp>
      <p:sp>
        <p:nvSpPr>
          <p:cNvPr id="718" name="Google Shape;718;p93"/>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
        <p:nvSpPr>
          <p:cNvPr id="719" name="Google Shape;719;p93"/>
          <p:cNvSpPr txBox="1"/>
          <p:nvPr/>
        </p:nvSpPr>
        <p:spPr>
          <a:xfrm>
            <a:off x="248550" y="857225"/>
            <a:ext cx="8468100" cy="79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666666"/>
                </a:solidFill>
                <a:latin typeface="EB Garamond"/>
                <a:ea typeface="EB Garamond"/>
                <a:cs typeface="EB Garamond"/>
                <a:sym typeface="EB Garamond"/>
              </a:rPr>
              <a:t>S3 One Zone-IA stores data in a single AZ and costs 20% less than S3 Standard-IA.</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rPr lang="en" sz="1800">
                <a:solidFill>
                  <a:srgbClr val="666666"/>
                </a:solidFill>
                <a:latin typeface="EB Garamond"/>
                <a:ea typeface="EB Garamond"/>
                <a:cs typeface="EB Garamond"/>
                <a:sym typeface="EB Garamond"/>
              </a:rPr>
              <a:t>It’s a good choice for storing secondary backup copies of on-premises data or easily recreatable data.</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rPr lang="en" sz="1800">
                <a:solidFill>
                  <a:srgbClr val="666666"/>
                </a:solidFill>
                <a:latin typeface="EB Garamond"/>
                <a:ea typeface="EB Garamond"/>
                <a:cs typeface="EB Garamond"/>
                <a:sym typeface="EB Garamond"/>
              </a:rPr>
              <a:t>Data will be lost in-case of availability zone destruction.</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p:txBody>
      </p:sp>
      <p:sp>
        <p:nvSpPr>
          <p:cNvPr id="720" name="Google Shape;720;p93"/>
          <p:cNvSpPr/>
          <p:nvPr/>
        </p:nvSpPr>
        <p:spPr>
          <a:xfrm>
            <a:off x="3673188" y="2882879"/>
            <a:ext cx="1185425" cy="1346150"/>
          </a:xfrm>
          <a:prstGeom prst="flowChartMagneticDisk">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93"/>
          <p:cNvSpPr/>
          <p:nvPr/>
        </p:nvSpPr>
        <p:spPr>
          <a:xfrm>
            <a:off x="4112763" y="3596277"/>
            <a:ext cx="306300" cy="2424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93"/>
          <p:cNvSpPr txBox="1"/>
          <p:nvPr/>
        </p:nvSpPr>
        <p:spPr>
          <a:xfrm>
            <a:off x="3417138" y="4333129"/>
            <a:ext cx="1778100" cy="34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t>     Availability Zone 1</a:t>
            </a:r>
            <a:endParaRPr sz="1200"/>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6" name="Shape 726"/>
        <p:cNvGrpSpPr/>
        <p:nvPr/>
      </p:nvGrpSpPr>
      <p:grpSpPr>
        <a:xfrm>
          <a:off x="0" y="0"/>
          <a:ext cx="0" cy="0"/>
          <a:chOff x="0" y="0"/>
          <a:chExt cx="0" cy="0"/>
        </a:xfrm>
      </p:grpSpPr>
      <p:sp>
        <p:nvSpPr>
          <p:cNvPr id="727" name="Google Shape;727;p94"/>
          <p:cNvSpPr txBox="1"/>
          <p:nvPr>
            <p:ph idx="1" type="subTitle"/>
          </p:nvPr>
        </p:nvSpPr>
        <p:spPr>
          <a:xfrm>
            <a:off x="-12" y="64025"/>
            <a:ext cx="8612400" cy="79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Pricing Comparison</a:t>
            </a:r>
            <a:endParaRPr>
              <a:solidFill>
                <a:srgbClr val="FF7A00"/>
              </a:solidFill>
              <a:latin typeface="EB Garamond"/>
              <a:ea typeface="EB Garamond"/>
              <a:cs typeface="EB Garamond"/>
              <a:sym typeface="EB Garamond"/>
            </a:endParaRPr>
          </a:p>
          <a:p>
            <a:pPr indent="0" lvl="0" marL="0" rtl="0" algn="ctr">
              <a:spcBef>
                <a:spcPts val="0"/>
              </a:spcBef>
              <a:spcAft>
                <a:spcPts val="0"/>
              </a:spcAft>
              <a:buClr>
                <a:schemeClr val="dk1"/>
              </a:buClr>
              <a:buSzPts val="1100"/>
              <a:buFont typeface="Arial"/>
              <a:buNone/>
            </a:pPr>
            <a:r>
              <a:t/>
            </a:r>
            <a:endParaRPr>
              <a:solidFill>
                <a:srgbClr val="FF7A00"/>
              </a:solidFill>
              <a:latin typeface="EB Garamond"/>
              <a:ea typeface="EB Garamond"/>
              <a:cs typeface="EB Garamond"/>
              <a:sym typeface="EB Garamond"/>
            </a:endParaRPr>
          </a:p>
        </p:txBody>
      </p:sp>
      <p:sp>
        <p:nvSpPr>
          <p:cNvPr id="728" name="Google Shape;728;p94"/>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
        <p:nvSpPr>
          <p:cNvPr id="729" name="Google Shape;729;p94"/>
          <p:cNvSpPr txBox="1"/>
          <p:nvPr/>
        </p:nvSpPr>
        <p:spPr>
          <a:xfrm>
            <a:off x="248550" y="857225"/>
            <a:ext cx="8468100" cy="79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rPr lang="en" sz="1800">
                <a:solidFill>
                  <a:srgbClr val="666666"/>
                </a:solidFill>
                <a:latin typeface="EB Garamond"/>
                <a:ea typeface="EB Garamond"/>
                <a:cs typeface="EB Garamond"/>
                <a:sym typeface="EB Garamond"/>
              </a:rPr>
              <a:t>Overview of Pricing comparison between storage classes:</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342900" lvl="0" marL="457200" rtl="0" algn="l">
              <a:spcBef>
                <a:spcPts val="0"/>
              </a:spcBef>
              <a:spcAft>
                <a:spcPts val="0"/>
              </a:spcAft>
              <a:buClr>
                <a:srgbClr val="666666"/>
              </a:buClr>
              <a:buSzPts val="1800"/>
              <a:buFont typeface="EB Garamond"/>
              <a:buChar char="●"/>
            </a:pPr>
            <a:r>
              <a:rPr lang="en" sz="1800">
                <a:solidFill>
                  <a:srgbClr val="666666"/>
                </a:solidFill>
                <a:latin typeface="EB Garamond"/>
                <a:ea typeface="EB Garamond"/>
                <a:cs typeface="EB Garamond"/>
                <a:sym typeface="EB Garamond"/>
              </a:rPr>
              <a:t>1TB of data stored in Standard S3  = $23.44</a:t>
            </a:r>
            <a:endParaRPr sz="1800">
              <a:solidFill>
                <a:srgbClr val="666666"/>
              </a:solidFill>
              <a:latin typeface="EB Garamond"/>
              <a:ea typeface="EB Garamond"/>
              <a:cs typeface="EB Garamond"/>
              <a:sym typeface="EB Garamond"/>
            </a:endParaRPr>
          </a:p>
          <a:p>
            <a:pPr indent="0" lvl="0" marL="45720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342900" lvl="0" marL="457200" rtl="0" algn="l">
              <a:spcBef>
                <a:spcPts val="0"/>
              </a:spcBef>
              <a:spcAft>
                <a:spcPts val="0"/>
              </a:spcAft>
              <a:buClr>
                <a:srgbClr val="666666"/>
              </a:buClr>
              <a:buSzPts val="1800"/>
              <a:buFont typeface="EB Garamond"/>
              <a:buChar char="●"/>
            </a:pPr>
            <a:r>
              <a:rPr lang="en" sz="1800">
                <a:solidFill>
                  <a:srgbClr val="666666"/>
                </a:solidFill>
                <a:latin typeface="EB Garamond"/>
                <a:ea typeface="EB Garamond"/>
                <a:cs typeface="EB Garamond"/>
                <a:sym typeface="EB Garamond"/>
              </a:rPr>
              <a:t>1TB of data stored in Standard IA  = $12.80</a:t>
            </a:r>
            <a:endParaRPr sz="1800">
              <a:solidFill>
                <a:srgbClr val="666666"/>
              </a:solidFill>
              <a:latin typeface="EB Garamond"/>
              <a:ea typeface="EB Garamond"/>
              <a:cs typeface="EB Garamond"/>
              <a:sym typeface="EB Garamond"/>
            </a:endParaRPr>
          </a:p>
          <a:p>
            <a:pPr indent="0" lvl="0" marL="45720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342900" lvl="0" marL="457200" rtl="0" algn="l">
              <a:spcBef>
                <a:spcPts val="0"/>
              </a:spcBef>
              <a:spcAft>
                <a:spcPts val="0"/>
              </a:spcAft>
              <a:buClr>
                <a:srgbClr val="666666"/>
              </a:buClr>
              <a:buSzPts val="1800"/>
              <a:buFont typeface="EB Garamond"/>
              <a:buChar char="●"/>
            </a:pPr>
            <a:r>
              <a:rPr lang="en" sz="1800">
                <a:solidFill>
                  <a:srgbClr val="666666"/>
                </a:solidFill>
                <a:latin typeface="EB Garamond"/>
                <a:ea typeface="EB Garamond"/>
                <a:cs typeface="EB Garamond"/>
                <a:sym typeface="EB Garamond"/>
              </a:rPr>
              <a:t>1 TB of data stored in One Zone IA = $10.24</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3" name="Shape 733"/>
        <p:cNvGrpSpPr/>
        <p:nvPr/>
      </p:nvGrpSpPr>
      <p:grpSpPr>
        <a:xfrm>
          <a:off x="0" y="0"/>
          <a:ext cx="0" cy="0"/>
          <a:chOff x="0" y="0"/>
          <a:chExt cx="0" cy="0"/>
        </a:xfrm>
      </p:grpSpPr>
      <p:sp>
        <p:nvSpPr>
          <p:cNvPr id="734" name="Google Shape;734;p95"/>
          <p:cNvSpPr txBox="1"/>
          <p:nvPr>
            <p:ph type="ctrTitle"/>
          </p:nvPr>
        </p:nvSpPr>
        <p:spPr>
          <a:xfrm>
            <a:off x="224075" y="1573300"/>
            <a:ext cx="8438700" cy="1143300"/>
          </a:xfrm>
          <a:prstGeom prst="rect">
            <a:avLst/>
          </a:prstGeom>
          <a:ln cap="flat" cmpd="sng" w="9525">
            <a:solidFill>
              <a:srgbClr val="FFFFFF"/>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lang="en" sz="4200">
                <a:solidFill>
                  <a:srgbClr val="666666"/>
                </a:solidFill>
                <a:latin typeface="EB Garamond"/>
                <a:ea typeface="EB Garamond"/>
                <a:cs typeface="EB Garamond"/>
                <a:sym typeface="EB Garamond"/>
              </a:rPr>
              <a:t>S3 Storage Class - Glacier </a:t>
            </a:r>
            <a:endParaRPr sz="4200">
              <a:solidFill>
                <a:srgbClr val="666666"/>
              </a:solidFill>
              <a:latin typeface="EB Garamond"/>
              <a:ea typeface="EB Garamond"/>
              <a:cs typeface="EB Garamond"/>
              <a:sym typeface="EB Garamond"/>
            </a:endParaRPr>
          </a:p>
        </p:txBody>
      </p:sp>
      <p:sp>
        <p:nvSpPr>
          <p:cNvPr id="735" name="Google Shape;735;p95"/>
          <p:cNvSpPr txBox="1"/>
          <p:nvPr>
            <p:ph idx="1" type="subTitle"/>
          </p:nvPr>
        </p:nvSpPr>
        <p:spPr>
          <a:xfrm>
            <a:off x="0" y="302985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7A00"/>
                </a:solidFill>
                <a:latin typeface="EB Garamond"/>
                <a:ea typeface="EB Garamond"/>
                <a:cs typeface="EB Garamond"/>
                <a:sym typeface="EB Garamond"/>
              </a:rPr>
              <a:t>Back again!</a:t>
            </a:r>
            <a:endParaRPr>
              <a:solidFill>
                <a:srgbClr val="FF7A00"/>
              </a:solidFill>
              <a:latin typeface="EB Garamond"/>
              <a:ea typeface="EB Garamond"/>
              <a:cs typeface="EB Garamond"/>
              <a:sym typeface="EB Garamond"/>
            </a:endParaRPr>
          </a:p>
        </p:txBody>
      </p:sp>
      <p:cxnSp>
        <p:nvCxnSpPr>
          <p:cNvPr id="736" name="Google Shape;736;p95"/>
          <p:cNvCxnSpPr/>
          <p:nvPr/>
        </p:nvCxnSpPr>
        <p:spPr>
          <a:xfrm flipH="1" rot="10800000">
            <a:off x="383250" y="663825"/>
            <a:ext cx="8391000" cy="1800"/>
          </a:xfrm>
          <a:prstGeom prst="straightConnector1">
            <a:avLst/>
          </a:prstGeom>
          <a:noFill/>
          <a:ln cap="flat" cmpd="sng" w="19050">
            <a:solidFill>
              <a:srgbClr val="CCCCCC"/>
            </a:solidFill>
            <a:prstDash val="solid"/>
            <a:round/>
            <a:headEnd len="med" w="med" type="none"/>
            <a:tailEnd len="med" w="med" type="none"/>
          </a:ln>
        </p:spPr>
      </p:cxnSp>
      <p:cxnSp>
        <p:nvCxnSpPr>
          <p:cNvPr id="737" name="Google Shape;737;p95"/>
          <p:cNvCxnSpPr/>
          <p:nvPr/>
        </p:nvCxnSpPr>
        <p:spPr>
          <a:xfrm>
            <a:off x="322800" y="4377025"/>
            <a:ext cx="8511900" cy="20400"/>
          </a:xfrm>
          <a:prstGeom prst="straightConnector1">
            <a:avLst/>
          </a:prstGeom>
          <a:noFill/>
          <a:ln cap="flat" cmpd="sng" w="19050">
            <a:solidFill>
              <a:srgbClr val="B7B7B7"/>
            </a:solidFill>
            <a:prstDash val="solid"/>
            <a:round/>
            <a:headEnd len="med" w="med" type="none"/>
            <a:tailEnd len="med" w="med" type="none"/>
          </a:ln>
        </p:spPr>
      </p:cxn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7474F"/>
        </a:solidFill>
      </p:bgPr>
    </p:bg>
    <p:spTree>
      <p:nvGrpSpPr>
        <p:cNvPr id="207" name="Shape 207"/>
        <p:cNvGrpSpPr/>
        <p:nvPr/>
      </p:nvGrpSpPr>
      <p:grpSpPr>
        <a:xfrm>
          <a:off x="0" y="0"/>
          <a:ext cx="0" cy="0"/>
          <a:chOff x="0" y="0"/>
          <a:chExt cx="0" cy="0"/>
        </a:xfrm>
      </p:grpSpPr>
      <p:sp>
        <p:nvSpPr>
          <p:cNvPr id="208" name="Google Shape;208;p42"/>
          <p:cNvSpPr txBox="1"/>
          <p:nvPr/>
        </p:nvSpPr>
        <p:spPr>
          <a:xfrm>
            <a:off x="319675" y="169525"/>
            <a:ext cx="8088000" cy="72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rgbClr val="93C47D"/>
                </a:solidFill>
                <a:latin typeface="EB Garamond"/>
                <a:ea typeface="EB Garamond"/>
                <a:cs typeface="EB Garamond"/>
                <a:sym typeface="EB Garamond"/>
              </a:rPr>
              <a:t>                            EC2 and EBS Attachment</a:t>
            </a:r>
            <a:endParaRPr sz="2800">
              <a:solidFill>
                <a:srgbClr val="93C47D"/>
              </a:solidFill>
              <a:latin typeface="EB Garamond"/>
              <a:ea typeface="EB Garamond"/>
              <a:cs typeface="EB Garamond"/>
              <a:sym typeface="EB Garamond"/>
            </a:endParaRPr>
          </a:p>
        </p:txBody>
      </p:sp>
      <p:sp>
        <p:nvSpPr>
          <p:cNvPr id="209" name="Google Shape;209;p42"/>
          <p:cNvSpPr txBox="1"/>
          <p:nvPr/>
        </p:nvSpPr>
        <p:spPr>
          <a:xfrm>
            <a:off x="319675" y="893725"/>
            <a:ext cx="8434200" cy="1008900"/>
          </a:xfrm>
          <a:prstGeom prst="rect">
            <a:avLst/>
          </a:prstGeom>
          <a:noFill/>
          <a:ln>
            <a:noFill/>
          </a:ln>
        </p:spPr>
        <p:txBody>
          <a:bodyPr anchorCtr="0" anchor="t" bIns="91425" lIns="91425" spcFirstLastPara="1" rIns="91425" wrap="square" tIns="91425">
            <a:noAutofit/>
          </a:bodyPr>
          <a:lstStyle/>
          <a:p>
            <a:pPr indent="0" lvl="0" marL="0" rtl="0" algn="l">
              <a:spcBef>
                <a:spcPts val="480"/>
              </a:spcBef>
              <a:spcAft>
                <a:spcPts val="0"/>
              </a:spcAft>
              <a:buNone/>
            </a:pPr>
            <a:r>
              <a:rPr lang="en" sz="1800">
                <a:solidFill>
                  <a:srgbClr val="FFFFFF"/>
                </a:solidFill>
              </a:rPr>
              <a:t>One EC2 instance can be attached with multiple set of EBS volumes of different sizes.</a:t>
            </a:r>
            <a:endParaRPr sz="1800">
              <a:solidFill>
                <a:srgbClr val="FFFFFF"/>
              </a:solidFill>
            </a:endParaRPr>
          </a:p>
          <a:p>
            <a:pPr indent="0" lvl="0" marL="0" rtl="0" algn="l">
              <a:spcBef>
                <a:spcPts val="600"/>
              </a:spcBef>
              <a:spcAft>
                <a:spcPts val="0"/>
              </a:spcAft>
              <a:buClr>
                <a:schemeClr val="dk1"/>
              </a:buClr>
              <a:buSzPts val="1100"/>
              <a:buFont typeface="Arial"/>
              <a:buNone/>
            </a:pPr>
            <a:r>
              <a:t/>
            </a:r>
            <a:endParaRPr sz="1800">
              <a:solidFill>
                <a:srgbClr val="FFFFFF"/>
              </a:solidFill>
            </a:endParaRPr>
          </a:p>
          <a:p>
            <a:pPr indent="0" lvl="0" marL="457200" rtl="0" algn="l">
              <a:spcBef>
                <a:spcPts val="600"/>
              </a:spcBef>
              <a:spcAft>
                <a:spcPts val="600"/>
              </a:spcAft>
              <a:buNone/>
            </a:pPr>
            <a:r>
              <a:t/>
            </a:r>
            <a:endParaRPr/>
          </a:p>
        </p:txBody>
      </p:sp>
      <p:pic>
        <p:nvPicPr>
          <p:cNvPr id="210" name="Google Shape;210;p42"/>
          <p:cNvPicPr preferRelativeResize="0"/>
          <p:nvPr/>
        </p:nvPicPr>
        <p:blipFill>
          <a:blip r:embed="rId3">
            <a:alphaModFix/>
          </a:blip>
          <a:stretch>
            <a:fillRect/>
          </a:stretch>
        </p:blipFill>
        <p:spPr>
          <a:xfrm>
            <a:off x="4772375" y="2365625"/>
            <a:ext cx="831750" cy="826850"/>
          </a:xfrm>
          <a:prstGeom prst="rect">
            <a:avLst/>
          </a:prstGeom>
          <a:noFill/>
          <a:ln>
            <a:noFill/>
          </a:ln>
        </p:spPr>
      </p:pic>
      <p:cxnSp>
        <p:nvCxnSpPr>
          <p:cNvPr id="211" name="Google Shape;211;p42"/>
          <p:cNvCxnSpPr>
            <a:endCxn id="210" idx="1"/>
          </p:cNvCxnSpPr>
          <p:nvPr/>
        </p:nvCxnSpPr>
        <p:spPr>
          <a:xfrm>
            <a:off x="2635475" y="2442750"/>
            <a:ext cx="2136900" cy="336300"/>
          </a:xfrm>
          <a:prstGeom prst="straightConnector1">
            <a:avLst/>
          </a:prstGeom>
          <a:noFill/>
          <a:ln cap="flat" cmpd="sng" w="9525">
            <a:solidFill>
              <a:srgbClr val="FFFFFF"/>
            </a:solidFill>
            <a:prstDash val="solid"/>
            <a:round/>
            <a:headEnd len="med" w="med" type="none"/>
            <a:tailEnd len="med" w="med" type="stealth"/>
          </a:ln>
        </p:spPr>
      </p:cxnSp>
      <p:sp>
        <p:nvSpPr>
          <p:cNvPr id="212" name="Google Shape;212;p42"/>
          <p:cNvSpPr txBox="1"/>
          <p:nvPr/>
        </p:nvSpPr>
        <p:spPr>
          <a:xfrm>
            <a:off x="4631850" y="3277625"/>
            <a:ext cx="1499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rPr>
              <a:t>EC2 Instance</a:t>
            </a:r>
            <a:endParaRPr>
              <a:solidFill>
                <a:schemeClr val="lt1"/>
              </a:solidFill>
            </a:endParaRPr>
          </a:p>
        </p:txBody>
      </p:sp>
      <p:pic>
        <p:nvPicPr>
          <p:cNvPr id="213" name="Google Shape;213;p42"/>
          <p:cNvPicPr preferRelativeResize="0"/>
          <p:nvPr/>
        </p:nvPicPr>
        <p:blipFill>
          <a:blip r:embed="rId4">
            <a:alphaModFix/>
          </a:blip>
          <a:stretch>
            <a:fillRect/>
          </a:stretch>
        </p:blipFill>
        <p:spPr>
          <a:xfrm>
            <a:off x="1926100" y="2122075"/>
            <a:ext cx="638100" cy="638100"/>
          </a:xfrm>
          <a:prstGeom prst="rect">
            <a:avLst/>
          </a:prstGeom>
          <a:noFill/>
          <a:ln>
            <a:noFill/>
          </a:ln>
        </p:spPr>
      </p:pic>
      <p:pic>
        <p:nvPicPr>
          <p:cNvPr id="214" name="Google Shape;214;p42"/>
          <p:cNvPicPr preferRelativeResize="0"/>
          <p:nvPr/>
        </p:nvPicPr>
        <p:blipFill>
          <a:blip r:embed="rId4">
            <a:alphaModFix/>
          </a:blip>
          <a:stretch>
            <a:fillRect/>
          </a:stretch>
        </p:blipFill>
        <p:spPr>
          <a:xfrm>
            <a:off x="1926100" y="3497325"/>
            <a:ext cx="638100" cy="638100"/>
          </a:xfrm>
          <a:prstGeom prst="rect">
            <a:avLst/>
          </a:prstGeom>
          <a:noFill/>
          <a:ln>
            <a:noFill/>
          </a:ln>
        </p:spPr>
      </p:pic>
      <p:sp>
        <p:nvSpPr>
          <p:cNvPr id="215" name="Google Shape;215;p42"/>
          <p:cNvSpPr txBox="1"/>
          <p:nvPr/>
        </p:nvSpPr>
        <p:spPr>
          <a:xfrm>
            <a:off x="1926100" y="2778975"/>
            <a:ext cx="771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rPr>
              <a:t>10 GB</a:t>
            </a:r>
            <a:endParaRPr>
              <a:solidFill>
                <a:schemeClr val="lt1"/>
              </a:solidFill>
            </a:endParaRPr>
          </a:p>
        </p:txBody>
      </p:sp>
      <p:cxnSp>
        <p:nvCxnSpPr>
          <p:cNvPr id="216" name="Google Shape;216;p42"/>
          <p:cNvCxnSpPr>
            <a:stCxn id="214" idx="3"/>
            <a:endCxn id="210" idx="1"/>
          </p:cNvCxnSpPr>
          <p:nvPr/>
        </p:nvCxnSpPr>
        <p:spPr>
          <a:xfrm flipH="1" rot="10800000">
            <a:off x="2564200" y="2778975"/>
            <a:ext cx="2208300" cy="1037400"/>
          </a:xfrm>
          <a:prstGeom prst="straightConnector1">
            <a:avLst/>
          </a:prstGeom>
          <a:noFill/>
          <a:ln cap="flat" cmpd="sng" w="9525">
            <a:solidFill>
              <a:schemeClr val="lt1"/>
            </a:solidFill>
            <a:prstDash val="solid"/>
            <a:round/>
            <a:headEnd len="med" w="med" type="none"/>
            <a:tailEnd len="med" w="med" type="stealth"/>
          </a:ln>
        </p:spPr>
      </p:cxnSp>
      <p:sp>
        <p:nvSpPr>
          <p:cNvPr id="217" name="Google Shape;217;p42"/>
          <p:cNvSpPr txBox="1"/>
          <p:nvPr/>
        </p:nvSpPr>
        <p:spPr>
          <a:xfrm>
            <a:off x="1811800" y="4135425"/>
            <a:ext cx="931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rPr>
              <a:t>100 GB</a:t>
            </a:r>
            <a:endParaRPr>
              <a:solidFill>
                <a:schemeClr val="lt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9">
                                            <p:txEl>
                                              <p:pRg end="0" st="0"/>
                                            </p:txEl>
                                          </p:spTgt>
                                        </p:tgtEl>
                                        <p:attrNameLst>
                                          <p:attrName>style.visibility</p:attrName>
                                        </p:attrNameLst>
                                      </p:cBhvr>
                                      <p:to>
                                        <p:strVal val="visible"/>
                                      </p:to>
                                    </p:set>
                                    <p:animEffect filter="fade" transition="in">
                                      <p:cBhvr>
                                        <p:cTn dur="1000"/>
                                        <p:tgtEl>
                                          <p:spTgt spid="20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9">
                                            <p:txEl>
                                              <p:pRg end="1" st="1"/>
                                            </p:txEl>
                                          </p:spTgt>
                                        </p:tgtEl>
                                        <p:attrNameLst>
                                          <p:attrName>style.visibility</p:attrName>
                                        </p:attrNameLst>
                                      </p:cBhvr>
                                      <p:to>
                                        <p:strVal val="visible"/>
                                      </p:to>
                                    </p:set>
                                    <p:animEffect filter="fade" transition="in">
                                      <p:cBhvr>
                                        <p:cTn dur="1000"/>
                                        <p:tgtEl>
                                          <p:spTgt spid="20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9">
                                            <p:txEl>
                                              <p:pRg end="2" st="2"/>
                                            </p:txEl>
                                          </p:spTgt>
                                        </p:tgtEl>
                                        <p:attrNameLst>
                                          <p:attrName>style.visibility</p:attrName>
                                        </p:attrNameLst>
                                      </p:cBhvr>
                                      <p:to>
                                        <p:strVal val="visible"/>
                                      </p:to>
                                    </p:set>
                                    <p:animEffect filter="fade" transition="in">
                                      <p:cBhvr>
                                        <p:cTn dur="1000"/>
                                        <p:tgtEl>
                                          <p:spTgt spid="209">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1" name="Shape 741"/>
        <p:cNvGrpSpPr/>
        <p:nvPr/>
      </p:nvGrpSpPr>
      <p:grpSpPr>
        <a:xfrm>
          <a:off x="0" y="0"/>
          <a:ext cx="0" cy="0"/>
          <a:chOff x="0" y="0"/>
          <a:chExt cx="0" cy="0"/>
        </a:xfrm>
      </p:grpSpPr>
      <p:sp>
        <p:nvSpPr>
          <p:cNvPr id="742" name="Google Shape;742;p96"/>
          <p:cNvSpPr txBox="1"/>
          <p:nvPr>
            <p:ph idx="1" type="subTitle"/>
          </p:nvPr>
        </p:nvSpPr>
        <p:spPr>
          <a:xfrm>
            <a:off x="-12" y="64025"/>
            <a:ext cx="8612400" cy="79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Overview of Glacier</a:t>
            </a:r>
            <a:endParaRPr>
              <a:solidFill>
                <a:srgbClr val="FF7A00"/>
              </a:solidFill>
              <a:latin typeface="EB Garamond"/>
              <a:ea typeface="EB Garamond"/>
              <a:cs typeface="EB Garamond"/>
              <a:sym typeface="EB Garamond"/>
            </a:endParaRPr>
          </a:p>
          <a:p>
            <a:pPr indent="0" lvl="0" marL="0" rtl="0" algn="ctr">
              <a:spcBef>
                <a:spcPts val="0"/>
              </a:spcBef>
              <a:spcAft>
                <a:spcPts val="0"/>
              </a:spcAft>
              <a:buClr>
                <a:schemeClr val="dk1"/>
              </a:buClr>
              <a:buSzPts val="1100"/>
              <a:buFont typeface="Arial"/>
              <a:buNone/>
            </a:pPr>
            <a:r>
              <a:t/>
            </a:r>
            <a:endParaRPr>
              <a:solidFill>
                <a:srgbClr val="FF7A00"/>
              </a:solidFill>
              <a:latin typeface="EB Garamond"/>
              <a:ea typeface="EB Garamond"/>
              <a:cs typeface="EB Garamond"/>
              <a:sym typeface="EB Garamond"/>
            </a:endParaRPr>
          </a:p>
        </p:txBody>
      </p:sp>
      <p:sp>
        <p:nvSpPr>
          <p:cNvPr id="743" name="Google Shape;743;p96"/>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
        <p:nvSpPr>
          <p:cNvPr id="744" name="Google Shape;744;p96"/>
          <p:cNvSpPr txBox="1"/>
          <p:nvPr/>
        </p:nvSpPr>
        <p:spPr>
          <a:xfrm>
            <a:off x="295300" y="773075"/>
            <a:ext cx="8468100" cy="79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latin typeface="EB Garamond"/>
                <a:ea typeface="EB Garamond"/>
                <a:cs typeface="EB Garamond"/>
                <a:sym typeface="EB Garamond"/>
              </a:rPr>
              <a:t>Amazon S3 Glacier is a low-cost, cloud-archive storage service that provides secure and durable storage for data archiving and online backup.</a:t>
            </a:r>
            <a:endParaRPr sz="1800">
              <a:solidFill>
                <a:schemeClr val="dk2"/>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p:txBody>
      </p:sp>
      <p:sp>
        <p:nvSpPr>
          <p:cNvPr id="745" name="Google Shape;745;p96"/>
          <p:cNvSpPr/>
          <p:nvPr/>
        </p:nvSpPr>
        <p:spPr>
          <a:xfrm>
            <a:off x="3375563" y="1839975"/>
            <a:ext cx="2137200" cy="504900"/>
          </a:xfrm>
          <a:prstGeom prst="roundRect">
            <a:avLst>
              <a:gd fmla="val 16667" name="adj"/>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Storage Class</a:t>
            </a:r>
            <a:endParaRPr/>
          </a:p>
        </p:txBody>
      </p:sp>
      <p:sp>
        <p:nvSpPr>
          <p:cNvPr id="746" name="Google Shape;746;p96"/>
          <p:cNvSpPr/>
          <p:nvPr/>
        </p:nvSpPr>
        <p:spPr>
          <a:xfrm>
            <a:off x="1611613" y="3395288"/>
            <a:ext cx="2073300" cy="1056900"/>
          </a:xfrm>
          <a:prstGeom prst="roundRect">
            <a:avLst>
              <a:gd fmla="val 16667" name="adj"/>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Glacier</a:t>
            </a:r>
            <a:endParaRPr/>
          </a:p>
        </p:txBody>
      </p:sp>
      <p:sp>
        <p:nvSpPr>
          <p:cNvPr id="747" name="Google Shape;747;p96"/>
          <p:cNvSpPr/>
          <p:nvPr/>
        </p:nvSpPr>
        <p:spPr>
          <a:xfrm>
            <a:off x="5224138" y="3395288"/>
            <a:ext cx="2073300" cy="1131600"/>
          </a:xfrm>
          <a:prstGeom prst="roundRect">
            <a:avLst>
              <a:gd fmla="val 16667" name="adj"/>
            </a:avLst>
          </a:prstGeom>
          <a:solidFill>
            <a:srgbClr val="B4A7D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Glacier Deep Archive</a:t>
            </a:r>
            <a:endParaRPr/>
          </a:p>
        </p:txBody>
      </p:sp>
      <p:cxnSp>
        <p:nvCxnSpPr>
          <p:cNvPr id="748" name="Google Shape;748;p96"/>
          <p:cNvCxnSpPr>
            <a:stCxn id="745" idx="2"/>
            <a:endCxn id="746" idx="0"/>
          </p:cNvCxnSpPr>
          <p:nvPr/>
        </p:nvCxnSpPr>
        <p:spPr>
          <a:xfrm flipH="1">
            <a:off x="2648363" y="2344875"/>
            <a:ext cx="1795800" cy="1050300"/>
          </a:xfrm>
          <a:prstGeom prst="straightConnector1">
            <a:avLst/>
          </a:prstGeom>
          <a:noFill/>
          <a:ln cap="flat" cmpd="sng" w="9525">
            <a:solidFill>
              <a:schemeClr val="dk2"/>
            </a:solidFill>
            <a:prstDash val="solid"/>
            <a:round/>
            <a:headEnd len="med" w="med" type="none"/>
            <a:tailEnd len="med" w="med" type="stealth"/>
          </a:ln>
        </p:spPr>
      </p:cxnSp>
      <p:cxnSp>
        <p:nvCxnSpPr>
          <p:cNvPr id="749" name="Google Shape;749;p96"/>
          <p:cNvCxnSpPr>
            <a:stCxn id="745" idx="2"/>
            <a:endCxn id="747" idx="0"/>
          </p:cNvCxnSpPr>
          <p:nvPr/>
        </p:nvCxnSpPr>
        <p:spPr>
          <a:xfrm>
            <a:off x="4444163" y="2344875"/>
            <a:ext cx="1816500" cy="1050300"/>
          </a:xfrm>
          <a:prstGeom prst="straightConnector1">
            <a:avLst/>
          </a:prstGeom>
          <a:noFill/>
          <a:ln cap="flat" cmpd="sng" w="9525">
            <a:solidFill>
              <a:schemeClr val="dk2"/>
            </a:solidFill>
            <a:prstDash val="solid"/>
            <a:round/>
            <a:headEnd len="med" w="med" type="none"/>
            <a:tailEnd len="med" w="med" type="stealth"/>
          </a:ln>
        </p:spPr>
      </p:cxn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3" name="Shape 753"/>
        <p:cNvGrpSpPr/>
        <p:nvPr/>
      </p:nvGrpSpPr>
      <p:grpSpPr>
        <a:xfrm>
          <a:off x="0" y="0"/>
          <a:ext cx="0" cy="0"/>
          <a:chOff x="0" y="0"/>
          <a:chExt cx="0" cy="0"/>
        </a:xfrm>
      </p:grpSpPr>
      <p:sp>
        <p:nvSpPr>
          <p:cNvPr id="754" name="Google Shape;754;p97"/>
          <p:cNvSpPr txBox="1"/>
          <p:nvPr>
            <p:ph idx="1" type="subTitle"/>
          </p:nvPr>
        </p:nvSpPr>
        <p:spPr>
          <a:xfrm>
            <a:off x="-12" y="194950"/>
            <a:ext cx="8612400" cy="79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Pricing Comparison</a:t>
            </a:r>
            <a:endParaRPr>
              <a:solidFill>
                <a:srgbClr val="FF7A00"/>
              </a:solidFill>
              <a:latin typeface="EB Garamond"/>
              <a:ea typeface="EB Garamond"/>
              <a:cs typeface="EB Garamond"/>
              <a:sym typeface="EB Garamond"/>
            </a:endParaRPr>
          </a:p>
        </p:txBody>
      </p:sp>
      <p:sp>
        <p:nvSpPr>
          <p:cNvPr id="755" name="Google Shape;755;p97"/>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
        <p:nvSpPr>
          <p:cNvPr id="756" name="Google Shape;756;p97"/>
          <p:cNvSpPr txBox="1"/>
          <p:nvPr/>
        </p:nvSpPr>
        <p:spPr>
          <a:xfrm>
            <a:off x="248550" y="857225"/>
            <a:ext cx="8468100" cy="7932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t/>
            </a:r>
            <a:endParaRPr sz="1800">
              <a:solidFill>
                <a:srgbClr val="38761D"/>
              </a:solidFill>
              <a:latin typeface="EB Garamond"/>
              <a:ea typeface="EB Garamond"/>
              <a:cs typeface="EB Garamond"/>
              <a:sym typeface="EB Garamond"/>
            </a:endParaRPr>
          </a:p>
          <a:p>
            <a:pPr indent="0" lvl="0" marL="457200" rtl="0" algn="l">
              <a:spcBef>
                <a:spcPts val="0"/>
              </a:spcBef>
              <a:spcAft>
                <a:spcPts val="0"/>
              </a:spcAft>
              <a:buNone/>
            </a:pPr>
            <a:r>
              <a:t/>
            </a:r>
            <a:endParaRPr sz="1800">
              <a:solidFill>
                <a:srgbClr val="38761D"/>
              </a:solidFill>
              <a:latin typeface="EB Garamond"/>
              <a:ea typeface="EB Garamond"/>
              <a:cs typeface="EB Garamond"/>
              <a:sym typeface="EB Garamond"/>
            </a:endParaRPr>
          </a:p>
          <a:p>
            <a:pPr indent="0" lvl="0" marL="457200" rtl="0" algn="l">
              <a:spcBef>
                <a:spcPts val="0"/>
              </a:spcBef>
              <a:spcAft>
                <a:spcPts val="0"/>
              </a:spcAft>
              <a:buNone/>
            </a:pPr>
            <a:r>
              <a:t/>
            </a:r>
            <a:endParaRPr sz="1800">
              <a:solidFill>
                <a:srgbClr val="38761D"/>
              </a:solidFill>
              <a:latin typeface="EB Garamond"/>
              <a:ea typeface="EB Garamond"/>
              <a:cs typeface="EB Garamond"/>
              <a:sym typeface="EB Garamond"/>
            </a:endParaRPr>
          </a:p>
          <a:p>
            <a:pPr indent="0" lvl="0" marL="457200" rtl="0" algn="l">
              <a:spcBef>
                <a:spcPts val="0"/>
              </a:spcBef>
              <a:spcAft>
                <a:spcPts val="0"/>
              </a:spcAft>
              <a:buNone/>
            </a:pPr>
            <a:r>
              <a:t/>
            </a:r>
            <a:endParaRPr sz="1800">
              <a:solidFill>
                <a:srgbClr val="38761D"/>
              </a:solidFill>
              <a:latin typeface="EB Garamond"/>
              <a:ea typeface="EB Garamond"/>
              <a:cs typeface="EB Garamond"/>
              <a:sym typeface="EB Garamond"/>
            </a:endParaRPr>
          </a:p>
          <a:p>
            <a:pPr indent="0" lvl="0" marL="457200" rtl="0" algn="l">
              <a:spcBef>
                <a:spcPts val="0"/>
              </a:spcBef>
              <a:spcAft>
                <a:spcPts val="0"/>
              </a:spcAft>
              <a:buNone/>
            </a:pPr>
            <a:r>
              <a:t/>
            </a:r>
            <a:endParaRPr sz="1800">
              <a:solidFill>
                <a:srgbClr val="38761D"/>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38761D"/>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p:txBody>
      </p:sp>
      <p:graphicFrame>
        <p:nvGraphicFramePr>
          <p:cNvPr id="757" name="Google Shape;757;p97"/>
          <p:cNvGraphicFramePr/>
          <p:nvPr/>
        </p:nvGraphicFramePr>
        <p:xfrm>
          <a:off x="1292225" y="1650425"/>
          <a:ext cx="3000000" cy="3000000"/>
        </p:xfrm>
        <a:graphic>
          <a:graphicData uri="http://schemas.openxmlformats.org/drawingml/2006/table">
            <a:tbl>
              <a:tblPr>
                <a:noFill/>
                <a:tableStyleId>{3C1E2902-81CD-4891-B3D0-654FA1685981}</a:tableStyleId>
              </a:tblPr>
              <a:tblGrid>
                <a:gridCol w="3565725"/>
                <a:gridCol w="2069475"/>
              </a:tblGrid>
              <a:tr h="396200">
                <a:tc>
                  <a:txBody>
                    <a:bodyPr/>
                    <a:lstStyle/>
                    <a:p>
                      <a:pPr indent="0" lvl="0" marL="0" rtl="0" algn="ctr">
                        <a:spcBef>
                          <a:spcPts val="0"/>
                        </a:spcBef>
                        <a:spcAft>
                          <a:spcPts val="0"/>
                        </a:spcAft>
                        <a:buNone/>
                      </a:pPr>
                      <a:r>
                        <a:rPr b="1" lang="en"/>
                        <a:t>Storage Class &amp; Data Storage</a:t>
                      </a:r>
                      <a:endParaRPr b="1"/>
                    </a:p>
                  </a:txBody>
                  <a:tcPr marT="91425" marB="91425" marR="91425" marL="91425"/>
                </a:tc>
                <a:tc>
                  <a:txBody>
                    <a:bodyPr/>
                    <a:lstStyle/>
                    <a:p>
                      <a:pPr indent="0" lvl="0" marL="0" rtl="0" algn="ctr">
                        <a:spcBef>
                          <a:spcPts val="0"/>
                        </a:spcBef>
                        <a:spcAft>
                          <a:spcPts val="0"/>
                        </a:spcAft>
                        <a:buNone/>
                      </a:pPr>
                      <a:r>
                        <a:rPr b="1" lang="en"/>
                        <a:t>Pricing</a:t>
                      </a:r>
                      <a:endParaRPr b="1"/>
                    </a:p>
                  </a:txBody>
                  <a:tcPr marT="91425" marB="91425" marR="91425" marL="91425"/>
                </a:tc>
              </a:tr>
              <a:tr h="396200">
                <a:tc>
                  <a:txBody>
                    <a:bodyPr/>
                    <a:lstStyle/>
                    <a:p>
                      <a:pPr indent="0" lvl="0" marL="0" rtl="0" algn="ctr">
                        <a:spcBef>
                          <a:spcPts val="0"/>
                        </a:spcBef>
                        <a:spcAft>
                          <a:spcPts val="0"/>
                        </a:spcAft>
                        <a:buNone/>
                      </a:pPr>
                      <a:r>
                        <a:rPr lang="en"/>
                        <a:t>1 TB Data stored in S3 Standard</a:t>
                      </a:r>
                      <a:endParaRPr/>
                    </a:p>
                  </a:txBody>
                  <a:tcPr marT="91425" marB="91425" marR="91425" marL="91425"/>
                </a:tc>
                <a:tc>
                  <a:txBody>
                    <a:bodyPr/>
                    <a:lstStyle/>
                    <a:p>
                      <a:pPr indent="0" lvl="0" marL="0" rtl="0" algn="ctr">
                        <a:spcBef>
                          <a:spcPts val="0"/>
                        </a:spcBef>
                        <a:spcAft>
                          <a:spcPts val="0"/>
                        </a:spcAft>
                        <a:buNone/>
                      </a:pPr>
                      <a:r>
                        <a:rPr lang="en"/>
                        <a:t>$23.44</a:t>
                      </a:r>
                      <a:endParaRPr/>
                    </a:p>
                  </a:txBody>
                  <a:tcPr marT="91425" marB="91425" marR="91425" marL="91425"/>
                </a:tc>
              </a:tr>
              <a:tr h="396200">
                <a:tc>
                  <a:txBody>
                    <a:bodyPr/>
                    <a:lstStyle/>
                    <a:p>
                      <a:pPr indent="0" lvl="0" marL="0" rtl="0" algn="ctr">
                        <a:spcBef>
                          <a:spcPts val="0"/>
                        </a:spcBef>
                        <a:spcAft>
                          <a:spcPts val="0"/>
                        </a:spcAft>
                        <a:buClr>
                          <a:schemeClr val="dk1"/>
                        </a:buClr>
                        <a:buSzPts val="1100"/>
                        <a:buFont typeface="Arial"/>
                        <a:buNone/>
                      </a:pPr>
                      <a:r>
                        <a:rPr lang="en">
                          <a:solidFill>
                            <a:schemeClr val="dk1"/>
                          </a:solidFill>
                        </a:rPr>
                        <a:t>1 TB Data stored in One Zone IA</a:t>
                      </a:r>
                      <a:endParaRPr/>
                    </a:p>
                  </a:txBody>
                  <a:tcPr marT="91425" marB="91425" marR="91425" marL="91425"/>
                </a:tc>
                <a:tc>
                  <a:txBody>
                    <a:bodyPr/>
                    <a:lstStyle/>
                    <a:p>
                      <a:pPr indent="0" lvl="0" marL="0" rtl="0" algn="ctr">
                        <a:spcBef>
                          <a:spcPts val="0"/>
                        </a:spcBef>
                        <a:spcAft>
                          <a:spcPts val="0"/>
                        </a:spcAft>
                        <a:buNone/>
                      </a:pPr>
                      <a:r>
                        <a:rPr lang="en"/>
                        <a:t>$12.80</a:t>
                      </a:r>
                      <a:endParaRPr/>
                    </a:p>
                  </a:txBody>
                  <a:tcPr marT="91425" marB="91425" marR="91425" marL="91425"/>
                </a:tc>
              </a:tr>
              <a:tr h="396200">
                <a:tc>
                  <a:txBody>
                    <a:bodyPr/>
                    <a:lstStyle/>
                    <a:p>
                      <a:pPr indent="0" lvl="0" marL="0" rtl="0" algn="ctr">
                        <a:spcBef>
                          <a:spcPts val="0"/>
                        </a:spcBef>
                        <a:spcAft>
                          <a:spcPts val="0"/>
                        </a:spcAft>
                        <a:buClr>
                          <a:schemeClr val="dk1"/>
                        </a:buClr>
                        <a:buSzPts val="1100"/>
                        <a:buFont typeface="Arial"/>
                        <a:buNone/>
                      </a:pPr>
                      <a:r>
                        <a:rPr lang="en">
                          <a:solidFill>
                            <a:schemeClr val="dk1"/>
                          </a:solidFill>
                        </a:rPr>
                        <a:t>1 TB Data stored in Glacier</a:t>
                      </a:r>
                      <a:endParaRPr/>
                    </a:p>
                  </a:txBody>
                  <a:tcPr marT="91425" marB="91425" marR="91425" marL="91425"/>
                </a:tc>
                <a:tc>
                  <a:txBody>
                    <a:bodyPr/>
                    <a:lstStyle/>
                    <a:p>
                      <a:pPr indent="0" lvl="0" marL="0" rtl="0" algn="ctr">
                        <a:spcBef>
                          <a:spcPts val="0"/>
                        </a:spcBef>
                        <a:spcAft>
                          <a:spcPts val="0"/>
                        </a:spcAft>
                        <a:buNone/>
                      </a:pPr>
                      <a:r>
                        <a:rPr lang="en"/>
                        <a:t>$4.10</a:t>
                      </a:r>
                      <a:endParaRPr/>
                    </a:p>
                  </a:txBody>
                  <a:tcPr marT="91425" marB="91425" marR="91425" marL="91425"/>
                </a:tc>
              </a:tr>
              <a:tr h="609575">
                <a:tc>
                  <a:txBody>
                    <a:bodyPr/>
                    <a:lstStyle/>
                    <a:p>
                      <a:pPr indent="0" lvl="0" marL="0" rtl="0" algn="ctr">
                        <a:spcBef>
                          <a:spcPts val="0"/>
                        </a:spcBef>
                        <a:spcAft>
                          <a:spcPts val="0"/>
                        </a:spcAft>
                        <a:buClr>
                          <a:schemeClr val="dk1"/>
                        </a:buClr>
                        <a:buSzPts val="1100"/>
                        <a:buFont typeface="Arial"/>
                        <a:buNone/>
                      </a:pPr>
                      <a:r>
                        <a:rPr lang="en">
                          <a:solidFill>
                            <a:schemeClr val="dk1"/>
                          </a:solidFill>
                        </a:rPr>
                        <a:t>1 TB Data stored in Glacier Archive</a:t>
                      </a:r>
                      <a:endParaRPr>
                        <a:solidFill>
                          <a:schemeClr val="dk1"/>
                        </a:solidFill>
                      </a:endParaRPr>
                    </a:p>
                    <a:p>
                      <a:pPr indent="0" lvl="0" marL="0" rtl="0" algn="ctr">
                        <a:spcBef>
                          <a:spcPts val="0"/>
                        </a:spcBef>
                        <a:spcAft>
                          <a:spcPts val="0"/>
                        </a:spcAft>
                        <a:buNone/>
                      </a:pPr>
                      <a:r>
                        <a:t/>
                      </a:r>
                      <a:endParaRPr>
                        <a:solidFill>
                          <a:schemeClr val="dk1"/>
                        </a:solidFill>
                      </a:endParaRPr>
                    </a:p>
                  </a:txBody>
                  <a:tcPr marT="91425" marB="91425" marR="91425" marL="91425"/>
                </a:tc>
                <a:tc>
                  <a:txBody>
                    <a:bodyPr/>
                    <a:lstStyle/>
                    <a:p>
                      <a:pPr indent="0" lvl="0" marL="0" rtl="0" algn="ctr">
                        <a:spcBef>
                          <a:spcPts val="0"/>
                        </a:spcBef>
                        <a:spcAft>
                          <a:spcPts val="0"/>
                        </a:spcAft>
                        <a:buNone/>
                      </a:pPr>
                      <a:r>
                        <a:rPr lang="en"/>
                        <a:t>$1.02</a:t>
                      </a:r>
                      <a:endParaRPr/>
                    </a:p>
                  </a:txBody>
                  <a:tcPr marT="91425" marB="91425" marR="91425" marL="91425"/>
                </a:tc>
              </a:tr>
            </a:tbl>
          </a:graphicData>
        </a:graphic>
      </p:graphicFrame>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1" name="Shape 761"/>
        <p:cNvGrpSpPr/>
        <p:nvPr/>
      </p:nvGrpSpPr>
      <p:grpSpPr>
        <a:xfrm>
          <a:off x="0" y="0"/>
          <a:ext cx="0" cy="0"/>
          <a:chOff x="0" y="0"/>
          <a:chExt cx="0" cy="0"/>
        </a:xfrm>
      </p:grpSpPr>
      <p:sp>
        <p:nvSpPr>
          <p:cNvPr id="762" name="Google Shape;762;p98"/>
          <p:cNvSpPr txBox="1"/>
          <p:nvPr>
            <p:ph idx="1" type="subTitle"/>
          </p:nvPr>
        </p:nvSpPr>
        <p:spPr>
          <a:xfrm>
            <a:off x="-12" y="194950"/>
            <a:ext cx="8612400" cy="79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Glacier vs Glacier Deep Archive</a:t>
            </a:r>
            <a:endParaRPr>
              <a:solidFill>
                <a:srgbClr val="FF7A00"/>
              </a:solidFill>
              <a:latin typeface="EB Garamond"/>
              <a:ea typeface="EB Garamond"/>
              <a:cs typeface="EB Garamond"/>
              <a:sym typeface="EB Garamond"/>
            </a:endParaRPr>
          </a:p>
        </p:txBody>
      </p:sp>
      <p:sp>
        <p:nvSpPr>
          <p:cNvPr id="763" name="Google Shape;763;p98"/>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
        <p:nvSpPr>
          <p:cNvPr id="764" name="Google Shape;764;p98"/>
          <p:cNvSpPr txBox="1"/>
          <p:nvPr/>
        </p:nvSpPr>
        <p:spPr>
          <a:xfrm>
            <a:off x="248550" y="857225"/>
            <a:ext cx="8468100" cy="79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latin typeface="EB Garamond"/>
                <a:ea typeface="EB Garamond"/>
                <a:cs typeface="EB Garamond"/>
                <a:sym typeface="EB Garamond"/>
              </a:rPr>
              <a:t>To keep costs low, Amazon S3 Glacier provides three options for access to archives, from a few minutes to several hours. </a:t>
            </a:r>
            <a:endParaRPr sz="1800">
              <a:solidFill>
                <a:schemeClr val="dk2"/>
              </a:solidFill>
              <a:latin typeface="EB Garamond"/>
              <a:ea typeface="EB Garamond"/>
              <a:cs typeface="EB Garamond"/>
              <a:sym typeface="EB Garamond"/>
            </a:endParaRPr>
          </a:p>
          <a:p>
            <a:pPr indent="0" lvl="0" marL="0" rtl="0" algn="l">
              <a:spcBef>
                <a:spcPts val="0"/>
              </a:spcBef>
              <a:spcAft>
                <a:spcPts val="0"/>
              </a:spcAft>
              <a:buNone/>
            </a:pPr>
            <a:r>
              <a:t/>
            </a:r>
            <a:endParaRPr sz="1800">
              <a:solidFill>
                <a:schemeClr val="dk2"/>
              </a:solidFill>
              <a:latin typeface="EB Garamond"/>
              <a:ea typeface="EB Garamond"/>
              <a:cs typeface="EB Garamond"/>
              <a:sym typeface="EB Garamond"/>
            </a:endParaRPr>
          </a:p>
          <a:p>
            <a:pPr indent="0" lvl="0" marL="0" rtl="0" algn="l">
              <a:spcBef>
                <a:spcPts val="0"/>
              </a:spcBef>
              <a:spcAft>
                <a:spcPts val="0"/>
              </a:spcAft>
              <a:buNone/>
            </a:pPr>
            <a:r>
              <a:rPr lang="en" sz="1800">
                <a:solidFill>
                  <a:schemeClr val="dk2"/>
                </a:solidFill>
                <a:latin typeface="EB Garamond"/>
                <a:ea typeface="EB Garamond"/>
                <a:cs typeface="EB Garamond"/>
                <a:sym typeface="EB Garamond"/>
              </a:rPr>
              <a:t>Glacier Deep Archive provides two access options, which range from 12 to 48 hours</a:t>
            </a:r>
            <a:endParaRPr sz="1800">
              <a:solidFill>
                <a:schemeClr val="dk2"/>
              </a:solidFill>
              <a:latin typeface="EB Garamond"/>
              <a:ea typeface="EB Garamond"/>
              <a:cs typeface="EB Garamond"/>
              <a:sym typeface="EB Garamond"/>
            </a:endParaRPr>
          </a:p>
          <a:p>
            <a:pPr indent="0" lvl="0" marL="457200" rtl="0" algn="l">
              <a:spcBef>
                <a:spcPts val="0"/>
              </a:spcBef>
              <a:spcAft>
                <a:spcPts val="0"/>
              </a:spcAft>
              <a:buNone/>
            </a:pPr>
            <a:r>
              <a:t/>
            </a:r>
            <a:endParaRPr sz="1800">
              <a:solidFill>
                <a:srgbClr val="38761D"/>
              </a:solidFill>
              <a:latin typeface="EB Garamond"/>
              <a:ea typeface="EB Garamond"/>
              <a:cs typeface="EB Garamond"/>
              <a:sym typeface="EB Garamond"/>
            </a:endParaRPr>
          </a:p>
          <a:p>
            <a:pPr indent="0" lvl="0" marL="457200" rtl="0" algn="l">
              <a:spcBef>
                <a:spcPts val="0"/>
              </a:spcBef>
              <a:spcAft>
                <a:spcPts val="0"/>
              </a:spcAft>
              <a:buNone/>
            </a:pPr>
            <a:r>
              <a:t/>
            </a:r>
            <a:endParaRPr sz="1800">
              <a:solidFill>
                <a:srgbClr val="38761D"/>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38761D"/>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p:txBody>
      </p:sp>
      <p:graphicFrame>
        <p:nvGraphicFramePr>
          <p:cNvPr id="765" name="Google Shape;765;p98"/>
          <p:cNvGraphicFramePr/>
          <p:nvPr/>
        </p:nvGraphicFramePr>
        <p:xfrm>
          <a:off x="429413" y="2623550"/>
          <a:ext cx="3000000" cy="3000000"/>
        </p:xfrm>
        <a:graphic>
          <a:graphicData uri="http://schemas.openxmlformats.org/drawingml/2006/table">
            <a:tbl>
              <a:tblPr>
                <a:noFill/>
                <a:tableStyleId>{3C1E2902-81CD-4891-B3D0-654FA1685981}</a:tableStyleId>
              </a:tblPr>
              <a:tblGrid>
                <a:gridCol w="2239900"/>
                <a:gridCol w="1281600"/>
                <a:gridCol w="1428675"/>
                <a:gridCol w="1756000"/>
              </a:tblGrid>
              <a:tr h="396200">
                <a:tc>
                  <a:txBody>
                    <a:bodyPr/>
                    <a:lstStyle/>
                    <a:p>
                      <a:pPr indent="0" lvl="0" marL="0" rtl="0" algn="ctr">
                        <a:spcBef>
                          <a:spcPts val="0"/>
                        </a:spcBef>
                        <a:spcAft>
                          <a:spcPts val="0"/>
                        </a:spcAft>
                        <a:buNone/>
                      </a:pPr>
                      <a:r>
                        <a:rPr b="1" lang="en"/>
                        <a:t>Storage Class </a:t>
                      </a:r>
                      <a:endParaRPr b="1"/>
                    </a:p>
                  </a:txBody>
                  <a:tcPr marT="91425" marB="91425" marR="91425" marL="91425"/>
                </a:tc>
                <a:tc>
                  <a:txBody>
                    <a:bodyPr/>
                    <a:lstStyle/>
                    <a:p>
                      <a:pPr indent="0" lvl="0" marL="0" rtl="0" algn="ctr">
                        <a:spcBef>
                          <a:spcPts val="0"/>
                        </a:spcBef>
                        <a:spcAft>
                          <a:spcPts val="0"/>
                        </a:spcAft>
                        <a:buNone/>
                      </a:pPr>
                      <a:r>
                        <a:rPr b="1" lang="en"/>
                        <a:t>Expedited</a:t>
                      </a:r>
                      <a:endParaRPr b="1"/>
                    </a:p>
                  </a:txBody>
                  <a:tcPr marT="91425" marB="91425" marR="91425" marL="91425"/>
                </a:tc>
                <a:tc>
                  <a:txBody>
                    <a:bodyPr/>
                    <a:lstStyle/>
                    <a:p>
                      <a:pPr indent="0" lvl="0" marL="0" rtl="0" algn="ctr">
                        <a:spcBef>
                          <a:spcPts val="0"/>
                        </a:spcBef>
                        <a:spcAft>
                          <a:spcPts val="0"/>
                        </a:spcAft>
                        <a:buNone/>
                      </a:pPr>
                      <a:r>
                        <a:rPr b="1" lang="en"/>
                        <a:t>Standard</a:t>
                      </a:r>
                      <a:endParaRPr b="1"/>
                    </a:p>
                  </a:txBody>
                  <a:tcPr marT="91425" marB="91425" marR="91425" marL="91425"/>
                </a:tc>
                <a:tc>
                  <a:txBody>
                    <a:bodyPr/>
                    <a:lstStyle/>
                    <a:p>
                      <a:pPr indent="0" lvl="0" marL="0" rtl="0" algn="ctr">
                        <a:spcBef>
                          <a:spcPts val="0"/>
                        </a:spcBef>
                        <a:spcAft>
                          <a:spcPts val="0"/>
                        </a:spcAft>
                        <a:buNone/>
                      </a:pPr>
                      <a:r>
                        <a:rPr b="1" lang="en"/>
                        <a:t>Bulk</a:t>
                      </a:r>
                      <a:endParaRPr b="1"/>
                    </a:p>
                  </a:txBody>
                  <a:tcPr marT="91425" marB="91425" marR="91425" marL="91425"/>
                </a:tc>
              </a:tr>
              <a:tr h="609575">
                <a:tc>
                  <a:txBody>
                    <a:bodyPr/>
                    <a:lstStyle/>
                    <a:p>
                      <a:pPr indent="0" lvl="0" marL="0" rtl="0" algn="ctr">
                        <a:spcBef>
                          <a:spcPts val="0"/>
                        </a:spcBef>
                        <a:spcAft>
                          <a:spcPts val="0"/>
                        </a:spcAft>
                        <a:buNone/>
                      </a:pPr>
                      <a:r>
                        <a:rPr lang="en"/>
                        <a:t>Amazon S3 Glacier</a:t>
                      </a:r>
                      <a:endParaRPr/>
                    </a:p>
                  </a:txBody>
                  <a:tcPr marT="91425" marB="91425" marR="91425" marL="91425"/>
                </a:tc>
                <a:tc>
                  <a:txBody>
                    <a:bodyPr/>
                    <a:lstStyle/>
                    <a:p>
                      <a:pPr indent="0" lvl="0" marL="0" rtl="0" algn="ctr">
                        <a:spcBef>
                          <a:spcPts val="0"/>
                        </a:spcBef>
                        <a:spcAft>
                          <a:spcPts val="0"/>
                        </a:spcAft>
                        <a:buNone/>
                      </a:pPr>
                      <a:r>
                        <a:rPr lang="en"/>
                        <a:t>1–5 minutes</a:t>
                      </a:r>
                      <a:endParaRPr/>
                    </a:p>
                  </a:txBody>
                  <a:tcPr marT="91425" marB="91425" marR="91425" marL="91425"/>
                </a:tc>
                <a:tc>
                  <a:txBody>
                    <a:bodyPr/>
                    <a:lstStyle/>
                    <a:p>
                      <a:pPr indent="0" lvl="0" marL="0" rtl="0" algn="ctr">
                        <a:spcBef>
                          <a:spcPts val="0"/>
                        </a:spcBef>
                        <a:spcAft>
                          <a:spcPts val="0"/>
                        </a:spcAft>
                        <a:buNone/>
                      </a:pPr>
                      <a:r>
                        <a:rPr lang="en"/>
                        <a:t>3–5 hours</a:t>
                      </a:r>
                      <a:endParaRPr/>
                    </a:p>
                  </a:txBody>
                  <a:tcPr marT="91425" marB="91425" marR="91425" marL="91425"/>
                </a:tc>
                <a:tc>
                  <a:txBody>
                    <a:bodyPr/>
                    <a:lstStyle/>
                    <a:p>
                      <a:pPr indent="0" lvl="0" marL="0" rtl="0" algn="ctr">
                        <a:spcBef>
                          <a:spcPts val="0"/>
                        </a:spcBef>
                        <a:spcAft>
                          <a:spcPts val="0"/>
                        </a:spcAft>
                        <a:buNone/>
                      </a:pPr>
                      <a:r>
                        <a:rPr lang="en"/>
                        <a:t>5–12 hours</a:t>
                      </a:r>
                      <a:endParaRPr/>
                    </a:p>
                  </a:txBody>
                  <a:tcPr marT="91425" marB="91425" marR="91425" marL="91425"/>
                </a:tc>
              </a:tr>
              <a:tr h="609575">
                <a:tc>
                  <a:txBody>
                    <a:bodyPr/>
                    <a:lstStyle/>
                    <a:p>
                      <a:pPr indent="0" lvl="0" marL="0" rtl="0" algn="ctr">
                        <a:spcBef>
                          <a:spcPts val="0"/>
                        </a:spcBef>
                        <a:spcAft>
                          <a:spcPts val="0"/>
                        </a:spcAft>
                        <a:buNone/>
                      </a:pPr>
                      <a:r>
                        <a:rPr lang="en">
                          <a:solidFill>
                            <a:schemeClr val="dk1"/>
                          </a:solidFill>
                        </a:rPr>
                        <a:t>S3 Glacier Deep Archive</a:t>
                      </a:r>
                      <a:endParaRPr/>
                    </a:p>
                  </a:txBody>
                  <a:tcPr marT="91425" marB="91425" marR="91425" marL="91425"/>
                </a:tc>
                <a:tc>
                  <a:txBody>
                    <a:bodyPr/>
                    <a:lstStyle/>
                    <a:p>
                      <a:pPr indent="0" lvl="0" marL="0" rtl="0" algn="ctr">
                        <a:spcBef>
                          <a:spcPts val="0"/>
                        </a:spcBef>
                        <a:spcAft>
                          <a:spcPts val="0"/>
                        </a:spcAft>
                        <a:buNone/>
                      </a:pPr>
                      <a:r>
                        <a:rPr lang="en">
                          <a:solidFill>
                            <a:schemeClr val="dk1"/>
                          </a:solidFill>
                        </a:rPr>
                        <a:t>Not available</a:t>
                      </a:r>
                      <a:endParaRPr>
                        <a:solidFill>
                          <a:schemeClr val="dk1"/>
                        </a:solidFill>
                      </a:endParaRPr>
                    </a:p>
                  </a:txBody>
                  <a:tcPr marT="91425" marB="91425" marR="91425" marL="91425"/>
                </a:tc>
                <a:tc>
                  <a:txBody>
                    <a:bodyPr/>
                    <a:lstStyle/>
                    <a:p>
                      <a:pPr indent="0" lvl="0" marL="0" rtl="0" algn="ctr">
                        <a:spcBef>
                          <a:spcPts val="0"/>
                        </a:spcBef>
                        <a:spcAft>
                          <a:spcPts val="0"/>
                        </a:spcAft>
                        <a:buNone/>
                      </a:pPr>
                      <a:r>
                        <a:rPr lang="en">
                          <a:solidFill>
                            <a:schemeClr val="dk1"/>
                          </a:solidFill>
                        </a:rPr>
                        <a:t>Within 12 hours</a:t>
                      </a:r>
                      <a:endParaRPr>
                        <a:solidFill>
                          <a:schemeClr val="dk1"/>
                        </a:solidFill>
                      </a:endParaRPr>
                    </a:p>
                  </a:txBody>
                  <a:tcPr marT="91425" marB="91425" marR="91425" marL="91425"/>
                </a:tc>
                <a:tc>
                  <a:txBody>
                    <a:bodyPr/>
                    <a:lstStyle/>
                    <a:p>
                      <a:pPr indent="0" lvl="0" marL="0" rtl="0" algn="ctr">
                        <a:spcBef>
                          <a:spcPts val="0"/>
                        </a:spcBef>
                        <a:spcAft>
                          <a:spcPts val="0"/>
                        </a:spcAft>
                        <a:buNone/>
                      </a:pPr>
                      <a:r>
                        <a:rPr lang="en"/>
                        <a:t>Within 48 hours</a:t>
                      </a:r>
                      <a:endParaRPr/>
                    </a:p>
                  </a:txBody>
                  <a:tcPr marT="91425" marB="91425" marR="91425" marL="91425"/>
                </a:tc>
              </a:tr>
            </a:tbl>
          </a:graphicData>
        </a:graphic>
      </p:graphicFrame>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9" name="Shape 769"/>
        <p:cNvGrpSpPr/>
        <p:nvPr/>
      </p:nvGrpSpPr>
      <p:grpSpPr>
        <a:xfrm>
          <a:off x="0" y="0"/>
          <a:ext cx="0" cy="0"/>
          <a:chOff x="0" y="0"/>
          <a:chExt cx="0" cy="0"/>
        </a:xfrm>
      </p:grpSpPr>
      <p:sp>
        <p:nvSpPr>
          <p:cNvPr id="770" name="Google Shape;770;p99"/>
          <p:cNvSpPr txBox="1"/>
          <p:nvPr>
            <p:ph idx="1" type="subTitle"/>
          </p:nvPr>
        </p:nvSpPr>
        <p:spPr>
          <a:xfrm>
            <a:off x="-12" y="194950"/>
            <a:ext cx="8612400" cy="79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Important Note</a:t>
            </a:r>
            <a:endParaRPr>
              <a:solidFill>
                <a:srgbClr val="FF7A00"/>
              </a:solidFill>
              <a:latin typeface="EB Garamond"/>
              <a:ea typeface="EB Garamond"/>
              <a:cs typeface="EB Garamond"/>
              <a:sym typeface="EB Garamond"/>
            </a:endParaRPr>
          </a:p>
        </p:txBody>
      </p:sp>
      <p:sp>
        <p:nvSpPr>
          <p:cNvPr id="771" name="Google Shape;771;p99"/>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
        <p:nvSpPr>
          <p:cNvPr id="772" name="Google Shape;772;p99"/>
          <p:cNvSpPr txBox="1"/>
          <p:nvPr/>
        </p:nvSpPr>
        <p:spPr>
          <a:xfrm>
            <a:off x="426225" y="1240650"/>
            <a:ext cx="8468100" cy="79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latin typeface="EB Garamond"/>
                <a:ea typeface="EB Garamond"/>
                <a:cs typeface="EB Garamond"/>
                <a:sym typeface="EB Garamond"/>
              </a:rPr>
              <a:t>Amazon S3 Glacier for archiving data that might infrequently need to be restored from minutes to few hours.</a:t>
            </a:r>
            <a:endParaRPr sz="1800">
              <a:solidFill>
                <a:schemeClr val="dk2"/>
              </a:solidFill>
              <a:latin typeface="EB Garamond"/>
              <a:ea typeface="EB Garamond"/>
              <a:cs typeface="EB Garamond"/>
              <a:sym typeface="EB Garamond"/>
            </a:endParaRPr>
          </a:p>
          <a:p>
            <a:pPr indent="0" lvl="0" marL="0" rtl="0" algn="l">
              <a:spcBef>
                <a:spcPts val="0"/>
              </a:spcBef>
              <a:spcAft>
                <a:spcPts val="0"/>
              </a:spcAft>
              <a:buNone/>
            </a:pPr>
            <a:r>
              <a:t/>
            </a:r>
            <a:endParaRPr sz="1800">
              <a:solidFill>
                <a:schemeClr val="dk2"/>
              </a:solidFill>
              <a:latin typeface="EB Garamond"/>
              <a:ea typeface="EB Garamond"/>
              <a:cs typeface="EB Garamond"/>
              <a:sym typeface="EB Garamond"/>
            </a:endParaRPr>
          </a:p>
          <a:p>
            <a:pPr indent="0" lvl="0" marL="457200" rtl="0" algn="l">
              <a:spcBef>
                <a:spcPts val="0"/>
              </a:spcBef>
              <a:spcAft>
                <a:spcPts val="0"/>
              </a:spcAft>
              <a:buNone/>
            </a:pPr>
            <a:r>
              <a:t/>
            </a:r>
            <a:endParaRPr sz="1800">
              <a:solidFill>
                <a:srgbClr val="38761D"/>
              </a:solidFill>
              <a:latin typeface="EB Garamond"/>
              <a:ea typeface="EB Garamond"/>
              <a:cs typeface="EB Garamond"/>
              <a:sym typeface="EB Garamond"/>
            </a:endParaRPr>
          </a:p>
          <a:p>
            <a:pPr indent="0" lvl="0" marL="457200" rtl="0" algn="l">
              <a:spcBef>
                <a:spcPts val="0"/>
              </a:spcBef>
              <a:spcAft>
                <a:spcPts val="0"/>
              </a:spcAft>
              <a:buNone/>
            </a:pPr>
            <a:r>
              <a:t/>
            </a:r>
            <a:endParaRPr sz="1800">
              <a:solidFill>
                <a:srgbClr val="38761D"/>
              </a:solidFill>
              <a:latin typeface="EB Garamond"/>
              <a:ea typeface="EB Garamond"/>
              <a:cs typeface="EB Garamond"/>
              <a:sym typeface="EB Garamond"/>
            </a:endParaRPr>
          </a:p>
          <a:p>
            <a:pPr indent="0" lvl="0" marL="0" rtl="0" algn="l">
              <a:spcBef>
                <a:spcPts val="0"/>
              </a:spcBef>
              <a:spcAft>
                <a:spcPts val="0"/>
              </a:spcAft>
              <a:buNone/>
            </a:pPr>
            <a:r>
              <a:rPr lang="en" sz="1800">
                <a:solidFill>
                  <a:schemeClr val="dk2"/>
                </a:solidFill>
                <a:latin typeface="EB Garamond"/>
                <a:ea typeface="EB Garamond"/>
                <a:cs typeface="EB Garamond"/>
                <a:sym typeface="EB Garamond"/>
              </a:rPr>
              <a:t>S3 Glacier Deep Archive for archiving long-term backup cycle data that might infrequently need to be restored within 12 hours</a:t>
            </a:r>
            <a:endParaRPr sz="1800">
              <a:solidFill>
                <a:schemeClr val="dk2"/>
              </a:solidFill>
              <a:latin typeface="EB Garamond"/>
              <a:ea typeface="EB Garamond"/>
              <a:cs typeface="EB Garamond"/>
              <a:sym typeface="EB Garamond"/>
            </a:endParaRPr>
          </a:p>
          <a:p>
            <a:pPr indent="0" lvl="0" marL="457200" rtl="0" algn="l">
              <a:spcBef>
                <a:spcPts val="0"/>
              </a:spcBef>
              <a:spcAft>
                <a:spcPts val="0"/>
              </a:spcAft>
              <a:buNone/>
            </a:pPr>
            <a:r>
              <a:t/>
            </a:r>
            <a:endParaRPr sz="1800">
              <a:solidFill>
                <a:srgbClr val="38761D"/>
              </a:solidFill>
              <a:latin typeface="EB Garamond"/>
              <a:ea typeface="EB Garamond"/>
              <a:cs typeface="EB Garamond"/>
              <a:sym typeface="EB Garamond"/>
            </a:endParaRPr>
          </a:p>
          <a:p>
            <a:pPr indent="0" lvl="0" marL="457200" rtl="0" algn="l">
              <a:spcBef>
                <a:spcPts val="0"/>
              </a:spcBef>
              <a:spcAft>
                <a:spcPts val="0"/>
              </a:spcAft>
              <a:buNone/>
            </a:pPr>
            <a:r>
              <a:t/>
            </a:r>
            <a:endParaRPr sz="1800">
              <a:solidFill>
                <a:srgbClr val="38761D"/>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38761D"/>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6" name="Shape 776"/>
        <p:cNvGrpSpPr/>
        <p:nvPr/>
      </p:nvGrpSpPr>
      <p:grpSpPr>
        <a:xfrm>
          <a:off x="0" y="0"/>
          <a:ext cx="0" cy="0"/>
          <a:chOff x="0" y="0"/>
          <a:chExt cx="0" cy="0"/>
        </a:xfrm>
      </p:grpSpPr>
      <p:sp>
        <p:nvSpPr>
          <p:cNvPr id="777" name="Google Shape;777;p100"/>
          <p:cNvSpPr txBox="1"/>
          <p:nvPr>
            <p:ph type="ctrTitle"/>
          </p:nvPr>
        </p:nvSpPr>
        <p:spPr>
          <a:xfrm>
            <a:off x="224075" y="1573300"/>
            <a:ext cx="8705400" cy="1143300"/>
          </a:xfrm>
          <a:prstGeom prst="rect">
            <a:avLst/>
          </a:prstGeom>
          <a:ln cap="flat" cmpd="sng" w="9525">
            <a:solidFill>
              <a:srgbClr val="FFFFFF"/>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lang="en">
                <a:solidFill>
                  <a:srgbClr val="666666"/>
                </a:solidFill>
                <a:latin typeface="EB Garamond"/>
                <a:ea typeface="EB Garamond"/>
                <a:cs typeface="EB Garamond"/>
                <a:sym typeface="EB Garamond"/>
              </a:rPr>
              <a:t>Static Website Hosting in S3</a:t>
            </a:r>
            <a:endParaRPr>
              <a:solidFill>
                <a:srgbClr val="666666"/>
              </a:solidFill>
              <a:latin typeface="EB Garamond"/>
              <a:ea typeface="EB Garamond"/>
              <a:cs typeface="EB Garamond"/>
              <a:sym typeface="EB Garamond"/>
            </a:endParaRPr>
          </a:p>
        </p:txBody>
      </p:sp>
      <p:sp>
        <p:nvSpPr>
          <p:cNvPr id="778" name="Google Shape;778;p100"/>
          <p:cNvSpPr txBox="1"/>
          <p:nvPr>
            <p:ph idx="1" type="subTitle"/>
          </p:nvPr>
        </p:nvSpPr>
        <p:spPr>
          <a:xfrm>
            <a:off x="0" y="302985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7A00"/>
                </a:solidFill>
                <a:latin typeface="EB Garamond"/>
                <a:ea typeface="EB Garamond"/>
                <a:cs typeface="EB Garamond"/>
                <a:sym typeface="EB Garamond"/>
              </a:rPr>
              <a:t>A Great Feature</a:t>
            </a:r>
            <a:endParaRPr>
              <a:solidFill>
                <a:srgbClr val="FF7A00"/>
              </a:solidFill>
              <a:latin typeface="EB Garamond"/>
              <a:ea typeface="EB Garamond"/>
              <a:cs typeface="EB Garamond"/>
              <a:sym typeface="EB Garamond"/>
            </a:endParaRPr>
          </a:p>
        </p:txBody>
      </p:sp>
      <p:cxnSp>
        <p:nvCxnSpPr>
          <p:cNvPr id="779" name="Google Shape;779;p100"/>
          <p:cNvCxnSpPr/>
          <p:nvPr/>
        </p:nvCxnSpPr>
        <p:spPr>
          <a:xfrm flipH="1" rot="10800000">
            <a:off x="383250" y="663825"/>
            <a:ext cx="8391000" cy="1800"/>
          </a:xfrm>
          <a:prstGeom prst="straightConnector1">
            <a:avLst/>
          </a:prstGeom>
          <a:noFill/>
          <a:ln cap="flat" cmpd="sng" w="19050">
            <a:solidFill>
              <a:srgbClr val="CCCCCC"/>
            </a:solidFill>
            <a:prstDash val="solid"/>
            <a:round/>
            <a:headEnd len="med" w="med" type="none"/>
            <a:tailEnd len="med" w="med" type="none"/>
          </a:ln>
        </p:spPr>
      </p:cxnSp>
      <p:cxnSp>
        <p:nvCxnSpPr>
          <p:cNvPr id="780" name="Google Shape;780;p100"/>
          <p:cNvCxnSpPr/>
          <p:nvPr/>
        </p:nvCxnSpPr>
        <p:spPr>
          <a:xfrm>
            <a:off x="322800" y="4377025"/>
            <a:ext cx="8511900" cy="20400"/>
          </a:xfrm>
          <a:prstGeom prst="straightConnector1">
            <a:avLst/>
          </a:prstGeom>
          <a:noFill/>
          <a:ln cap="flat" cmpd="sng" w="19050">
            <a:solidFill>
              <a:srgbClr val="B7B7B7"/>
            </a:solidFill>
            <a:prstDash val="solid"/>
            <a:round/>
            <a:headEnd len="med" w="med" type="none"/>
            <a:tailEnd len="med" w="med" type="none"/>
          </a:ln>
        </p:spPr>
      </p:cxn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4" name="Shape 784"/>
        <p:cNvGrpSpPr/>
        <p:nvPr/>
      </p:nvGrpSpPr>
      <p:grpSpPr>
        <a:xfrm>
          <a:off x="0" y="0"/>
          <a:ext cx="0" cy="0"/>
          <a:chOff x="0" y="0"/>
          <a:chExt cx="0" cy="0"/>
        </a:xfrm>
      </p:grpSpPr>
      <p:sp>
        <p:nvSpPr>
          <p:cNvPr id="785" name="Google Shape;785;p101"/>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
        <p:nvSpPr>
          <p:cNvPr id="786" name="Google Shape;786;p101"/>
          <p:cNvSpPr txBox="1"/>
          <p:nvPr>
            <p:ph idx="1" type="subTitle"/>
          </p:nvPr>
        </p:nvSpPr>
        <p:spPr>
          <a:xfrm>
            <a:off x="180225" y="118675"/>
            <a:ext cx="8612400" cy="724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                            Challenges with Static Websites</a:t>
            </a:r>
            <a:endParaRPr>
              <a:solidFill>
                <a:srgbClr val="674EA7"/>
              </a:solidFill>
              <a:latin typeface="EB Garamond"/>
              <a:ea typeface="EB Garamond"/>
              <a:cs typeface="EB Garamond"/>
              <a:sym typeface="EB Garamond"/>
            </a:endParaRPr>
          </a:p>
        </p:txBody>
      </p:sp>
      <p:sp>
        <p:nvSpPr>
          <p:cNvPr id="787" name="Google Shape;787;p101"/>
          <p:cNvSpPr txBox="1"/>
          <p:nvPr/>
        </p:nvSpPr>
        <p:spPr>
          <a:xfrm>
            <a:off x="437475" y="498450"/>
            <a:ext cx="8556600" cy="803700"/>
          </a:xfrm>
          <a:prstGeom prst="rect">
            <a:avLst/>
          </a:prstGeom>
          <a:noFill/>
          <a:ln>
            <a:noFill/>
          </a:ln>
        </p:spPr>
        <p:txBody>
          <a:bodyPr anchorCtr="0" anchor="t" bIns="91425" lIns="91425" spcFirstLastPara="1" rIns="91425" wrap="square" tIns="91425">
            <a:noAutofit/>
          </a:bodyPr>
          <a:lstStyle/>
          <a:p>
            <a:pPr indent="0" lvl="0" marL="0" rtl="0" algn="l">
              <a:spcBef>
                <a:spcPts val="48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None/>
            </a:pPr>
            <a:r>
              <a:rPr lang="en" sz="1800">
                <a:solidFill>
                  <a:srgbClr val="666666"/>
                </a:solidFill>
                <a:latin typeface="EB Garamond"/>
                <a:ea typeface="EB Garamond"/>
                <a:cs typeface="EB Garamond"/>
                <a:sym typeface="EB Garamond"/>
              </a:rPr>
              <a:t>If you want to host a basic static website, you need to create and manage the entire server infrastructure on a cloud provider.</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None/>
            </a:pPr>
            <a:r>
              <a:t/>
            </a:r>
            <a:endParaRPr sz="1800">
              <a:solidFill>
                <a:srgbClr val="666666"/>
              </a:solidFill>
              <a:latin typeface="EB Garamond"/>
              <a:ea typeface="EB Garamond"/>
              <a:cs typeface="EB Garamond"/>
              <a:sym typeface="EB Garamond"/>
            </a:endParaRPr>
          </a:p>
        </p:txBody>
      </p:sp>
      <p:pic>
        <p:nvPicPr>
          <p:cNvPr id="788" name="Google Shape;788;p101"/>
          <p:cNvPicPr preferRelativeResize="0"/>
          <p:nvPr/>
        </p:nvPicPr>
        <p:blipFill>
          <a:blip r:embed="rId3">
            <a:alphaModFix/>
          </a:blip>
          <a:stretch>
            <a:fillRect/>
          </a:stretch>
        </p:blipFill>
        <p:spPr>
          <a:xfrm>
            <a:off x="437474" y="2373213"/>
            <a:ext cx="2385751" cy="1356325"/>
          </a:xfrm>
          <a:prstGeom prst="rect">
            <a:avLst/>
          </a:prstGeom>
          <a:noFill/>
          <a:ln>
            <a:noFill/>
          </a:ln>
        </p:spPr>
      </p:pic>
      <p:sp>
        <p:nvSpPr>
          <p:cNvPr id="789" name="Google Shape;789;p101"/>
          <p:cNvSpPr/>
          <p:nvPr/>
        </p:nvSpPr>
        <p:spPr>
          <a:xfrm>
            <a:off x="4956475" y="1722263"/>
            <a:ext cx="1655400" cy="28056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90" name="Google Shape;790;p101"/>
          <p:cNvPicPr preferRelativeResize="0"/>
          <p:nvPr/>
        </p:nvPicPr>
        <p:blipFill>
          <a:blip r:embed="rId4">
            <a:alphaModFix/>
          </a:blip>
          <a:stretch>
            <a:fillRect/>
          </a:stretch>
        </p:blipFill>
        <p:spPr>
          <a:xfrm>
            <a:off x="5507050" y="1961325"/>
            <a:ext cx="559550" cy="559525"/>
          </a:xfrm>
          <a:prstGeom prst="rect">
            <a:avLst/>
          </a:prstGeom>
          <a:noFill/>
          <a:ln>
            <a:noFill/>
          </a:ln>
        </p:spPr>
      </p:pic>
      <p:pic>
        <p:nvPicPr>
          <p:cNvPr id="791" name="Google Shape;791;p101"/>
          <p:cNvPicPr preferRelativeResize="0"/>
          <p:nvPr/>
        </p:nvPicPr>
        <p:blipFill>
          <a:blip r:embed="rId5">
            <a:alphaModFix/>
          </a:blip>
          <a:stretch>
            <a:fillRect/>
          </a:stretch>
        </p:blipFill>
        <p:spPr>
          <a:xfrm>
            <a:off x="5504423" y="2803363"/>
            <a:ext cx="559500" cy="559500"/>
          </a:xfrm>
          <a:prstGeom prst="rect">
            <a:avLst/>
          </a:prstGeom>
          <a:noFill/>
          <a:ln>
            <a:noFill/>
          </a:ln>
        </p:spPr>
      </p:pic>
      <p:sp>
        <p:nvSpPr>
          <p:cNvPr id="792" name="Google Shape;792;p101"/>
          <p:cNvSpPr txBox="1"/>
          <p:nvPr/>
        </p:nvSpPr>
        <p:spPr>
          <a:xfrm>
            <a:off x="6748250" y="2047038"/>
            <a:ext cx="559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EC2 </a:t>
            </a:r>
            <a:endParaRPr/>
          </a:p>
        </p:txBody>
      </p:sp>
      <p:sp>
        <p:nvSpPr>
          <p:cNvPr id="793" name="Google Shape;793;p101"/>
          <p:cNvSpPr txBox="1"/>
          <p:nvPr/>
        </p:nvSpPr>
        <p:spPr>
          <a:xfrm>
            <a:off x="6813725" y="2778013"/>
            <a:ext cx="751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SSM </a:t>
            </a:r>
            <a:endParaRPr/>
          </a:p>
        </p:txBody>
      </p:sp>
      <p:pic>
        <p:nvPicPr>
          <p:cNvPr id="794" name="Google Shape;794;p101"/>
          <p:cNvPicPr preferRelativeResize="0"/>
          <p:nvPr/>
        </p:nvPicPr>
        <p:blipFill>
          <a:blip r:embed="rId6">
            <a:alphaModFix/>
          </a:blip>
          <a:stretch>
            <a:fillRect/>
          </a:stretch>
        </p:blipFill>
        <p:spPr>
          <a:xfrm>
            <a:off x="5476350" y="3639300"/>
            <a:ext cx="615700" cy="615700"/>
          </a:xfrm>
          <a:prstGeom prst="rect">
            <a:avLst/>
          </a:prstGeom>
          <a:noFill/>
          <a:ln>
            <a:noFill/>
          </a:ln>
        </p:spPr>
      </p:pic>
      <p:sp>
        <p:nvSpPr>
          <p:cNvPr id="795" name="Google Shape;795;p101"/>
          <p:cNvSpPr txBox="1"/>
          <p:nvPr/>
        </p:nvSpPr>
        <p:spPr>
          <a:xfrm>
            <a:off x="6813725" y="3752675"/>
            <a:ext cx="751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ELB</a:t>
            </a:r>
            <a:endParaRPr/>
          </a:p>
        </p:txBody>
      </p:sp>
      <p:sp>
        <p:nvSpPr>
          <p:cNvPr id="796" name="Google Shape;796;p101"/>
          <p:cNvSpPr txBox="1"/>
          <p:nvPr/>
        </p:nvSpPr>
        <p:spPr>
          <a:xfrm>
            <a:off x="832300" y="3854800"/>
            <a:ext cx="2057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Static Website</a:t>
            </a:r>
            <a:endParaRPr/>
          </a:p>
        </p:txBody>
      </p:sp>
      <p:cxnSp>
        <p:nvCxnSpPr>
          <p:cNvPr id="797" name="Google Shape;797;p101"/>
          <p:cNvCxnSpPr>
            <a:stCxn id="788" idx="3"/>
          </p:cNvCxnSpPr>
          <p:nvPr/>
        </p:nvCxnSpPr>
        <p:spPr>
          <a:xfrm flipH="1" rot="10800000">
            <a:off x="2823225" y="2281875"/>
            <a:ext cx="2002200" cy="769500"/>
          </a:xfrm>
          <a:prstGeom prst="straightConnector1">
            <a:avLst/>
          </a:prstGeom>
          <a:noFill/>
          <a:ln cap="flat" cmpd="sng" w="9525">
            <a:solidFill>
              <a:schemeClr val="dk2"/>
            </a:solidFill>
            <a:prstDash val="solid"/>
            <a:round/>
            <a:headEnd len="med" w="med" type="none"/>
            <a:tailEnd len="med" w="med" type="stealth"/>
          </a:ln>
        </p:spPr>
      </p:cxnSp>
      <p:cxnSp>
        <p:nvCxnSpPr>
          <p:cNvPr id="798" name="Google Shape;798;p101"/>
          <p:cNvCxnSpPr>
            <a:stCxn id="788" idx="3"/>
          </p:cNvCxnSpPr>
          <p:nvPr/>
        </p:nvCxnSpPr>
        <p:spPr>
          <a:xfrm>
            <a:off x="2823225" y="3051375"/>
            <a:ext cx="1965000" cy="839100"/>
          </a:xfrm>
          <a:prstGeom prst="straightConnector1">
            <a:avLst/>
          </a:prstGeom>
          <a:noFill/>
          <a:ln cap="flat" cmpd="sng" w="9525">
            <a:solidFill>
              <a:schemeClr val="dk2"/>
            </a:solidFill>
            <a:prstDash val="solid"/>
            <a:round/>
            <a:headEnd len="med" w="med" type="none"/>
            <a:tailEnd len="med" w="med" type="stealth"/>
          </a:ln>
        </p:spPr>
      </p:cxn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2" name="Shape 802"/>
        <p:cNvGrpSpPr/>
        <p:nvPr/>
      </p:nvGrpSpPr>
      <p:grpSpPr>
        <a:xfrm>
          <a:off x="0" y="0"/>
          <a:ext cx="0" cy="0"/>
          <a:chOff x="0" y="0"/>
          <a:chExt cx="0" cy="0"/>
        </a:xfrm>
      </p:grpSpPr>
      <p:sp>
        <p:nvSpPr>
          <p:cNvPr id="803" name="Google Shape;803;p102"/>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
        <p:nvSpPr>
          <p:cNvPr id="804" name="Google Shape;804;p102"/>
          <p:cNvSpPr txBox="1"/>
          <p:nvPr>
            <p:ph idx="1" type="subTitle"/>
          </p:nvPr>
        </p:nvSpPr>
        <p:spPr>
          <a:xfrm>
            <a:off x="180225" y="118675"/>
            <a:ext cx="8612400" cy="724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                                Static Website Hosting in S3</a:t>
            </a:r>
            <a:endParaRPr>
              <a:solidFill>
                <a:srgbClr val="674EA7"/>
              </a:solidFill>
              <a:latin typeface="EB Garamond"/>
              <a:ea typeface="EB Garamond"/>
              <a:cs typeface="EB Garamond"/>
              <a:sym typeface="EB Garamond"/>
            </a:endParaRPr>
          </a:p>
        </p:txBody>
      </p:sp>
      <p:sp>
        <p:nvSpPr>
          <p:cNvPr id="805" name="Google Shape;805;p102"/>
          <p:cNvSpPr txBox="1"/>
          <p:nvPr/>
        </p:nvSpPr>
        <p:spPr>
          <a:xfrm>
            <a:off x="437475" y="498450"/>
            <a:ext cx="8556600" cy="803700"/>
          </a:xfrm>
          <a:prstGeom prst="rect">
            <a:avLst/>
          </a:prstGeom>
          <a:noFill/>
          <a:ln>
            <a:noFill/>
          </a:ln>
        </p:spPr>
        <p:txBody>
          <a:bodyPr anchorCtr="0" anchor="t" bIns="91425" lIns="91425" spcFirstLastPara="1" rIns="91425" wrap="square" tIns="91425">
            <a:noAutofit/>
          </a:bodyPr>
          <a:lstStyle/>
          <a:p>
            <a:pPr indent="0" lvl="0" marL="0" rtl="0" algn="l">
              <a:spcBef>
                <a:spcPts val="48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None/>
            </a:pPr>
            <a:r>
              <a:rPr lang="en" sz="1800">
                <a:solidFill>
                  <a:srgbClr val="666666"/>
                </a:solidFill>
                <a:latin typeface="EB Garamond"/>
                <a:ea typeface="EB Garamond"/>
                <a:cs typeface="EB Garamond"/>
                <a:sym typeface="EB Garamond"/>
              </a:rPr>
              <a:t>With Amazon S3, you can now host static websites directly through S3.</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None/>
            </a:pPr>
            <a:r>
              <a:t/>
            </a:r>
            <a:endParaRPr sz="1800">
              <a:solidFill>
                <a:srgbClr val="666666"/>
              </a:solidFill>
              <a:latin typeface="EB Garamond"/>
              <a:ea typeface="EB Garamond"/>
              <a:cs typeface="EB Garamond"/>
              <a:sym typeface="EB Garamond"/>
            </a:endParaRPr>
          </a:p>
        </p:txBody>
      </p:sp>
      <p:pic>
        <p:nvPicPr>
          <p:cNvPr id="806" name="Google Shape;806;p102"/>
          <p:cNvPicPr preferRelativeResize="0"/>
          <p:nvPr/>
        </p:nvPicPr>
        <p:blipFill>
          <a:blip r:embed="rId3">
            <a:alphaModFix/>
          </a:blip>
          <a:stretch>
            <a:fillRect/>
          </a:stretch>
        </p:blipFill>
        <p:spPr>
          <a:xfrm>
            <a:off x="1595624" y="2143575"/>
            <a:ext cx="2385751" cy="1356325"/>
          </a:xfrm>
          <a:prstGeom prst="rect">
            <a:avLst/>
          </a:prstGeom>
          <a:noFill/>
          <a:ln>
            <a:noFill/>
          </a:ln>
        </p:spPr>
      </p:pic>
      <p:sp>
        <p:nvSpPr>
          <p:cNvPr id="807" name="Google Shape;807;p102"/>
          <p:cNvSpPr txBox="1"/>
          <p:nvPr/>
        </p:nvSpPr>
        <p:spPr>
          <a:xfrm>
            <a:off x="2056375" y="3564013"/>
            <a:ext cx="2057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Static Website</a:t>
            </a:r>
            <a:endParaRPr/>
          </a:p>
        </p:txBody>
      </p:sp>
      <p:cxnSp>
        <p:nvCxnSpPr>
          <p:cNvPr id="808" name="Google Shape;808;p102"/>
          <p:cNvCxnSpPr/>
          <p:nvPr/>
        </p:nvCxnSpPr>
        <p:spPr>
          <a:xfrm flipH="1" rot="10800000">
            <a:off x="4113775" y="2748537"/>
            <a:ext cx="1674900" cy="2700"/>
          </a:xfrm>
          <a:prstGeom prst="straightConnector1">
            <a:avLst/>
          </a:prstGeom>
          <a:noFill/>
          <a:ln cap="flat" cmpd="sng" w="9525">
            <a:solidFill>
              <a:schemeClr val="dk2"/>
            </a:solidFill>
            <a:prstDash val="solid"/>
            <a:round/>
            <a:headEnd len="med" w="med" type="none"/>
            <a:tailEnd len="med" w="med" type="stealth"/>
          </a:ln>
        </p:spPr>
      </p:cxnSp>
      <p:pic>
        <p:nvPicPr>
          <p:cNvPr id="809" name="Google Shape;809;p102"/>
          <p:cNvPicPr preferRelativeResize="0"/>
          <p:nvPr/>
        </p:nvPicPr>
        <p:blipFill>
          <a:blip r:embed="rId4">
            <a:alphaModFix/>
          </a:blip>
          <a:stretch>
            <a:fillRect/>
          </a:stretch>
        </p:blipFill>
        <p:spPr>
          <a:xfrm>
            <a:off x="5978500" y="2435688"/>
            <a:ext cx="762000" cy="762000"/>
          </a:xfrm>
          <a:prstGeom prst="rect">
            <a:avLst/>
          </a:prstGeom>
          <a:noFill/>
          <a:ln>
            <a:noFill/>
          </a:ln>
        </p:spPr>
      </p:pic>
      <p:sp>
        <p:nvSpPr>
          <p:cNvPr id="810" name="Google Shape;810;p102"/>
          <p:cNvSpPr txBox="1"/>
          <p:nvPr/>
        </p:nvSpPr>
        <p:spPr>
          <a:xfrm>
            <a:off x="5873200" y="3342338"/>
            <a:ext cx="1056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S3 Bucket</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4" name="Shape 814"/>
        <p:cNvGrpSpPr/>
        <p:nvPr/>
      </p:nvGrpSpPr>
      <p:grpSpPr>
        <a:xfrm>
          <a:off x="0" y="0"/>
          <a:ext cx="0" cy="0"/>
          <a:chOff x="0" y="0"/>
          <a:chExt cx="0" cy="0"/>
        </a:xfrm>
      </p:grpSpPr>
      <p:sp>
        <p:nvSpPr>
          <p:cNvPr id="815" name="Google Shape;815;p103"/>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
        <p:nvSpPr>
          <p:cNvPr id="816" name="Google Shape;816;p103"/>
          <p:cNvSpPr txBox="1"/>
          <p:nvPr>
            <p:ph idx="1" type="subTitle"/>
          </p:nvPr>
        </p:nvSpPr>
        <p:spPr>
          <a:xfrm>
            <a:off x="180225" y="118675"/>
            <a:ext cx="8612400" cy="724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                                Static Vs Dynamic Websites</a:t>
            </a:r>
            <a:endParaRPr>
              <a:solidFill>
                <a:srgbClr val="674EA7"/>
              </a:solidFill>
              <a:latin typeface="EB Garamond"/>
              <a:ea typeface="EB Garamond"/>
              <a:cs typeface="EB Garamond"/>
              <a:sym typeface="EB Garamond"/>
            </a:endParaRPr>
          </a:p>
        </p:txBody>
      </p:sp>
      <p:sp>
        <p:nvSpPr>
          <p:cNvPr id="817" name="Google Shape;817;p103"/>
          <p:cNvSpPr txBox="1"/>
          <p:nvPr/>
        </p:nvSpPr>
        <p:spPr>
          <a:xfrm>
            <a:off x="484225" y="842875"/>
            <a:ext cx="8556600" cy="803700"/>
          </a:xfrm>
          <a:prstGeom prst="rect">
            <a:avLst/>
          </a:prstGeom>
          <a:noFill/>
          <a:ln>
            <a:noFill/>
          </a:ln>
        </p:spPr>
        <p:txBody>
          <a:bodyPr anchorCtr="0" anchor="t" bIns="91425" lIns="91425" spcFirstLastPara="1" rIns="91425" wrap="square" tIns="91425">
            <a:noAutofit/>
          </a:bodyPr>
          <a:lstStyle/>
          <a:p>
            <a:pPr indent="0" lvl="0" marL="0" rtl="0" algn="l">
              <a:spcBef>
                <a:spcPts val="48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None/>
            </a:pPr>
            <a:r>
              <a:rPr lang="en" sz="1800">
                <a:solidFill>
                  <a:srgbClr val="666666"/>
                </a:solidFill>
                <a:latin typeface="EB Garamond"/>
                <a:ea typeface="EB Garamond"/>
                <a:cs typeface="EB Garamond"/>
                <a:sym typeface="EB Garamond"/>
              </a:rPr>
              <a:t>On a static website, individual webpages include static content. They might also contain client-side scripts.</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None/>
            </a:pPr>
            <a:r>
              <a:rPr lang="en" sz="1800">
                <a:solidFill>
                  <a:srgbClr val="666666"/>
                </a:solidFill>
                <a:latin typeface="EB Garamond"/>
                <a:ea typeface="EB Garamond"/>
                <a:cs typeface="EB Garamond"/>
                <a:sym typeface="EB Garamond"/>
              </a:rPr>
              <a:t>Dynamic website relies on server-side processing, including server-side scripts such as PHP, JSP, or ASP.NET.</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None/>
            </a:pPr>
            <a:r>
              <a:t/>
            </a:r>
            <a:endParaRPr sz="1800">
              <a:solidFill>
                <a:srgbClr val="666666"/>
              </a:solidFill>
              <a:latin typeface="EB Garamond"/>
              <a:ea typeface="EB Garamond"/>
              <a:cs typeface="EB Garamond"/>
              <a:sym typeface="EB Garamond"/>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1" name="Shape 821"/>
        <p:cNvGrpSpPr/>
        <p:nvPr/>
      </p:nvGrpSpPr>
      <p:grpSpPr>
        <a:xfrm>
          <a:off x="0" y="0"/>
          <a:ext cx="0" cy="0"/>
          <a:chOff x="0" y="0"/>
          <a:chExt cx="0" cy="0"/>
        </a:xfrm>
      </p:grpSpPr>
      <p:sp>
        <p:nvSpPr>
          <p:cNvPr id="822" name="Google Shape;822;p104"/>
          <p:cNvSpPr txBox="1"/>
          <p:nvPr>
            <p:ph type="ctrTitle"/>
          </p:nvPr>
        </p:nvSpPr>
        <p:spPr>
          <a:xfrm>
            <a:off x="992851" y="1573300"/>
            <a:ext cx="7158300" cy="1143300"/>
          </a:xfrm>
          <a:prstGeom prst="rect">
            <a:avLst/>
          </a:prstGeom>
          <a:ln cap="flat" cmpd="sng" w="9525">
            <a:solidFill>
              <a:srgbClr val="FFFFFF"/>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666666"/>
                </a:solidFill>
                <a:latin typeface="EB Garamond"/>
                <a:ea typeface="EB Garamond"/>
                <a:cs typeface="EB Garamond"/>
                <a:sym typeface="EB Garamond"/>
              </a:rPr>
              <a:t>S3 Lifecycle Policies</a:t>
            </a:r>
            <a:endParaRPr sz="4800">
              <a:solidFill>
                <a:srgbClr val="666666"/>
              </a:solidFill>
              <a:latin typeface="EB Garamond"/>
              <a:ea typeface="EB Garamond"/>
              <a:cs typeface="EB Garamond"/>
              <a:sym typeface="EB Garamond"/>
            </a:endParaRPr>
          </a:p>
        </p:txBody>
      </p:sp>
      <p:sp>
        <p:nvSpPr>
          <p:cNvPr id="823" name="Google Shape;823;p104"/>
          <p:cNvSpPr txBox="1"/>
          <p:nvPr>
            <p:ph idx="1" type="subTitle"/>
          </p:nvPr>
        </p:nvSpPr>
        <p:spPr>
          <a:xfrm>
            <a:off x="0" y="302985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7A00"/>
                </a:solidFill>
                <a:latin typeface="EB Garamond"/>
                <a:ea typeface="EB Garamond"/>
                <a:cs typeface="EB Garamond"/>
                <a:sym typeface="EB Garamond"/>
              </a:rPr>
              <a:t>       S3 is Awesome </a:t>
            </a:r>
            <a:endParaRPr>
              <a:solidFill>
                <a:srgbClr val="FF7A00"/>
              </a:solidFill>
              <a:latin typeface="EB Garamond"/>
              <a:ea typeface="EB Garamond"/>
              <a:cs typeface="EB Garamond"/>
              <a:sym typeface="EB Garamond"/>
            </a:endParaRPr>
          </a:p>
        </p:txBody>
      </p:sp>
      <p:cxnSp>
        <p:nvCxnSpPr>
          <p:cNvPr id="824" name="Google Shape;824;p104"/>
          <p:cNvCxnSpPr/>
          <p:nvPr/>
        </p:nvCxnSpPr>
        <p:spPr>
          <a:xfrm flipH="1" rot="10800000">
            <a:off x="383250" y="663825"/>
            <a:ext cx="8391000" cy="1800"/>
          </a:xfrm>
          <a:prstGeom prst="straightConnector1">
            <a:avLst/>
          </a:prstGeom>
          <a:noFill/>
          <a:ln cap="flat" cmpd="sng" w="19050">
            <a:solidFill>
              <a:srgbClr val="CCCCCC"/>
            </a:solidFill>
            <a:prstDash val="solid"/>
            <a:round/>
            <a:headEnd len="med" w="med" type="none"/>
            <a:tailEnd len="med" w="med" type="none"/>
          </a:ln>
        </p:spPr>
      </p:cxnSp>
      <p:cxnSp>
        <p:nvCxnSpPr>
          <p:cNvPr id="825" name="Google Shape;825;p104"/>
          <p:cNvCxnSpPr/>
          <p:nvPr/>
        </p:nvCxnSpPr>
        <p:spPr>
          <a:xfrm>
            <a:off x="322800" y="4377025"/>
            <a:ext cx="8511900" cy="20400"/>
          </a:xfrm>
          <a:prstGeom prst="straightConnector1">
            <a:avLst/>
          </a:prstGeom>
          <a:noFill/>
          <a:ln cap="flat" cmpd="sng" w="19050">
            <a:solidFill>
              <a:srgbClr val="B7B7B7"/>
            </a:solidFill>
            <a:prstDash val="solid"/>
            <a:round/>
            <a:headEnd len="med" w="med" type="none"/>
            <a:tailEnd len="med" w="med" type="none"/>
          </a:ln>
        </p:spPr>
      </p:cxn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9" name="Shape 829"/>
        <p:cNvGrpSpPr/>
        <p:nvPr/>
      </p:nvGrpSpPr>
      <p:grpSpPr>
        <a:xfrm>
          <a:off x="0" y="0"/>
          <a:ext cx="0" cy="0"/>
          <a:chOff x="0" y="0"/>
          <a:chExt cx="0" cy="0"/>
        </a:xfrm>
      </p:grpSpPr>
      <p:sp>
        <p:nvSpPr>
          <p:cNvPr id="830" name="Google Shape;830;p105"/>
          <p:cNvSpPr txBox="1"/>
          <p:nvPr>
            <p:ph idx="1" type="subTitle"/>
          </p:nvPr>
        </p:nvSpPr>
        <p:spPr>
          <a:xfrm>
            <a:off x="120575" y="158975"/>
            <a:ext cx="8612400" cy="66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Overview of Lifecycle Policies</a:t>
            </a:r>
            <a:endParaRPr>
              <a:solidFill>
                <a:srgbClr val="FF7A00"/>
              </a:solidFill>
              <a:latin typeface="EB Garamond"/>
              <a:ea typeface="EB Garamond"/>
              <a:cs typeface="EB Garamond"/>
              <a:sym typeface="EB Garamond"/>
            </a:endParaRPr>
          </a:p>
        </p:txBody>
      </p:sp>
      <p:sp>
        <p:nvSpPr>
          <p:cNvPr id="831" name="Google Shape;831;p105"/>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
        <p:nvSpPr>
          <p:cNvPr id="832" name="Google Shape;832;p105"/>
          <p:cNvSpPr txBox="1"/>
          <p:nvPr/>
        </p:nvSpPr>
        <p:spPr>
          <a:xfrm>
            <a:off x="234125" y="672025"/>
            <a:ext cx="8385300" cy="3105300"/>
          </a:xfrm>
          <a:prstGeom prst="rect">
            <a:avLst/>
          </a:prstGeom>
          <a:noFill/>
          <a:ln>
            <a:noFill/>
          </a:ln>
        </p:spPr>
        <p:txBody>
          <a:bodyPr anchorCtr="0" anchor="t" bIns="91425" lIns="91425" spcFirstLastPara="1" rIns="91425" wrap="square" tIns="91425">
            <a:noAutofit/>
          </a:bodyPr>
          <a:lstStyle/>
          <a:p>
            <a:pPr indent="0" lvl="0" marL="0" rtl="0" algn="l">
              <a:spcBef>
                <a:spcPts val="48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None/>
            </a:pPr>
            <a:r>
              <a:rPr lang="en" sz="1800">
                <a:solidFill>
                  <a:srgbClr val="666666"/>
                </a:solidFill>
                <a:latin typeface="EB Garamond"/>
                <a:ea typeface="EB Garamond"/>
                <a:cs typeface="EB Garamond"/>
                <a:sym typeface="EB Garamond"/>
              </a:rPr>
              <a:t>Organizations tends to keep terabytes of data in S3. For such cases, cost becomes a primary factor.</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None/>
            </a:pPr>
            <a:r>
              <a:rPr lang="en" sz="1800">
                <a:solidFill>
                  <a:srgbClr val="666666"/>
                </a:solidFill>
                <a:latin typeface="EB Garamond"/>
                <a:ea typeface="EB Garamond"/>
                <a:cs typeface="EB Garamond"/>
                <a:sym typeface="EB Garamond"/>
              </a:rPr>
              <a:t>Storing the data directly into the AWS S3 Standard is not the best approach. Depending on the access patterns, criticality of the data, data should be transitioned to appropriate storage class.</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None/>
            </a:pPr>
            <a:r>
              <a:t/>
            </a:r>
            <a:endParaRPr sz="1800">
              <a:solidFill>
                <a:srgbClr val="666666"/>
              </a:solidFill>
              <a:latin typeface="EB Garamond"/>
              <a:ea typeface="EB Garamond"/>
              <a:cs typeface="EB Garamond"/>
              <a:sym typeface="EB Garamond"/>
            </a:endParaRPr>
          </a:p>
          <a:p>
            <a:pPr indent="-342900" lvl="0" marL="457200" rtl="0" algn="l">
              <a:spcBef>
                <a:spcPts val="600"/>
              </a:spcBef>
              <a:spcAft>
                <a:spcPts val="0"/>
              </a:spcAft>
              <a:buClr>
                <a:srgbClr val="666666"/>
              </a:buClr>
              <a:buSzPts val="1800"/>
              <a:buFont typeface="EB Garamond"/>
              <a:buChar char="●"/>
            </a:pPr>
            <a:r>
              <a:rPr lang="en" sz="1800">
                <a:solidFill>
                  <a:srgbClr val="666666"/>
                </a:solidFill>
                <a:latin typeface="EB Garamond"/>
                <a:ea typeface="EB Garamond"/>
                <a:cs typeface="EB Garamond"/>
                <a:sym typeface="EB Garamond"/>
              </a:rPr>
              <a:t>We can store 1 months of logs in </a:t>
            </a:r>
            <a:r>
              <a:rPr lang="en" sz="1800">
                <a:solidFill>
                  <a:srgbClr val="1155CC"/>
                </a:solidFill>
                <a:latin typeface="EB Garamond"/>
                <a:ea typeface="EB Garamond"/>
                <a:cs typeface="EB Garamond"/>
                <a:sym typeface="EB Garamond"/>
              </a:rPr>
              <a:t>Amazon S3 Standard</a:t>
            </a:r>
            <a:r>
              <a:rPr lang="en" sz="1800">
                <a:solidFill>
                  <a:srgbClr val="666666"/>
                </a:solidFill>
                <a:latin typeface="EB Garamond"/>
                <a:ea typeface="EB Garamond"/>
                <a:cs typeface="EB Garamond"/>
                <a:sym typeface="EB Garamond"/>
              </a:rPr>
              <a:t>.</a:t>
            </a:r>
            <a:endParaRPr sz="1800">
              <a:solidFill>
                <a:srgbClr val="666666"/>
              </a:solidFill>
              <a:latin typeface="EB Garamond"/>
              <a:ea typeface="EB Garamond"/>
              <a:cs typeface="EB Garamond"/>
              <a:sym typeface="EB Garamond"/>
            </a:endParaRPr>
          </a:p>
          <a:p>
            <a:pPr indent="-342900" lvl="0" marL="457200" rtl="0" algn="l">
              <a:spcBef>
                <a:spcPts val="0"/>
              </a:spcBef>
              <a:spcAft>
                <a:spcPts val="0"/>
              </a:spcAft>
              <a:buClr>
                <a:srgbClr val="666666"/>
              </a:buClr>
              <a:buSzPts val="1800"/>
              <a:buFont typeface="EB Garamond"/>
              <a:buChar char="●"/>
            </a:pPr>
            <a:r>
              <a:rPr lang="en" sz="1800">
                <a:solidFill>
                  <a:srgbClr val="666666"/>
                </a:solidFill>
                <a:latin typeface="EB Garamond"/>
                <a:ea typeface="EB Garamond"/>
                <a:cs typeface="EB Garamond"/>
                <a:sym typeface="EB Garamond"/>
              </a:rPr>
              <a:t>Move the logs older than 1 month to </a:t>
            </a:r>
            <a:r>
              <a:rPr lang="en" sz="1800">
                <a:solidFill>
                  <a:srgbClr val="674EA7"/>
                </a:solidFill>
                <a:latin typeface="EB Garamond"/>
                <a:ea typeface="EB Garamond"/>
                <a:cs typeface="EB Garamond"/>
                <a:sym typeface="EB Garamond"/>
              </a:rPr>
              <a:t>S3 Standard-IA</a:t>
            </a:r>
            <a:endParaRPr sz="1800">
              <a:solidFill>
                <a:srgbClr val="674EA7"/>
              </a:solidFill>
              <a:latin typeface="EB Garamond"/>
              <a:ea typeface="EB Garamond"/>
              <a:cs typeface="EB Garamond"/>
              <a:sym typeface="EB Garamond"/>
            </a:endParaRPr>
          </a:p>
          <a:p>
            <a:pPr indent="-342900" lvl="0" marL="457200" rtl="0" algn="l">
              <a:spcBef>
                <a:spcPts val="0"/>
              </a:spcBef>
              <a:spcAft>
                <a:spcPts val="0"/>
              </a:spcAft>
              <a:buClr>
                <a:srgbClr val="666666"/>
              </a:buClr>
              <a:buSzPts val="1800"/>
              <a:buFont typeface="EB Garamond"/>
              <a:buChar char="●"/>
            </a:pPr>
            <a:r>
              <a:rPr lang="en" sz="1800">
                <a:solidFill>
                  <a:srgbClr val="666666"/>
                </a:solidFill>
                <a:latin typeface="EB Garamond"/>
                <a:ea typeface="EB Garamond"/>
                <a:cs typeface="EB Garamond"/>
                <a:sym typeface="EB Garamond"/>
              </a:rPr>
              <a:t>Move the logs older than 6  months to </a:t>
            </a:r>
            <a:r>
              <a:rPr lang="en" sz="1800">
                <a:solidFill>
                  <a:srgbClr val="A64D79"/>
                </a:solidFill>
                <a:latin typeface="EB Garamond"/>
                <a:ea typeface="EB Garamond"/>
                <a:cs typeface="EB Garamond"/>
                <a:sym typeface="EB Garamond"/>
              </a:rPr>
              <a:t>Glacier</a:t>
            </a:r>
            <a:endParaRPr sz="1800">
              <a:solidFill>
                <a:srgbClr val="A64D79"/>
              </a:solidFill>
              <a:latin typeface="EB Garamond"/>
              <a:ea typeface="EB Garamond"/>
              <a:cs typeface="EB Garamond"/>
              <a:sym typeface="EB Garamon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99999"/>
        </a:solidFill>
      </p:bgPr>
    </p:bg>
    <p:spTree>
      <p:nvGrpSpPr>
        <p:cNvPr id="221" name="Shape 221"/>
        <p:cNvGrpSpPr/>
        <p:nvPr/>
      </p:nvGrpSpPr>
      <p:grpSpPr>
        <a:xfrm>
          <a:off x="0" y="0"/>
          <a:ext cx="0" cy="0"/>
          <a:chOff x="0" y="0"/>
          <a:chExt cx="0" cy="0"/>
        </a:xfrm>
      </p:grpSpPr>
      <p:sp>
        <p:nvSpPr>
          <p:cNvPr id="222" name="Google Shape;222;p43"/>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accent3"/>
                </a:solidFill>
                <a:latin typeface="Average"/>
                <a:ea typeface="Average"/>
                <a:cs typeface="Average"/>
                <a:sym typeface="Average"/>
              </a:rPr>
              <a:t>‹#›</a:t>
            </a:fld>
            <a:endParaRPr>
              <a:solidFill>
                <a:schemeClr val="accent3"/>
              </a:solidFill>
              <a:latin typeface="Average"/>
              <a:ea typeface="Average"/>
              <a:cs typeface="Average"/>
              <a:sym typeface="Average"/>
            </a:endParaRPr>
          </a:p>
        </p:txBody>
      </p:sp>
      <p:sp>
        <p:nvSpPr>
          <p:cNvPr id="223" name="Google Shape;223;p43"/>
          <p:cNvSpPr txBox="1"/>
          <p:nvPr/>
        </p:nvSpPr>
        <p:spPr>
          <a:xfrm>
            <a:off x="1109375" y="1647250"/>
            <a:ext cx="71001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000">
                <a:latin typeface="Ubuntu"/>
                <a:ea typeface="Ubuntu"/>
                <a:cs typeface="Ubuntu"/>
                <a:sym typeface="Ubuntu"/>
              </a:rPr>
              <a:t>                       EBS Snapshots</a:t>
            </a:r>
            <a:endParaRPr b="1" sz="3100">
              <a:latin typeface="Roboto Mono"/>
              <a:ea typeface="Roboto Mono"/>
              <a:cs typeface="Roboto Mono"/>
              <a:sym typeface="Roboto Mono"/>
            </a:endParaRPr>
          </a:p>
        </p:txBody>
      </p:sp>
      <p:pic>
        <p:nvPicPr>
          <p:cNvPr id="224" name="Google Shape;224;p43"/>
          <p:cNvPicPr preferRelativeResize="0"/>
          <p:nvPr/>
        </p:nvPicPr>
        <p:blipFill>
          <a:blip r:embed="rId3">
            <a:alphaModFix/>
          </a:blip>
          <a:stretch>
            <a:fillRect/>
          </a:stretch>
        </p:blipFill>
        <p:spPr>
          <a:xfrm>
            <a:off x="3992775" y="2541500"/>
            <a:ext cx="853225" cy="853225"/>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6" name="Shape 836"/>
        <p:cNvGrpSpPr/>
        <p:nvPr/>
      </p:nvGrpSpPr>
      <p:grpSpPr>
        <a:xfrm>
          <a:off x="0" y="0"/>
          <a:ext cx="0" cy="0"/>
          <a:chOff x="0" y="0"/>
          <a:chExt cx="0" cy="0"/>
        </a:xfrm>
      </p:grpSpPr>
      <p:sp>
        <p:nvSpPr>
          <p:cNvPr id="837" name="Google Shape;837;p106"/>
          <p:cNvSpPr txBox="1"/>
          <p:nvPr>
            <p:ph idx="1" type="subTitle"/>
          </p:nvPr>
        </p:nvSpPr>
        <p:spPr>
          <a:xfrm>
            <a:off x="-79975" y="121575"/>
            <a:ext cx="8612400" cy="66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Transition Actions</a:t>
            </a:r>
            <a:endParaRPr>
              <a:solidFill>
                <a:srgbClr val="FF7A00"/>
              </a:solidFill>
              <a:latin typeface="EB Garamond"/>
              <a:ea typeface="EB Garamond"/>
              <a:cs typeface="EB Garamond"/>
              <a:sym typeface="EB Garamond"/>
            </a:endParaRPr>
          </a:p>
        </p:txBody>
      </p:sp>
      <p:sp>
        <p:nvSpPr>
          <p:cNvPr id="838" name="Google Shape;838;p106"/>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
        <p:nvSpPr>
          <p:cNvPr id="839" name="Google Shape;839;p106"/>
          <p:cNvSpPr/>
          <p:nvPr/>
        </p:nvSpPr>
        <p:spPr>
          <a:xfrm>
            <a:off x="708700" y="1799275"/>
            <a:ext cx="1651500" cy="483600"/>
          </a:xfrm>
          <a:prstGeom prst="roundRect">
            <a:avLst>
              <a:gd fmla="val 16667" name="adj"/>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video.mp4</a:t>
            </a:r>
            <a:endParaRPr/>
          </a:p>
        </p:txBody>
      </p:sp>
      <p:sp>
        <p:nvSpPr>
          <p:cNvPr id="840" name="Google Shape;840;p106"/>
          <p:cNvSpPr/>
          <p:nvPr/>
        </p:nvSpPr>
        <p:spPr>
          <a:xfrm>
            <a:off x="3606188" y="1799275"/>
            <a:ext cx="1651500" cy="483600"/>
          </a:xfrm>
          <a:prstGeom prst="roundRect">
            <a:avLst>
              <a:gd fmla="val 16667" name="adj"/>
            </a:avLst>
          </a:prstGeom>
          <a:solidFill>
            <a:srgbClr val="F9CB9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video.mp4</a:t>
            </a:r>
            <a:endParaRPr/>
          </a:p>
        </p:txBody>
      </p:sp>
      <p:sp>
        <p:nvSpPr>
          <p:cNvPr id="841" name="Google Shape;841;p106"/>
          <p:cNvSpPr/>
          <p:nvPr/>
        </p:nvSpPr>
        <p:spPr>
          <a:xfrm>
            <a:off x="6145175" y="1799275"/>
            <a:ext cx="1651500" cy="483600"/>
          </a:xfrm>
          <a:prstGeom prst="roundRect">
            <a:avLst>
              <a:gd fmla="val 16667" name="adj"/>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video.mp4</a:t>
            </a:r>
            <a:endParaRPr/>
          </a:p>
        </p:txBody>
      </p:sp>
      <p:cxnSp>
        <p:nvCxnSpPr>
          <p:cNvPr id="842" name="Google Shape;842;p106"/>
          <p:cNvCxnSpPr>
            <a:stCxn id="839" idx="3"/>
            <a:endCxn id="840" idx="1"/>
          </p:cNvCxnSpPr>
          <p:nvPr/>
        </p:nvCxnSpPr>
        <p:spPr>
          <a:xfrm>
            <a:off x="2360200" y="2041075"/>
            <a:ext cx="1245900" cy="0"/>
          </a:xfrm>
          <a:prstGeom prst="straightConnector1">
            <a:avLst/>
          </a:prstGeom>
          <a:noFill/>
          <a:ln cap="flat" cmpd="sng" w="9525">
            <a:solidFill>
              <a:schemeClr val="dk2"/>
            </a:solidFill>
            <a:prstDash val="solid"/>
            <a:round/>
            <a:headEnd len="med" w="med" type="none"/>
            <a:tailEnd len="med" w="med" type="stealth"/>
          </a:ln>
        </p:spPr>
      </p:cxnSp>
      <p:sp>
        <p:nvSpPr>
          <p:cNvPr id="843" name="Google Shape;843;p106"/>
          <p:cNvSpPr txBox="1"/>
          <p:nvPr/>
        </p:nvSpPr>
        <p:spPr>
          <a:xfrm>
            <a:off x="2464200" y="1551475"/>
            <a:ext cx="1038000" cy="24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t>After 30 days</a:t>
            </a:r>
            <a:endParaRPr sz="1100"/>
          </a:p>
        </p:txBody>
      </p:sp>
      <p:cxnSp>
        <p:nvCxnSpPr>
          <p:cNvPr id="844" name="Google Shape;844;p106"/>
          <p:cNvCxnSpPr>
            <a:stCxn id="840" idx="3"/>
            <a:endCxn id="841" idx="1"/>
          </p:cNvCxnSpPr>
          <p:nvPr/>
        </p:nvCxnSpPr>
        <p:spPr>
          <a:xfrm>
            <a:off x="5257688" y="2041075"/>
            <a:ext cx="887400" cy="0"/>
          </a:xfrm>
          <a:prstGeom prst="straightConnector1">
            <a:avLst/>
          </a:prstGeom>
          <a:noFill/>
          <a:ln cap="flat" cmpd="sng" w="9525">
            <a:solidFill>
              <a:schemeClr val="dk2"/>
            </a:solidFill>
            <a:prstDash val="solid"/>
            <a:round/>
            <a:headEnd len="med" w="med" type="none"/>
            <a:tailEnd len="med" w="med" type="stealth"/>
          </a:ln>
        </p:spPr>
      </p:cxnSp>
      <p:sp>
        <p:nvSpPr>
          <p:cNvPr id="845" name="Google Shape;845;p106"/>
          <p:cNvSpPr txBox="1"/>
          <p:nvPr/>
        </p:nvSpPr>
        <p:spPr>
          <a:xfrm>
            <a:off x="5182400" y="1551475"/>
            <a:ext cx="1038000" cy="24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t>After 60 days</a:t>
            </a:r>
            <a:endParaRPr sz="1100"/>
          </a:p>
        </p:txBody>
      </p:sp>
      <p:pic>
        <p:nvPicPr>
          <p:cNvPr id="846" name="Google Shape;846;p106"/>
          <p:cNvPicPr preferRelativeResize="0"/>
          <p:nvPr/>
        </p:nvPicPr>
        <p:blipFill>
          <a:blip r:embed="rId3">
            <a:alphaModFix/>
          </a:blip>
          <a:stretch>
            <a:fillRect/>
          </a:stretch>
        </p:blipFill>
        <p:spPr>
          <a:xfrm>
            <a:off x="6768147" y="2566100"/>
            <a:ext cx="548175" cy="548175"/>
          </a:xfrm>
          <a:prstGeom prst="rect">
            <a:avLst/>
          </a:prstGeom>
          <a:noFill/>
          <a:ln>
            <a:noFill/>
          </a:ln>
        </p:spPr>
      </p:pic>
      <p:sp>
        <p:nvSpPr>
          <p:cNvPr id="847" name="Google Shape;847;p106"/>
          <p:cNvSpPr txBox="1"/>
          <p:nvPr/>
        </p:nvSpPr>
        <p:spPr>
          <a:xfrm>
            <a:off x="6524625" y="3114275"/>
            <a:ext cx="1427400" cy="24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   Glacier</a:t>
            </a:r>
            <a:endParaRPr/>
          </a:p>
        </p:txBody>
      </p:sp>
      <p:pic>
        <p:nvPicPr>
          <p:cNvPr id="848" name="Google Shape;848;p106"/>
          <p:cNvPicPr preferRelativeResize="0"/>
          <p:nvPr/>
        </p:nvPicPr>
        <p:blipFill>
          <a:blip r:embed="rId4">
            <a:alphaModFix/>
          </a:blip>
          <a:stretch>
            <a:fillRect/>
          </a:stretch>
        </p:blipFill>
        <p:spPr>
          <a:xfrm>
            <a:off x="1124925" y="2625050"/>
            <a:ext cx="608225" cy="608225"/>
          </a:xfrm>
          <a:prstGeom prst="rect">
            <a:avLst/>
          </a:prstGeom>
          <a:noFill/>
          <a:ln>
            <a:noFill/>
          </a:ln>
        </p:spPr>
      </p:pic>
      <p:sp>
        <p:nvSpPr>
          <p:cNvPr id="849" name="Google Shape;849;p106"/>
          <p:cNvSpPr txBox="1"/>
          <p:nvPr/>
        </p:nvSpPr>
        <p:spPr>
          <a:xfrm>
            <a:off x="820750" y="3344225"/>
            <a:ext cx="1487400" cy="24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  S3 Standard</a:t>
            </a:r>
            <a:endParaRPr/>
          </a:p>
        </p:txBody>
      </p:sp>
      <p:sp>
        <p:nvSpPr>
          <p:cNvPr id="850" name="Google Shape;850;p106"/>
          <p:cNvSpPr txBox="1"/>
          <p:nvPr/>
        </p:nvSpPr>
        <p:spPr>
          <a:xfrm>
            <a:off x="3714175" y="2805263"/>
            <a:ext cx="1651500" cy="24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  S3 Standard-IA</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4" name="Shape 854"/>
        <p:cNvGrpSpPr/>
        <p:nvPr/>
      </p:nvGrpSpPr>
      <p:grpSpPr>
        <a:xfrm>
          <a:off x="0" y="0"/>
          <a:ext cx="0" cy="0"/>
          <a:chOff x="0" y="0"/>
          <a:chExt cx="0" cy="0"/>
        </a:xfrm>
      </p:grpSpPr>
      <p:sp>
        <p:nvSpPr>
          <p:cNvPr id="855" name="Google Shape;855;p107"/>
          <p:cNvSpPr txBox="1"/>
          <p:nvPr>
            <p:ph type="ctrTitle"/>
          </p:nvPr>
        </p:nvSpPr>
        <p:spPr>
          <a:xfrm>
            <a:off x="992851" y="1573300"/>
            <a:ext cx="7158300" cy="1143300"/>
          </a:xfrm>
          <a:prstGeom prst="rect">
            <a:avLst/>
          </a:prstGeom>
          <a:ln cap="flat" cmpd="sng" w="9525">
            <a:solidFill>
              <a:srgbClr val="FFFFFF"/>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lang="en" sz="3600">
                <a:solidFill>
                  <a:srgbClr val="666666"/>
                </a:solidFill>
                <a:latin typeface="EB Garamond"/>
                <a:ea typeface="EB Garamond"/>
                <a:cs typeface="EB Garamond"/>
                <a:sym typeface="EB Garamond"/>
              </a:rPr>
              <a:t>S3 Versioning</a:t>
            </a:r>
            <a:endParaRPr sz="3600">
              <a:solidFill>
                <a:srgbClr val="666666"/>
              </a:solidFill>
              <a:latin typeface="EB Garamond"/>
              <a:ea typeface="EB Garamond"/>
              <a:cs typeface="EB Garamond"/>
              <a:sym typeface="EB Garamond"/>
            </a:endParaRPr>
          </a:p>
        </p:txBody>
      </p:sp>
      <p:sp>
        <p:nvSpPr>
          <p:cNvPr id="856" name="Google Shape;856;p107"/>
          <p:cNvSpPr txBox="1"/>
          <p:nvPr>
            <p:ph idx="1" type="subTitle"/>
          </p:nvPr>
        </p:nvSpPr>
        <p:spPr>
          <a:xfrm>
            <a:off x="0" y="302985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7A00"/>
                </a:solidFill>
                <a:latin typeface="EB Garamond"/>
                <a:ea typeface="EB Garamond"/>
                <a:cs typeface="EB Garamond"/>
                <a:sym typeface="EB Garamond"/>
              </a:rPr>
              <a:t>    Versioning in Object Storage</a:t>
            </a:r>
            <a:endParaRPr>
              <a:solidFill>
                <a:srgbClr val="FF7A00"/>
              </a:solidFill>
              <a:latin typeface="EB Garamond"/>
              <a:ea typeface="EB Garamond"/>
              <a:cs typeface="EB Garamond"/>
              <a:sym typeface="EB Garamond"/>
            </a:endParaRPr>
          </a:p>
        </p:txBody>
      </p:sp>
      <p:cxnSp>
        <p:nvCxnSpPr>
          <p:cNvPr id="857" name="Google Shape;857;p107"/>
          <p:cNvCxnSpPr/>
          <p:nvPr/>
        </p:nvCxnSpPr>
        <p:spPr>
          <a:xfrm flipH="1" rot="10800000">
            <a:off x="383250" y="663825"/>
            <a:ext cx="8391000" cy="1800"/>
          </a:xfrm>
          <a:prstGeom prst="straightConnector1">
            <a:avLst/>
          </a:prstGeom>
          <a:noFill/>
          <a:ln cap="flat" cmpd="sng" w="19050">
            <a:solidFill>
              <a:srgbClr val="CCCCCC"/>
            </a:solidFill>
            <a:prstDash val="solid"/>
            <a:round/>
            <a:headEnd len="med" w="med" type="none"/>
            <a:tailEnd len="med" w="med" type="none"/>
          </a:ln>
        </p:spPr>
      </p:cxnSp>
      <p:cxnSp>
        <p:nvCxnSpPr>
          <p:cNvPr id="858" name="Google Shape;858;p107"/>
          <p:cNvCxnSpPr/>
          <p:nvPr/>
        </p:nvCxnSpPr>
        <p:spPr>
          <a:xfrm>
            <a:off x="322800" y="4377025"/>
            <a:ext cx="8511900" cy="20400"/>
          </a:xfrm>
          <a:prstGeom prst="straightConnector1">
            <a:avLst/>
          </a:prstGeom>
          <a:noFill/>
          <a:ln cap="flat" cmpd="sng" w="19050">
            <a:solidFill>
              <a:srgbClr val="B7B7B7"/>
            </a:solidFill>
            <a:prstDash val="solid"/>
            <a:round/>
            <a:headEnd len="med" w="med" type="none"/>
            <a:tailEnd len="med" w="med" type="none"/>
          </a:ln>
        </p:spPr>
      </p:cxn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2" name="Shape 862"/>
        <p:cNvGrpSpPr/>
        <p:nvPr/>
      </p:nvGrpSpPr>
      <p:grpSpPr>
        <a:xfrm>
          <a:off x="0" y="0"/>
          <a:ext cx="0" cy="0"/>
          <a:chOff x="0" y="0"/>
          <a:chExt cx="0" cy="0"/>
        </a:xfrm>
      </p:grpSpPr>
      <p:sp>
        <p:nvSpPr>
          <p:cNvPr id="863" name="Google Shape;863;p108"/>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
        <p:nvSpPr>
          <p:cNvPr id="864" name="Google Shape;864;p108"/>
          <p:cNvSpPr txBox="1"/>
          <p:nvPr>
            <p:ph idx="1" type="subTitle"/>
          </p:nvPr>
        </p:nvSpPr>
        <p:spPr>
          <a:xfrm>
            <a:off x="1466301" y="81100"/>
            <a:ext cx="6539100" cy="34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rgbClr val="8E7CC3"/>
                </a:solidFill>
                <a:latin typeface="EB Garamond"/>
                <a:ea typeface="EB Garamond"/>
                <a:cs typeface="EB Garamond"/>
                <a:sym typeface="EB Garamond"/>
              </a:rPr>
              <a:t>Challenge 1 - Multiple Object with Same Key</a:t>
            </a:r>
            <a:endParaRPr>
              <a:solidFill>
                <a:srgbClr val="8E7CC3"/>
              </a:solidFill>
              <a:latin typeface="EB Garamond"/>
              <a:ea typeface="EB Garamond"/>
              <a:cs typeface="EB Garamond"/>
              <a:sym typeface="EB Garamond"/>
            </a:endParaRPr>
          </a:p>
        </p:txBody>
      </p:sp>
      <p:sp>
        <p:nvSpPr>
          <p:cNvPr id="865" name="Google Shape;865;p108"/>
          <p:cNvSpPr/>
          <p:nvPr/>
        </p:nvSpPr>
        <p:spPr>
          <a:xfrm>
            <a:off x="5859075" y="1565599"/>
            <a:ext cx="1567750" cy="1603263"/>
          </a:xfrm>
          <a:prstGeom prst="flowChartMagneticDisk">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108"/>
          <p:cNvSpPr/>
          <p:nvPr/>
        </p:nvSpPr>
        <p:spPr>
          <a:xfrm>
            <a:off x="1220200" y="2109887"/>
            <a:ext cx="923400" cy="342900"/>
          </a:xfrm>
          <a:prstGeom prst="roundRect">
            <a:avLst>
              <a:gd fmla="val 16667" name="adj"/>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a.txt</a:t>
            </a:r>
            <a:endParaRPr/>
          </a:p>
        </p:txBody>
      </p:sp>
      <p:cxnSp>
        <p:nvCxnSpPr>
          <p:cNvPr id="867" name="Google Shape;867;p108"/>
          <p:cNvCxnSpPr/>
          <p:nvPr/>
        </p:nvCxnSpPr>
        <p:spPr>
          <a:xfrm flipH="1" rot="10800000">
            <a:off x="2336975" y="2263937"/>
            <a:ext cx="2877900" cy="10800"/>
          </a:xfrm>
          <a:prstGeom prst="straightConnector1">
            <a:avLst/>
          </a:prstGeom>
          <a:noFill/>
          <a:ln cap="flat" cmpd="sng" w="9525">
            <a:solidFill>
              <a:schemeClr val="dk2"/>
            </a:solidFill>
            <a:prstDash val="solid"/>
            <a:round/>
            <a:headEnd len="med" w="med" type="none"/>
            <a:tailEnd len="med" w="med" type="stealth"/>
          </a:ln>
        </p:spPr>
      </p:cxnSp>
      <p:sp>
        <p:nvSpPr>
          <p:cNvPr id="868" name="Google Shape;868;p108"/>
          <p:cNvSpPr/>
          <p:nvPr/>
        </p:nvSpPr>
        <p:spPr>
          <a:xfrm>
            <a:off x="6181250" y="2369137"/>
            <a:ext cx="923400" cy="342900"/>
          </a:xfrm>
          <a:prstGeom prst="roundRect">
            <a:avLst>
              <a:gd fmla="val 16667" name="adj"/>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a.txt</a:t>
            </a:r>
            <a:endParaRPr/>
          </a:p>
        </p:txBody>
      </p:sp>
      <p:sp>
        <p:nvSpPr>
          <p:cNvPr id="869" name="Google Shape;869;p108"/>
          <p:cNvSpPr/>
          <p:nvPr/>
        </p:nvSpPr>
        <p:spPr>
          <a:xfrm>
            <a:off x="1220200" y="2712037"/>
            <a:ext cx="923400" cy="342900"/>
          </a:xfrm>
          <a:prstGeom prst="roundRect">
            <a:avLst>
              <a:gd fmla="val 16667" name="adj"/>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a.txt</a:t>
            </a:r>
            <a:endParaRPr/>
          </a:p>
        </p:txBody>
      </p:sp>
      <p:cxnSp>
        <p:nvCxnSpPr>
          <p:cNvPr id="870" name="Google Shape;870;p108"/>
          <p:cNvCxnSpPr/>
          <p:nvPr/>
        </p:nvCxnSpPr>
        <p:spPr>
          <a:xfrm flipH="1" rot="10800000">
            <a:off x="2381975" y="2878087"/>
            <a:ext cx="2877900" cy="10800"/>
          </a:xfrm>
          <a:prstGeom prst="straightConnector1">
            <a:avLst/>
          </a:prstGeom>
          <a:noFill/>
          <a:ln cap="flat" cmpd="sng" w="9525">
            <a:solidFill>
              <a:schemeClr val="dk2"/>
            </a:solidFill>
            <a:prstDash val="solid"/>
            <a:round/>
            <a:headEnd len="med" w="med" type="none"/>
            <a:tailEnd len="med" w="med" type="stealth"/>
          </a:ln>
        </p:spPr>
      </p:cxnSp>
      <p:sp>
        <p:nvSpPr>
          <p:cNvPr id="871" name="Google Shape;871;p108"/>
          <p:cNvSpPr txBox="1"/>
          <p:nvPr/>
        </p:nvSpPr>
        <p:spPr>
          <a:xfrm>
            <a:off x="6287400" y="3241162"/>
            <a:ext cx="1021200" cy="15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Storage</a:t>
            </a:r>
            <a:endParaRPr/>
          </a:p>
        </p:txBody>
      </p:sp>
      <p:sp>
        <p:nvSpPr>
          <p:cNvPr id="872" name="Google Shape;872;p108"/>
          <p:cNvSpPr txBox="1"/>
          <p:nvPr/>
        </p:nvSpPr>
        <p:spPr>
          <a:xfrm>
            <a:off x="3130400" y="1772212"/>
            <a:ext cx="1646400" cy="15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Store File</a:t>
            </a:r>
            <a:endParaRPr/>
          </a:p>
        </p:txBody>
      </p:sp>
      <p:sp>
        <p:nvSpPr>
          <p:cNvPr id="873" name="Google Shape;873;p108"/>
          <p:cNvSpPr/>
          <p:nvPr/>
        </p:nvSpPr>
        <p:spPr>
          <a:xfrm>
            <a:off x="6181250" y="2335387"/>
            <a:ext cx="923400" cy="342900"/>
          </a:xfrm>
          <a:prstGeom prst="roundRect">
            <a:avLst>
              <a:gd fmla="val 16667" name="adj"/>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a.txt</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66"/>
                                        </p:tgtEl>
                                        <p:attrNameLst>
                                          <p:attrName>style.visibility</p:attrName>
                                        </p:attrNameLst>
                                      </p:cBhvr>
                                      <p:to>
                                        <p:strVal val="visible"/>
                                      </p:to>
                                    </p:set>
                                    <p:animEffect filter="fade" transition="in">
                                      <p:cBhvr>
                                        <p:cTn dur="1000"/>
                                        <p:tgtEl>
                                          <p:spTgt spid="86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67"/>
                                        </p:tgtEl>
                                        <p:attrNameLst>
                                          <p:attrName>style.visibility</p:attrName>
                                        </p:attrNameLst>
                                      </p:cBhvr>
                                      <p:to>
                                        <p:strVal val="visible"/>
                                      </p:to>
                                    </p:set>
                                    <p:animEffect filter="fade" transition="in">
                                      <p:cBhvr>
                                        <p:cTn dur="1000"/>
                                        <p:tgtEl>
                                          <p:spTgt spid="86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72"/>
                                        </p:tgtEl>
                                        <p:attrNameLst>
                                          <p:attrName>style.visibility</p:attrName>
                                        </p:attrNameLst>
                                      </p:cBhvr>
                                      <p:to>
                                        <p:strVal val="visible"/>
                                      </p:to>
                                    </p:set>
                                    <p:animEffect filter="fade" transition="in">
                                      <p:cBhvr>
                                        <p:cTn dur="1000"/>
                                        <p:tgtEl>
                                          <p:spTgt spid="87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68"/>
                                        </p:tgtEl>
                                        <p:attrNameLst>
                                          <p:attrName>style.visibility</p:attrName>
                                        </p:attrNameLst>
                                      </p:cBhvr>
                                      <p:to>
                                        <p:strVal val="visible"/>
                                      </p:to>
                                    </p:set>
                                    <p:animEffect filter="fade" transition="in">
                                      <p:cBhvr>
                                        <p:cTn dur="1000"/>
                                        <p:tgtEl>
                                          <p:spTgt spid="86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69"/>
                                        </p:tgtEl>
                                        <p:attrNameLst>
                                          <p:attrName>style.visibility</p:attrName>
                                        </p:attrNameLst>
                                      </p:cBhvr>
                                      <p:to>
                                        <p:strVal val="visible"/>
                                      </p:to>
                                    </p:set>
                                    <p:animEffect filter="fade" transition="in">
                                      <p:cBhvr>
                                        <p:cTn dur="1000"/>
                                        <p:tgtEl>
                                          <p:spTgt spid="86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70"/>
                                        </p:tgtEl>
                                        <p:attrNameLst>
                                          <p:attrName>style.visibility</p:attrName>
                                        </p:attrNameLst>
                                      </p:cBhvr>
                                      <p:to>
                                        <p:strVal val="visible"/>
                                      </p:to>
                                    </p:set>
                                    <p:animEffect filter="fade" transition="in">
                                      <p:cBhvr>
                                        <p:cTn dur="1000"/>
                                        <p:tgtEl>
                                          <p:spTgt spid="87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000"/>
                                          </p:stCondLst>
                                        </p:cTn>
                                        <p:tgtEl>
                                          <p:spTgt spid="868"/>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73"/>
                                        </p:tgtEl>
                                        <p:attrNameLst>
                                          <p:attrName>style.visibility</p:attrName>
                                        </p:attrNameLst>
                                      </p:cBhvr>
                                      <p:to>
                                        <p:strVal val="visible"/>
                                      </p:to>
                                    </p:set>
                                    <p:animEffect filter="fade" transition="in">
                                      <p:cBhvr>
                                        <p:cTn dur="1000"/>
                                        <p:tgtEl>
                                          <p:spTgt spid="87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7" name="Shape 877"/>
        <p:cNvGrpSpPr/>
        <p:nvPr/>
      </p:nvGrpSpPr>
      <p:grpSpPr>
        <a:xfrm>
          <a:off x="0" y="0"/>
          <a:ext cx="0" cy="0"/>
          <a:chOff x="0" y="0"/>
          <a:chExt cx="0" cy="0"/>
        </a:xfrm>
      </p:grpSpPr>
      <p:sp>
        <p:nvSpPr>
          <p:cNvPr id="878" name="Google Shape;878;p109"/>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
        <p:nvSpPr>
          <p:cNvPr id="879" name="Google Shape;879;p109"/>
          <p:cNvSpPr txBox="1"/>
          <p:nvPr>
            <p:ph idx="1" type="subTitle"/>
          </p:nvPr>
        </p:nvSpPr>
        <p:spPr>
          <a:xfrm>
            <a:off x="1466301" y="81100"/>
            <a:ext cx="6539100" cy="34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rgbClr val="8E7CC3"/>
                </a:solidFill>
                <a:latin typeface="EB Garamond"/>
                <a:ea typeface="EB Garamond"/>
                <a:cs typeface="EB Garamond"/>
                <a:sym typeface="EB Garamond"/>
              </a:rPr>
              <a:t>Challenge 2 - Accidental Deletion of Objects</a:t>
            </a:r>
            <a:endParaRPr>
              <a:solidFill>
                <a:srgbClr val="8E7CC3"/>
              </a:solidFill>
              <a:latin typeface="EB Garamond"/>
              <a:ea typeface="EB Garamond"/>
              <a:cs typeface="EB Garamond"/>
              <a:sym typeface="EB Garamond"/>
            </a:endParaRPr>
          </a:p>
        </p:txBody>
      </p:sp>
      <p:sp>
        <p:nvSpPr>
          <p:cNvPr id="880" name="Google Shape;880;p109"/>
          <p:cNvSpPr/>
          <p:nvPr/>
        </p:nvSpPr>
        <p:spPr>
          <a:xfrm>
            <a:off x="5288600" y="1795007"/>
            <a:ext cx="1567750" cy="1603263"/>
          </a:xfrm>
          <a:prstGeom prst="flowChartMagneticDisk">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81" name="Google Shape;881;p109"/>
          <p:cNvCxnSpPr/>
          <p:nvPr/>
        </p:nvCxnSpPr>
        <p:spPr>
          <a:xfrm flipH="1" rot="10800000">
            <a:off x="2013474" y="2708104"/>
            <a:ext cx="2877900" cy="10800"/>
          </a:xfrm>
          <a:prstGeom prst="straightConnector1">
            <a:avLst/>
          </a:prstGeom>
          <a:noFill/>
          <a:ln cap="flat" cmpd="sng" w="9525">
            <a:solidFill>
              <a:schemeClr val="dk2"/>
            </a:solidFill>
            <a:prstDash val="solid"/>
            <a:round/>
            <a:headEnd len="med" w="med" type="none"/>
            <a:tailEnd len="med" w="med" type="stealth"/>
          </a:ln>
        </p:spPr>
      </p:cxnSp>
      <p:sp>
        <p:nvSpPr>
          <p:cNvPr id="882" name="Google Shape;882;p109"/>
          <p:cNvSpPr/>
          <p:nvPr/>
        </p:nvSpPr>
        <p:spPr>
          <a:xfrm>
            <a:off x="5610775" y="2598544"/>
            <a:ext cx="923400" cy="342900"/>
          </a:xfrm>
          <a:prstGeom prst="roundRect">
            <a:avLst>
              <a:gd fmla="val 16667" name="adj"/>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a.txt</a:t>
            </a:r>
            <a:endParaRPr/>
          </a:p>
        </p:txBody>
      </p:sp>
      <p:sp>
        <p:nvSpPr>
          <p:cNvPr id="883" name="Google Shape;883;p109"/>
          <p:cNvSpPr txBox="1"/>
          <p:nvPr/>
        </p:nvSpPr>
        <p:spPr>
          <a:xfrm>
            <a:off x="5716925" y="3470569"/>
            <a:ext cx="1021200" cy="15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Storage</a:t>
            </a:r>
            <a:endParaRPr/>
          </a:p>
        </p:txBody>
      </p:sp>
      <p:sp>
        <p:nvSpPr>
          <p:cNvPr id="884" name="Google Shape;884;p109"/>
          <p:cNvSpPr txBox="1"/>
          <p:nvPr/>
        </p:nvSpPr>
        <p:spPr>
          <a:xfrm>
            <a:off x="2806899" y="2216379"/>
            <a:ext cx="1646400" cy="15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Delete File</a:t>
            </a:r>
            <a:endParaRPr/>
          </a:p>
        </p:txBody>
      </p:sp>
      <p:pic>
        <p:nvPicPr>
          <p:cNvPr id="885" name="Google Shape;885;p109"/>
          <p:cNvPicPr preferRelativeResize="0"/>
          <p:nvPr/>
        </p:nvPicPr>
        <p:blipFill>
          <a:blip r:embed="rId3">
            <a:alphaModFix/>
          </a:blip>
          <a:stretch>
            <a:fillRect/>
          </a:stretch>
        </p:blipFill>
        <p:spPr>
          <a:xfrm>
            <a:off x="1160550" y="2459600"/>
            <a:ext cx="625975" cy="6208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81"/>
                                        </p:tgtEl>
                                        <p:attrNameLst>
                                          <p:attrName>style.visibility</p:attrName>
                                        </p:attrNameLst>
                                      </p:cBhvr>
                                      <p:to>
                                        <p:strVal val="visible"/>
                                      </p:to>
                                    </p:set>
                                    <p:animEffect filter="fade" transition="in">
                                      <p:cBhvr>
                                        <p:cTn dur="1000"/>
                                        <p:tgtEl>
                                          <p:spTgt spid="88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84"/>
                                        </p:tgtEl>
                                        <p:attrNameLst>
                                          <p:attrName>style.visibility</p:attrName>
                                        </p:attrNameLst>
                                      </p:cBhvr>
                                      <p:to>
                                        <p:strVal val="visible"/>
                                      </p:to>
                                    </p:set>
                                    <p:animEffect filter="fade" transition="in">
                                      <p:cBhvr>
                                        <p:cTn dur="1000"/>
                                        <p:tgtEl>
                                          <p:spTgt spid="88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000"/>
                                          </p:stCondLst>
                                        </p:cTn>
                                        <p:tgtEl>
                                          <p:spTgt spid="882"/>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9" name="Shape 889"/>
        <p:cNvGrpSpPr/>
        <p:nvPr/>
      </p:nvGrpSpPr>
      <p:grpSpPr>
        <a:xfrm>
          <a:off x="0" y="0"/>
          <a:ext cx="0" cy="0"/>
          <a:chOff x="0" y="0"/>
          <a:chExt cx="0" cy="0"/>
        </a:xfrm>
      </p:grpSpPr>
      <p:sp>
        <p:nvSpPr>
          <p:cNvPr id="890" name="Google Shape;890;p110"/>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
        <p:nvSpPr>
          <p:cNvPr id="891" name="Google Shape;891;p110"/>
          <p:cNvSpPr txBox="1"/>
          <p:nvPr>
            <p:ph idx="1" type="subTitle"/>
          </p:nvPr>
        </p:nvSpPr>
        <p:spPr>
          <a:xfrm>
            <a:off x="1466301" y="81100"/>
            <a:ext cx="6539100" cy="34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rgbClr val="8E7CC3"/>
                </a:solidFill>
                <a:latin typeface="EB Garamond"/>
                <a:ea typeface="EB Garamond"/>
                <a:cs typeface="EB Garamond"/>
                <a:sym typeface="EB Garamond"/>
              </a:rPr>
              <a:t>         Versioning in Object Storage</a:t>
            </a:r>
            <a:endParaRPr>
              <a:solidFill>
                <a:srgbClr val="8E7CC3"/>
              </a:solidFill>
              <a:latin typeface="EB Garamond"/>
              <a:ea typeface="EB Garamond"/>
              <a:cs typeface="EB Garamond"/>
              <a:sym typeface="EB Garamond"/>
            </a:endParaRPr>
          </a:p>
        </p:txBody>
      </p:sp>
      <p:sp>
        <p:nvSpPr>
          <p:cNvPr id="892" name="Google Shape;892;p110"/>
          <p:cNvSpPr txBox="1"/>
          <p:nvPr/>
        </p:nvSpPr>
        <p:spPr>
          <a:xfrm>
            <a:off x="376200" y="639638"/>
            <a:ext cx="8391600" cy="170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rPr lang="en" sz="1800">
                <a:solidFill>
                  <a:srgbClr val="666666"/>
                </a:solidFill>
                <a:latin typeface="EB Garamond"/>
                <a:ea typeface="EB Garamond"/>
                <a:cs typeface="EB Garamond"/>
                <a:sym typeface="EB Garamond"/>
              </a:rPr>
              <a:t>Versioning allows users to keep multiple variants of an object in the same S3 bucket.</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rPr lang="en" sz="1800">
                <a:solidFill>
                  <a:srgbClr val="666666"/>
                </a:solidFill>
                <a:latin typeface="EB Garamond"/>
                <a:ea typeface="EB Garamond"/>
                <a:cs typeface="EB Garamond"/>
                <a:sym typeface="EB Garamond"/>
              </a:rPr>
              <a:t>You can use versioning to preserve, retrieve, and restore every version of every object stored in your Amazon S3 bucket.</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p:txBody>
      </p:sp>
      <p:sp>
        <p:nvSpPr>
          <p:cNvPr id="893" name="Google Shape;893;p110"/>
          <p:cNvSpPr/>
          <p:nvPr/>
        </p:nvSpPr>
        <p:spPr>
          <a:xfrm>
            <a:off x="5447575" y="2564709"/>
            <a:ext cx="1567750" cy="1603263"/>
          </a:xfrm>
          <a:prstGeom prst="flowChartMagneticDisk">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110"/>
          <p:cNvSpPr/>
          <p:nvPr/>
        </p:nvSpPr>
        <p:spPr>
          <a:xfrm>
            <a:off x="808700" y="3108996"/>
            <a:ext cx="923400" cy="342900"/>
          </a:xfrm>
          <a:prstGeom prst="roundRect">
            <a:avLst>
              <a:gd fmla="val 16667" name="adj"/>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a.txt</a:t>
            </a:r>
            <a:endParaRPr/>
          </a:p>
        </p:txBody>
      </p:sp>
      <p:cxnSp>
        <p:nvCxnSpPr>
          <p:cNvPr id="895" name="Google Shape;895;p110"/>
          <p:cNvCxnSpPr/>
          <p:nvPr/>
        </p:nvCxnSpPr>
        <p:spPr>
          <a:xfrm flipH="1" rot="10800000">
            <a:off x="1925475" y="3263046"/>
            <a:ext cx="2877900" cy="10800"/>
          </a:xfrm>
          <a:prstGeom prst="straightConnector1">
            <a:avLst/>
          </a:prstGeom>
          <a:noFill/>
          <a:ln cap="flat" cmpd="sng" w="9525">
            <a:solidFill>
              <a:schemeClr val="dk2"/>
            </a:solidFill>
            <a:prstDash val="solid"/>
            <a:round/>
            <a:headEnd len="med" w="med" type="none"/>
            <a:tailEnd len="med" w="med" type="stealth"/>
          </a:ln>
        </p:spPr>
      </p:cxnSp>
      <p:sp>
        <p:nvSpPr>
          <p:cNvPr id="896" name="Google Shape;896;p110"/>
          <p:cNvSpPr/>
          <p:nvPr/>
        </p:nvSpPr>
        <p:spPr>
          <a:xfrm>
            <a:off x="5769750" y="3172871"/>
            <a:ext cx="923400" cy="342900"/>
          </a:xfrm>
          <a:prstGeom prst="roundRect">
            <a:avLst>
              <a:gd fmla="val 16667" name="adj"/>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a.txt</a:t>
            </a:r>
            <a:endParaRPr/>
          </a:p>
        </p:txBody>
      </p:sp>
      <p:sp>
        <p:nvSpPr>
          <p:cNvPr id="897" name="Google Shape;897;p110"/>
          <p:cNvSpPr/>
          <p:nvPr/>
        </p:nvSpPr>
        <p:spPr>
          <a:xfrm>
            <a:off x="808700" y="3711146"/>
            <a:ext cx="923400" cy="342900"/>
          </a:xfrm>
          <a:prstGeom prst="roundRect">
            <a:avLst>
              <a:gd fmla="val 16667" name="adj"/>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a.txt</a:t>
            </a:r>
            <a:endParaRPr/>
          </a:p>
        </p:txBody>
      </p:sp>
      <p:cxnSp>
        <p:nvCxnSpPr>
          <p:cNvPr id="898" name="Google Shape;898;p110"/>
          <p:cNvCxnSpPr/>
          <p:nvPr/>
        </p:nvCxnSpPr>
        <p:spPr>
          <a:xfrm flipH="1" rot="10800000">
            <a:off x="1970475" y="3877196"/>
            <a:ext cx="2877900" cy="10800"/>
          </a:xfrm>
          <a:prstGeom prst="straightConnector1">
            <a:avLst/>
          </a:prstGeom>
          <a:noFill/>
          <a:ln cap="flat" cmpd="sng" w="9525">
            <a:solidFill>
              <a:schemeClr val="dk2"/>
            </a:solidFill>
            <a:prstDash val="solid"/>
            <a:round/>
            <a:headEnd len="med" w="med" type="none"/>
            <a:tailEnd len="med" w="med" type="stealth"/>
          </a:ln>
        </p:spPr>
      </p:cxnSp>
      <p:sp>
        <p:nvSpPr>
          <p:cNvPr id="899" name="Google Shape;899;p110"/>
          <p:cNvSpPr txBox="1"/>
          <p:nvPr/>
        </p:nvSpPr>
        <p:spPr>
          <a:xfrm>
            <a:off x="5875900" y="4240271"/>
            <a:ext cx="1021200" cy="15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Storage</a:t>
            </a:r>
            <a:endParaRPr/>
          </a:p>
        </p:txBody>
      </p:sp>
      <p:sp>
        <p:nvSpPr>
          <p:cNvPr id="900" name="Google Shape;900;p110"/>
          <p:cNvSpPr/>
          <p:nvPr/>
        </p:nvSpPr>
        <p:spPr>
          <a:xfrm>
            <a:off x="5769750" y="3659185"/>
            <a:ext cx="923400" cy="342900"/>
          </a:xfrm>
          <a:prstGeom prst="roundRect">
            <a:avLst>
              <a:gd fmla="val 16667" name="adj"/>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a.txt</a:t>
            </a:r>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4" name="Shape 904"/>
        <p:cNvGrpSpPr/>
        <p:nvPr/>
      </p:nvGrpSpPr>
      <p:grpSpPr>
        <a:xfrm>
          <a:off x="0" y="0"/>
          <a:ext cx="0" cy="0"/>
          <a:chOff x="0" y="0"/>
          <a:chExt cx="0" cy="0"/>
        </a:xfrm>
      </p:grpSpPr>
      <p:sp>
        <p:nvSpPr>
          <p:cNvPr id="905" name="Google Shape;905;p111"/>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
        <p:nvSpPr>
          <p:cNvPr id="906" name="Google Shape;906;p111"/>
          <p:cNvSpPr txBox="1"/>
          <p:nvPr>
            <p:ph idx="1" type="subTitle"/>
          </p:nvPr>
        </p:nvSpPr>
        <p:spPr>
          <a:xfrm>
            <a:off x="1466301" y="81100"/>
            <a:ext cx="6539100" cy="34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rgbClr val="8E7CC3"/>
                </a:solidFill>
                <a:latin typeface="EB Garamond"/>
                <a:ea typeface="EB Garamond"/>
                <a:cs typeface="EB Garamond"/>
                <a:sym typeface="EB Garamond"/>
              </a:rPr>
              <a:t>       Important Pointers for Versioning</a:t>
            </a:r>
            <a:endParaRPr>
              <a:solidFill>
                <a:srgbClr val="8E7CC3"/>
              </a:solidFill>
              <a:latin typeface="EB Garamond"/>
              <a:ea typeface="EB Garamond"/>
              <a:cs typeface="EB Garamond"/>
              <a:sym typeface="EB Garamond"/>
            </a:endParaRPr>
          </a:p>
        </p:txBody>
      </p:sp>
      <p:sp>
        <p:nvSpPr>
          <p:cNvPr id="907" name="Google Shape;907;p111"/>
          <p:cNvSpPr txBox="1"/>
          <p:nvPr/>
        </p:nvSpPr>
        <p:spPr>
          <a:xfrm>
            <a:off x="258600" y="830075"/>
            <a:ext cx="8309700" cy="380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666666"/>
                </a:solidFill>
                <a:latin typeface="EB Garamond"/>
                <a:ea typeface="EB Garamond"/>
                <a:cs typeface="EB Garamond"/>
                <a:sym typeface="EB Garamond"/>
              </a:rPr>
              <a:t>Once you version enable a bucket, it can never return to an unversioned state. You can, however, suspend versioning on that bucket.</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rPr lang="en" sz="1800">
                <a:solidFill>
                  <a:srgbClr val="666666"/>
                </a:solidFill>
                <a:latin typeface="EB Garamond"/>
                <a:ea typeface="EB Garamond"/>
                <a:cs typeface="EB Garamond"/>
                <a:sym typeface="EB Garamond"/>
              </a:rPr>
              <a:t>The versioning state applies to all (never some) of the objects in that bucket.</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p:txBody>
      </p:sp>
      <p:pic>
        <p:nvPicPr>
          <p:cNvPr id="908" name="Google Shape;908;p111"/>
          <p:cNvPicPr preferRelativeResize="0"/>
          <p:nvPr/>
        </p:nvPicPr>
        <p:blipFill>
          <a:blip r:embed="rId3">
            <a:alphaModFix/>
          </a:blip>
          <a:stretch>
            <a:fillRect/>
          </a:stretch>
        </p:blipFill>
        <p:spPr>
          <a:xfrm>
            <a:off x="3554525" y="2826325"/>
            <a:ext cx="1371600" cy="1409700"/>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2" name="Shape 912"/>
        <p:cNvGrpSpPr/>
        <p:nvPr/>
      </p:nvGrpSpPr>
      <p:grpSpPr>
        <a:xfrm>
          <a:off x="0" y="0"/>
          <a:ext cx="0" cy="0"/>
          <a:chOff x="0" y="0"/>
          <a:chExt cx="0" cy="0"/>
        </a:xfrm>
      </p:grpSpPr>
      <p:sp>
        <p:nvSpPr>
          <p:cNvPr id="913" name="Google Shape;913;p112"/>
          <p:cNvSpPr txBox="1"/>
          <p:nvPr>
            <p:ph type="ctrTitle"/>
          </p:nvPr>
        </p:nvSpPr>
        <p:spPr>
          <a:xfrm>
            <a:off x="992851" y="1573300"/>
            <a:ext cx="7158300" cy="1143300"/>
          </a:xfrm>
          <a:prstGeom prst="rect">
            <a:avLst/>
          </a:prstGeom>
          <a:ln cap="flat" cmpd="sng" w="9525">
            <a:solidFill>
              <a:srgbClr val="FFFFFF"/>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666666"/>
                </a:solidFill>
                <a:latin typeface="EB Garamond"/>
                <a:ea typeface="EB Garamond"/>
                <a:cs typeface="EB Garamond"/>
                <a:sym typeface="EB Garamond"/>
              </a:rPr>
              <a:t>S3 Lifecycle Policies</a:t>
            </a:r>
            <a:endParaRPr sz="4800">
              <a:solidFill>
                <a:srgbClr val="666666"/>
              </a:solidFill>
              <a:latin typeface="EB Garamond"/>
              <a:ea typeface="EB Garamond"/>
              <a:cs typeface="EB Garamond"/>
              <a:sym typeface="EB Garamond"/>
            </a:endParaRPr>
          </a:p>
        </p:txBody>
      </p:sp>
      <p:sp>
        <p:nvSpPr>
          <p:cNvPr id="914" name="Google Shape;914;p112"/>
          <p:cNvSpPr txBox="1"/>
          <p:nvPr>
            <p:ph idx="1" type="subTitle"/>
          </p:nvPr>
        </p:nvSpPr>
        <p:spPr>
          <a:xfrm>
            <a:off x="0" y="302985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7A00"/>
                </a:solidFill>
                <a:latin typeface="EB Garamond"/>
                <a:ea typeface="EB Garamond"/>
                <a:cs typeface="EB Garamond"/>
                <a:sym typeface="EB Garamond"/>
              </a:rPr>
              <a:t>       S3 is Awesome </a:t>
            </a:r>
            <a:endParaRPr>
              <a:solidFill>
                <a:srgbClr val="FF7A00"/>
              </a:solidFill>
              <a:latin typeface="EB Garamond"/>
              <a:ea typeface="EB Garamond"/>
              <a:cs typeface="EB Garamond"/>
              <a:sym typeface="EB Garamond"/>
            </a:endParaRPr>
          </a:p>
        </p:txBody>
      </p:sp>
      <p:cxnSp>
        <p:nvCxnSpPr>
          <p:cNvPr id="915" name="Google Shape;915;p112"/>
          <p:cNvCxnSpPr/>
          <p:nvPr/>
        </p:nvCxnSpPr>
        <p:spPr>
          <a:xfrm flipH="1" rot="10800000">
            <a:off x="383250" y="663825"/>
            <a:ext cx="8391000" cy="1800"/>
          </a:xfrm>
          <a:prstGeom prst="straightConnector1">
            <a:avLst/>
          </a:prstGeom>
          <a:noFill/>
          <a:ln cap="flat" cmpd="sng" w="19050">
            <a:solidFill>
              <a:srgbClr val="CCCCCC"/>
            </a:solidFill>
            <a:prstDash val="solid"/>
            <a:round/>
            <a:headEnd len="med" w="med" type="none"/>
            <a:tailEnd len="med" w="med" type="none"/>
          </a:ln>
        </p:spPr>
      </p:cxnSp>
      <p:cxnSp>
        <p:nvCxnSpPr>
          <p:cNvPr id="916" name="Google Shape;916;p112"/>
          <p:cNvCxnSpPr/>
          <p:nvPr/>
        </p:nvCxnSpPr>
        <p:spPr>
          <a:xfrm>
            <a:off x="322800" y="4377025"/>
            <a:ext cx="8511900" cy="20400"/>
          </a:xfrm>
          <a:prstGeom prst="straightConnector1">
            <a:avLst/>
          </a:prstGeom>
          <a:noFill/>
          <a:ln cap="flat" cmpd="sng" w="19050">
            <a:solidFill>
              <a:srgbClr val="B7B7B7"/>
            </a:solidFill>
            <a:prstDash val="solid"/>
            <a:round/>
            <a:headEnd len="med" w="med" type="none"/>
            <a:tailEnd len="med" w="med" type="none"/>
          </a:ln>
        </p:spPr>
      </p:cxn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0" name="Shape 920"/>
        <p:cNvGrpSpPr/>
        <p:nvPr/>
      </p:nvGrpSpPr>
      <p:grpSpPr>
        <a:xfrm>
          <a:off x="0" y="0"/>
          <a:ext cx="0" cy="0"/>
          <a:chOff x="0" y="0"/>
          <a:chExt cx="0" cy="0"/>
        </a:xfrm>
      </p:grpSpPr>
      <p:sp>
        <p:nvSpPr>
          <p:cNvPr id="921" name="Google Shape;921;p113"/>
          <p:cNvSpPr txBox="1"/>
          <p:nvPr>
            <p:ph idx="1" type="subTitle"/>
          </p:nvPr>
        </p:nvSpPr>
        <p:spPr>
          <a:xfrm>
            <a:off x="120575" y="158975"/>
            <a:ext cx="8612400" cy="66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Overview of Lifecycle Policies</a:t>
            </a:r>
            <a:endParaRPr>
              <a:solidFill>
                <a:srgbClr val="FF7A00"/>
              </a:solidFill>
              <a:latin typeface="EB Garamond"/>
              <a:ea typeface="EB Garamond"/>
              <a:cs typeface="EB Garamond"/>
              <a:sym typeface="EB Garamond"/>
            </a:endParaRPr>
          </a:p>
        </p:txBody>
      </p:sp>
      <p:sp>
        <p:nvSpPr>
          <p:cNvPr id="922" name="Google Shape;922;p113"/>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
        <p:nvSpPr>
          <p:cNvPr id="923" name="Google Shape;923;p113"/>
          <p:cNvSpPr txBox="1"/>
          <p:nvPr/>
        </p:nvSpPr>
        <p:spPr>
          <a:xfrm>
            <a:off x="234125" y="672025"/>
            <a:ext cx="8385300" cy="3105300"/>
          </a:xfrm>
          <a:prstGeom prst="rect">
            <a:avLst/>
          </a:prstGeom>
          <a:noFill/>
          <a:ln>
            <a:noFill/>
          </a:ln>
        </p:spPr>
        <p:txBody>
          <a:bodyPr anchorCtr="0" anchor="t" bIns="91425" lIns="91425" spcFirstLastPara="1" rIns="91425" wrap="square" tIns="91425">
            <a:noAutofit/>
          </a:bodyPr>
          <a:lstStyle/>
          <a:p>
            <a:pPr indent="0" lvl="0" marL="0" rtl="0" algn="l">
              <a:spcBef>
                <a:spcPts val="48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None/>
            </a:pPr>
            <a:r>
              <a:rPr lang="en" sz="1800">
                <a:solidFill>
                  <a:srgbClr val="666666"/>
                </a:solidFill>
                <a:latin typeface="EB Garamond"/>
                <a:ea typeface="EB Garamond"/>
                <a:cs typeface="EB Garamond"/>
                <a:sym typeface="EB Garamond"/>
              </a:rPr>
              <a:t>Organizations tends to keep terabytes of data in S3. For such cases, cost becomes a primary factor.</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None/>
            </a:pPr>
            <a:r>
              <a:rPr lang="en" sz="1800">
                <a:solidFill>
                  <a:srgbClr val="666666"/>
                </a:solidFill>
                <a:latin typeface="EB Garamond"/>
                <a:ea typeface="EB Garamond"/>
                <a:cs typeface="EB Garamond"/>
                <a:sym typeface="EB Garamond"/>
              </a:rPr>
              <a:t>Storing the data directly into the AWS S3 Standard is not the best approach. Depending on the access patterns, criticality of the data, data should be transitioned to appropriate storage class.</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None/>
            </a:pPr>
            <a:r>
              <a:t/>
            </a:r>
            <a:endParaRPr sz="1800">
              <a:solidFill>
                <a:srgbClr val="666666"/>
              </a:solidFill>
              <a:latin typeface="EB Garamond"/>
              <a:ea typeface="EB Garamond"/>
              <a:cs typeface="EB Garamond"/>
              <a:sym typeface="EB Garamond"/>
            </a:endParaRPr>
          </a:p>
          <a:p>
            <a:pPr indent="-342900" lvl="0" marL="457200" rtl="0" algn="l">
              <a:spcBef>
                <a:spcPts val="600"/>
              </a:spcBef>
              <a:spcAft>
                <a:spcPts val="0"/>
              </a:spcAft>
              <a:buClr>
                <a:srgbClr val="666666"/>
              </a:buClr>
              <a:buSzPts val="1800"/>
              <a:buFont typeface="EB Garamond"/>
              <a:buChar char="●"/>
            </a:pPr>
            <a:r>
              <a:rPr lang="en" sz="1800">
                <a:solidFill>
                  <a:srgbClr val="666666"/>
                </a:solidFill>
                <a:latin typeface="EB Garamond"/>
                <a:ea typeface="EB Garamond"/>
                <a:cs typeface="EB Garamond"/>
                <a:sym typeface="EB Garamond"/>
              </a:rPr>
              <a:t>We can store 1 months of logs in </a:t>
            </a:r>
            <a:r>
              <a:rPr lang="en" sz="1800">
                <a:solidFill>
                  <a:srgbClr val="1155CC"/>
                </a:solidFill>
                <a:latin typeface="EB Garamond"/>
                <a:ea typeface="EB Garamond"/>
                <a:cs typeface="EB Garamond"/>
                <a:sym typeface="EB Garamond"/>
              </a:rPr>
              <a:t>Amazon S3 Standard</a:t>
            </a:r>
            <a:r>
              <a:rPr lang="en" sz="1800">
                <a:solidFill>
                  <a:srgbClr val="666666"/>
                </a:solidFill>
                <a:latin typeface="EB Garamond"/>
                <a:ea typeface="EB Garamond"/>
                <a:cs typeface="EB Garamond"/>
                <a:sym typeface="EB Garamond"/>
              </a:rPr>
              <a:t>.</a:t>
            </a:r>
            <a:endParaRPr sz="1800">
              <a:solidFill>
                <a:srgbClr val="666666"/>
              </a:solidFill>
              <a:latin typeface="EB Garamond"/>
              <a:ea typeface="EB Garamond"/>
              <a:cs typeface="EB Garamond"/>
              <a:sym typeface="EB Garamond"/>
            </a:endParaRPr>
          </a:p>
          <a:p>
            <a:pPr indent="-342900" lvl="0" marL="457200" rtl="0" algn="l">
              <a:spcBef>
                <a:spcPts val="0"/>
              </a:spcBef>
              <a:spcAft>
                <a:spcPts val="0"/>
              </a:spcAft>
              <a:buClr>
                <a:srgbClr val="666666"/>
              </a:buClr>
              <a:buSzPts val="1800"/>
              <a:buFont typeface="EB Garamond"/>
              <a:buChar char="●"/>
            </a:pPr>
            <a:r>
              <a:rPr lang="en" sz="1800">
                <a:solidFill>
                  <a:srgbClr val="666666"/>
                </a:solidFill>
                <a:latin typeface="EB Garamond"/>
                <a:ea typeface="EB Garamond"/>
                <a:cs typeface="EB Garamond"/>
                <a:sym typeface="EB Garamond"/>
              </a:rPr>
              <a:t>Move the logs older than 1 month to </a:t>
            </a:r>
            <a:r>
              <a:rPr lang="en" sz="1800">
                <a:solidFill>
                  <a:srgbClr val="674EA7"/>
                </a:solidFill>
                <a:latin typeface="EB Garamond"/>
                <a:ea typeface="EB Garamond"/>
                <a:cs typeface="EB Garamond"/>
                <a:sym typeface="EB Garamond"/>
              </a:rPr>
              <a:t>S3 Standard-IA</a:t>
            </a:r>
            <a:endParaRPr sz="1800">
              <a:solidFill>
                <a:srgbClr val="674EA7"/>
              </a:solidFill>
              <a:latin typeface="EB Garamond"/>
              <a:ea typeface="EB Garamond"/>
              <a:cs typeface="EB Garamond"/>
              <a:sym typeface="EB Garamond"/>
            </a:endParaRPr>
          </a:p>
          <a:p>
            <a:pPr indent="-342900" lvl="0" marL="457200" rtl="0" algn="l">
              <a:spcBef>
                <a:spcPts val="0"/>
              </a:spcBef>
              <a:spcAft>
                <a:spcPts val="0"/>
              </a:spcAft>
              <a:buClr>
                <a:srgbClr val="666666"/>
              </a:buClr>
              <a:buSzPts val="1800"/>
              <a:buFont typeface="EB Garamond"/>
              <a:buChar char="●"/>
            </a:pPr>
            <a:r>
              <a:rPr lang="en" sz="1800">
                <a:solidFill>
                  <a:srgbClr val="666666"/>
                </a:solidFill>
                <a:latin typeface="EB Garamond"/>
                <a:ea typeface="EB Garamond"/>
                <a:cs typeface="EB Garamond"/>
                <a:sym typeface="EB Garamond"/>
              </a:rPr>
              <a:t>Move the logs older than 6  months to </a:t>
            </a:r>
            <a:r>
              <a:rPr lang="en" sz="1800">
                <a:solidFill>
                  <a:srgbClr val="A64D79"/>
                </a:solidFill>
                <a:latin typeface="EB Garamond"/>
                <a:ea typeface="EB Garamond"/>
                <a:cs typeface="EB Garamond"/>
                <a:sym typeface="EB Garamond"/>
              </a:rPr>
              <a:t>Glacier</a:t>
            </a:r>
            <a:endParaRPr sz="1800">
              <a:solidFill>
                <a:srgbClr val="A64D79"/>
              </a:solidFill>
              <a:latin typeface="EB Garamond"/>
              <a:ea typeface="EB Garamond"/>
              <a:cs typeface="EB Garamond"/>
              <a:sym typeface="EB Garamond"/>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7" name="Shape 927"/>
        <p:cNvGrpSpPr/>
        <p:nvPr/>
      </p:nvGrpSpPr>
      <p:grpSpPr>
        <a:xfrm>
          <a:off x="0" y="0"/>
          <a:ext cx="0" cy="0"/>
          <a:chOff x="0" y="0"/>
          <a:chExt cx="0" cy="0"/>
        </a:xfrm>
      </p:grpSpPr>
      <p:sp>
        <p:nvSpPr>
          <p:cNvPr id="928" name="Google Shape;928;p114"/>
          <p:cNvSpPr txBox="1"/>
          <p:nvPr>
            <p:ph idx="1" type="subTitle"/>
          </p:nvPr>
        </p:nvSpPr>
        <p:spPr>
          <a:xfrm>
            <a:off x="-79975" y="121575"/>
            <a:ext cx="8612400" cy="66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Transition Actions</a:t>
            </a:r>
            <a:endParaRPr>
              <a:solidFill>
                <a:srgbClr val="FF7A00"/>
              </a:solidFill>
              <a:latin typeface="EB Garamond"/>
              <a:ea typeface="EB Garamond"/>
              <a:cs typeface="EB Garamond"/>
              <a:sym typeface="EB Garamond"/>
            </a:endParaRPr>
          </a:p>
        </p:txBody>
      </p:sp>
      <p:sp>
        <p:nvSpPr>
          <p:cNvPr id="929" name="Google Shape;929;p114"/>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
        <p:nvSpPr>
          <p:cNvPr id="930" name="Google Shape;930;p114"/>
          <p:cNvSpPr/>
          <p:nvPr/>
        </p:nvSpPr>
        <p:spPr>
          <a:xfrm>
            <a:off x="708700" y="1799275"/>
            <a:ext cx="1651500" cy="483600"/>
          </a:xfrm>
          <a:prstGeom prst="roundRect">
            <a:avLst>
              <a:gd fmla="val 16667" name="adj"/>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video.mp4</a:t>
            </a:r>
            <a:endParaRPr/>
          </a:p>
        </p:txBody>
      </p:sp>
      <p:sp>
        <p:nvSpPr>
          <p:cNvPr id="931" name="Google Shape;931;p114"/>
          <p:cNvSpPr/>
          <p:nvPr/>
        </p:nvSpPr>
        <p:spPr>
          <a:xfrm>
            <a:off x="3606188" y="1799275"/>
            <a:ext cx="1651500" cy="483600"/>
          </a:xfrm>
          <a:prstGeom prst="roundRect">
            <a:avLst>
              <a:gd fmla="val 16667" name="adj"/>
            </a:avLst>
          </a:prstGeom>
          <a:solidFill>
            <a:srgbClr val="F9CB9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video.mp4</a:t>
            </a:r>
            <a:endParaRPr/>
          </a:p>
        </p:txBody>
      </p:sp>
      <p:sp>
        <p:nvSpPr>
          <p:cNvPr id="932" name="Google Shape;932;p114"/>
          <p:cNvSpPr/>
          <p:nvPr/>
        </p:nvSpPr>
        <p:spPr>
          <a:xfrm>
            <a:off x="6145175" y="1799275"/>
            <a:ext cx="1651500" cy="483600"/>
          </a:xfrm>
          <a:prstGeom prst="roundRect">
            <a:avLst>
              <a:gd fmla="val 16667" name="adj"/>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video.mp4</a:t>
            </a:r>
            <a:endParaRPr/>
          </a:p>
        </p:txBody>
      </p:sp>
      <p:cxnSp>
        <p:nvCxnSpPr>
          <p:cNvPr id="933" name="Google Shape;933;p114"/>
          <p:cNvCxnSpPr>
            <a:stCxn id="930" idx="3"/>
            <a:endCxn id="931" idx="1"/>
          </p:cNvCxnSpPr>
          <p:nvPr/>
        </p:nvCxnSpPr>
        <p:spPr>
          <a:xfrm>
            <a:off x="2360200" y="2041075"/>
            <a:ext cx="1245900" cy="0"/>
          </a:xfrm>
          <a:prstGeom prst="straightConnector1">
            <a:avLst/>
          </a:prstGeom>
          <a:noFill/>
          <a:ln cap="flat" cmpd="sng" w="9525">
            <a:solidFill>
              <a:schemeClr val="dk2"/>
            </a:solidFill>
            <a:prstDash val="solid"/>
            <a:round/>
            <a:headEnd len="med" w="med" type="none"/>
            <a:tailEnd len="med" w="med" type="stealth"/>
          </a:ln>
        </p:spPr>
      </p:cxnSp>
      <p:sp>
        <p:nvSpPr>
          <p:cNvPr id="934" name="Google Shape;934;p114"/>
          <p:cNvSpPr txBox="1"/>
          <p:nvPr/>
        </p:nvSpPr>
        <p:spPr>
          <a:xfrm>
            <a:off x="2464200" y="1551475"/>
            <a:ext cx="1038000" cy="24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t>After 30 days</a:t>
            </a:r>
            <a:endParaRPr sz="1100"/>
          </a:p>
        </p:txBody>
      </p:sp>
      <p:cxnSp>
        <p:nvCxnSpPr>
          <p:cNvPr id="935" name="Google Shape;935;p114"/>
          <p:cNvCxnSpPr>
            <a:stCxn id="931" idx="3"/>
            <a:endCxn id="932" idx="1"/>
          </p:cNvCxnSpPr>
          <p:nvPr/>
        </p:nvCxnSpPr>
        <p:spPr>
          <a:xfrm>
            <a:off x="5257688" y="2041075"/>
            <a:ext cx="887400" cy="0"/>
          </a:xfrm>
          <a:prstGeom prst="straightConnector1">
            <a:avLst/>
          </a:prstGeom>
          <a:noFill/>
          <a:ln cap="flat" cmpd="sng" w="9525">
            <a:solidFill>
              <a:schemeClr val="dk2"/>
            </a:solidFill>
            <a:prstDash val="solid"/>
            <a:round/>
            <a:headEnd len="med" w="med" type="none"/>
            <a:tailEnd len="med" w="med" type="stealth"/>
          </a:ln>
        </p:spPr>
      </p:cxnSp>
      <p:sp>
        <p:nvSpPr>
          <p:cNvPr id="936" name="Google Shape;936;p114"/>
          <p:cNvSpPr txBox="1"/>
          <p:nvPr/>
        </p:nvSpPr>
        <p:spPr>
          <a:xfrm>
            <a:off x="5182400" y="1551475"/>
            <a:ext cx="1038000" cy="24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t>After 60 days</a:t>
            </a:r>
            <a:endParaRPr sz="1100"/>
          </a:p>
        </p:txBody>
      </p:sp>
      <p:pic>
        <p:nvPicPr>
          <p:cNvPr id="937" name="Google Shape;937;p114"/>
          <p:cNvPicPr preferRelativeResize="0"/>
          <p:nvPr/>
        </p:nvPicPr>
        <p:blipFill>
          <a:blip r:embed="rId3">
            <a:alphaModFix/>
          </a:blip>
          <a:stretch>
            <a:fillRect/>
          </a:stretch>
        </p:blipFill>
        <p:spPr>
          <a:xfrm>
            <a:off x="6768147" y="2566100"/>
            <a:ext cx="548175" cy="548175"/>
          </a:xfrm>
          <a:prstGeom prst="rect">
            <a:avLst/>
          </a:prstGeom>
          <a:noFill/>
          <a:ln>
            <a:noFill/>
          </a:ln>
        </p:spPr>
      </p:pic>
      <p:sp>
        <p:nvSpPr>
          <p:cNvPr id="938" name="Google Shape;938;p114"/>
          <p:cNvSpPr txBox="1"/>
          <p:nvPr/>
        </p:nvSpPr>
        <p:spPr>
          <a:xfrm>
            <a:off x="6524625" y="3114275"/>
            <a:ext cx="1427400" cy="24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   Glacier</a:t>
            </a:r>
            <a:endParaRPr/>
          </a:p>
        </p:txBody>
      </p:sp>
      <p:pic>
        <p:nvPicPr>
          <p:cNvPr id="939" name="Google Shape;939;p114"/>
          <p:cNvPicPr preferRelativeResize="0"/>
          <p:nvPr/>
        </p:nvPicPr>
        <p:blipFill>
          <a:blip r:embed="rId4">
            <a:alphaModFix/>
          </a:blip>
          <a:stretch>
            <a:fillRect/>
          </a:stretch>
        </p:blipFill>
        <p:spPr>
          <a:xfrm>
            <a:off x="1124925" y="2625050"/>
            <a:ext cx="608225" cy="608225"/>
          </a:xfrm>
          <a:prstGeom prst="rect">
            <a:avLst/>
          </a:prstGeom>
          <a:noFill/>
          <a:ln>
            <a:noFill/>
          </a:ln>
        </p:spPr>
      </p:pic>
      <p:sp>
        <p:nvSpPr>
          <p:cNvPr id="940" name="Google Shape;940;p114"/>
          <p:cNvSpPr txBox="1"/>
          <p:nvPr/>
        </p:nvSpPr>
        <p:spPr>
          <a:xfrm>
            <a:off x="820750" y="3344225"/>
            <a:ext cx="1487400" cy="24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  S3 Standard</a:t>
            </a:r>
            <a:endParaRPr/>
          </a:p>
        </p:txBody>
      </p:sp>
      <p:sp>
        <p:nvSpPr>
          <p:cNvPr id="941" name="Google Shape;941;p114"/>
          <p:cNvSpPr txBox="1"/>
          <p:nvPr/>
        </p:nvSpPr>
        <p:spPr>
          <a:xfrm>
            <a:off x="3714175" y="2805263"/>
            <a:ext cx="1651500" cy="24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  S3 Standard-IA</a:t>
            </a:r>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5" name="Shape 945"/>
        <p:cNvGrpSpPr/>
        <p:nvPr/>
      </p:nvGrpSpPr>
      <p:grpSpPr>
        <a:xfrm>
          <a:off x="0" y="0"/>
          <a:ext cx="0" cy="0"/>
          <a:chOff x="0" y="0"/>
          <a:chExt cx="0" cy="0"/>
        </a:xfrm>
      </p:grpSpPr>
      <p:sp>
        <p:nvSpPr>
          <p:cNvPr id="946" name="Google Shape;946;p115"/>
          <p:cNvSpPr txBox="1"/>
          <p:nvPr>
            <p:ph type="ctrTitle"/>
          </p:nvPr>
        </p:nvSpPr>
        <p:spPr>
          <a:xfrm>
            <a:off x="992850" y="1573300"/>
            <a:ext cx="7464900" cy="1143300"/>
          </a:xfrm>
          <a:prstGeom prst="rect">
            <a:avLst/>
          </a:prstGeom>
          <a:ln cap="flat" cmpd="sng" w="9525">
            <a:solidFill>
              <a:srgbClr val="FFFFFF"/>
            </a:solidFill>
            <a:prstDash val="solid"/>
            <a:round/>
            <a:headEnd len="sm" w="sm" type="none"/>
            <a:tailEnd len="sm" w="sm" type="none"/>
          </a:ln>
        </p:spPr>
        <p:txBody>
          <a:bodyPr anchorCtr="0" anchor="b" bIns="91425" lIns="91425" spcFirstLastPara="1" rIns="91425" wrap="square" tIns="91425">
            <a:noAutofit/>
          </a:bodyPr>
          <a:lstStyle/>
          <a:p>
            <a:pPr indent="0" lvl="0" marL="0" rtl="0" algn="l">
              <a:spcBef>
                <a:spcPts val="0"/>
              </a:spcBef>
              <a:spcAft>
                <a:spcPts val="0"/>
              </a:spcAft>
              <a:buNone/>
            </a:pPr>
            <a:r>
              <a:rPr lang="en" sz="3600">
                <a:solidFill>
                  <a:srgbClr val="666666"/>
                </a:solidFill>
                <a:latin typeface="EB Garamond"/>
                <a:ea typeface="EB Garamond"/>
                <a:cs typeface="EB Garamond"/>
                <a:sym typeface="EB Garamond"/>
              </a:rPr>
              <a:t>           S3 - Cross Region Replication</a:t>
            </a:r>
            <a:endParaRPr sz="3600">
              <a:solidFill>
                <a:srgbClr val="666666"/>
              </a:solidFill>
              <a:latin typeface="EB Garamond"/>
              <a:ea typeface="EB Garamond"/>
              <a:cs typeface="EB Garamond"/>
              <a:sym typeface="EB Garamond"/>
            </a:endParaRPr>
          </a:p>
        </p:txBody>
      </p:sp>
      <p:sp>
        <p:nvSpPr>
          <p:cNvPr id="947" name="Google Shape;947;p115"/>
          <p:cNvSpPr txBox="1"/>
          <p:nvPr>
            <p:ph idx="1" type="subTitle"/>
          </p:nvPr>
        </p:nvSpPr>
        <p:spPr>
          <a:xfrm>
            <a:off x="0" y="302985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7A00"/>
                </a:solidFill>
                <a:latin typeface="EB Garamond"/>
                <a:ea typeface="EB Garamond"/>
                <a:cs typeface="EB Garamond"/>
                <a:sym typeface="EB Garamond"/>
              </a:rPr>
              <a:t>Storage Service</a:t>
            </a:r>
            <a:endParaRPr>
              <a:solidFill>
                <a:srgbClr val="FF7A00"/>
              </a:solidFill>
              <a:latin typeface="EB Garamond"/>
              <a:ea typeface="EB Garamond"/>
              <a:cs typeface="EB Garamond"/>
              <a:sym typeface="EB Garamond"/>
            </a:endParaRPr>
          </a:p>
        </p:txBody>
      </p:sp>
      <p:cxnSp>
        <p:nvCxnSpPr>
          <p:cNvPr id="948" name="Google Shape;948;p115"/>
          <p:cNvCxnSpPr/>
          <p:nvPr/>
        </p:nvCxnSpPr>
        <p:spPr>
          <a:xfrm flipH="1" rot="10800000">
            <a:off x="383250" y="663825"/>
            <a:ext cx="8391000" cy="1800"/>
          </a:xfrm>
          <a:prstGeom prst="straightConnector1">
            <a:avLst/>
          </a:prstGeom>
          <a:noFill/>
          <a:ln cap="flat" cmpd="sng" w="19050">
            <a:solidFill>
              <a:srgbClr val="CCCCCC"/>
            </a:solidFill>
            <a:prstDash val="solid"/>
            <a:round/>
            <a:headEnd len="med" w="med" type="none"/>
            <a:tailEnd len="med" w="med" type="none"/>
          </a:ln>
        </p:spPr>
      </p:cxnSp>
      <p:cxnSp>
        <p:nvCxnSpPr>
          <p:cNvPr id="949" name="Google Shape;949;p115"/>
          <p:cNvCxnSpPr/>
          <p:nvPr/>
        </p:nvCxnSpPr>
        <p:spPr>
          <a:xfrm>
            <a:off x="322800" y="4377025"/>
            <a:ext cx="8511900" cy="20400"/>
          </a:xfrm>
          <a:prstGeom prst="straightConnector1">
            <a:avLst/>
          </a:prstGeom>
          <a:noFill/>
          <a:ln cap="flat" cmpd="sng" w="19050">
            <a:solidFill>
              <a:srgbClr val="B7B7B7"/>
            </a:solidFill>
            <a:prstDash val="solid"/>
            <a:round/>
            <a:headEnd len="med" w="med" type="none"/>
            <a:tailEnd len="med" w="med" type="none"/>
          </a:ln>
        </p:spPr>
      </p:cxn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7474F"/>
        </a:solidFill>
      </p:bgPr>
    </p:bg>
    <p:spTree>
      <p:nvGrpSpPr>
        <p:cNvPr id="228" name="Shape 228"/>
        <p:cNvGrpSpPr/>
        <p:nvPr/>
      </p:nvGrpSpPr>
      <p:grpSpPr>
        <a:xfrm>
          <a:off x="0" y="0"/>
          <a:ext cx="0" cy="0"/>
          <a:chOff x="0" y="0"/>
          <a:chExt cx="0" cy="0"/>
        </a:xfrm>
      </p:grpSpPr>
      <p:sp>
        <p:nvSpPr>
          <p:cNvPr id="229" name="Google Shape;229;p44"/>
          <p:cNvSpPr txBox="1"/>
          <p:nvPr/>
        </p:nvSpPr>
        <p:spPr>
          <a:xfrm>
            <a:off x="319675" y="169525"/>
            <a:ext cx="8088000" cy="72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rgbClr val="93C47D"/>
                </a:solidFill>
                <a:latin typeface="EB Garamond"/>
                <a:ea typeface="EB Garamond"/>
                <a:cs typeface="EB Garamond"/>
                <a:sym typeface="EB Garamond"/>
              </a:rPr>
              <a:t>                                 Understanding the Basics</a:t>
            </a:r>
            <a:endParaRPr sz="2800">
              <a:solidFill>
                <a:srgbClr val="93C47D"/>
              </a:solidFill>
              <a:latin typeface="EB Garamond"/>
              <a:ea typeface="EB Garamond"/>
              <a:cs typeface="EB Garamond"/>
              <a:sym typeface="EB Garamond"/>
            </a:endParaRPr>
          </a:p>
        </p:txBody>
      </p:sp>
      <p:sp>
        <p:nvSpPr>
          <p:cNvPr id="230" name="Google Shape;230;p44"/>
          <p:cNvSpPr txBox="1"/>
          <p:nvPr/>
        </p:nvSpPr>
        <p:spPr>
          <a:xfrm>
            <a:off x="373450" y="893725"/>
            <a:ext cx="8238300" cy="921600"/>
          </a:xfrm>
          <a:prstGeom prst="rect">
            <a:avLst/>
          </a:prstGeom>
          <a:noFill/>
          <a:ln>
            <a:noFill/>
          </a:ln>
        </p:spPr>
        <p:txBody>
          <a:bodyPr anchorCtr="0" anchor="t" bIns="91425" lIns="91425" spcFirstLastPara="1" rIns="91425" wrap="square" tIns="91425">
            <a:noAutofit/>
          </a:bodyPr>
          <a:lstStyle/>
          <a:p>
            <a:pPr indent="0" lvl="0" marL="0" rtl="0" algn="l">
              <a:spcBef>
                <a:spcPts val="480"/>
              </a:spcBef>
              <a:spcAft>
                <a:spcPts val="0"/>
              </a:spcAft>
              <a:buClr>
                <a:schemeClr val="dk1"/>
              </a:buClr>
              <a:buSzPts val="1100"/>
              <a:buFont typeface="Arial"/>
              <a:buNone/>
            </a:pPr>
            <a:r>
              <a:rPr lang="en" sz="1800">
                <a:solidFill>
                  <a:srgbClr val="FFFFFF"/>
                </a:solidFill>
              </a:rPr>
              <a:t>You can back up the data on your Amazon EBS volumes to Amazon S3 by taking point-in-time snapshots.</a:t>
            </a:r>
            <a:endParaRPr sz="1800">
              <a:solidFill>
                <a:srgbClr val="FFFFFF"/>
              </a:solidFill>
            </a:endParaRPr>
          </a:p>
          <a:p>
            <a:pPr indent="0" lvl="0" marL="0" rtl="0" algn="l">
              <a:spcBef>
                <a:spcPts val="600"/>
              </a:spcBef>
              <a:spcAft>
                <a:spcPts val="0"/>
              </a:spcAft>
              <a:buClr>
                <a:schemeClr val="dk1"/>
              </a:buClr>
              <a:buSzPts val="1100"/>
              <a:buFont typeface="Arial"/>
              <a:buNone/>
            </a:pPr>
            <a:r>
              <a:t/>
            </a:r>
            <a:endParaRPr sz="1800">
              <a:solidFill>
                <a:srgbClr val="FFFFFF"/>
              </a:solidFill>
            </a:endParaRPr>
          </a:p>
          <a:p>
            <a:pPr indent="0" lvl="0" marL="0" rtl="0" algn="l">
              <a:spcBef>
                <a:spcPts val="600"/>
              </a:spcBef>
              <a:spcAft>
                <a:spcPts val="0"/>
              </a:spcAft>
              <a:buClr>
                <a:schemeClr val="dk1"/>
              </a:buClr>
              <a:buSzPts val="1100"/>
              <a:buFont typeface="Arial"/>
              <a:buNone/>
            </a:pPr>
            <a:r>
              <a:rPr lang="en" sz="1800">
                <a:solidFill>
                  <a:srgbClr val="FFFFFF"/>
                </a:solidFill>
              </a:rPr>
              <a:t>You can create a new volume from the snapshot.</a:t>
            </a:r>
            <a:endParaRPr sz="1800">
              <a:solidFill>
                <a:srgbClr val="FFFFFF"/>
              </a:solidFill>
            </a:endParaRPr>
          </a:p>
          <a:p>
            <a:pPr indent="0" lvl="0" marL="457200" rtl="0" algn="l">
              <a:spcBef>
                <a:spcPts val="600"/>
              </a:spcBef>
              <a:spcAft>
                <a:spcPts val="600"/>
              </a:spcAft>
              <a:buNone/>
            </a:pPr>
            <a:r>
              <a:t/>
            </a:r>
            <a:endParaRPr/>
          </a:p>
        </p:txBody>
      </p:sp>
      <p:pic>
        <p:nvPicPr>
          <p:cNvPr id="231" name="Google Shape;231;p44"/>
          <p:cNvPicPr preferRelativeResize="0"/>
          <p:nvPr/>
        </p:nvPicPr>
        <p:blipFill>
          <a:blip r:embed="rId3">
            <a:alphaModFix/>
          </a:blip>
          <a:stretch>
            <a:fillRect/>
          </a:stretch>
        </p:blipFill>
        <p:spPr>
          <a:xfrm>
            <a:off x="2349725" y="3117150"/>
            <a:ext cx="638100" cy="638100"/>
          </a:xfrm>
          <a:prstGeom prst="rect">
            <a:avLst/>
          </a:prstGeom>
          <a:noFill/>
          <a:ln>
            <a:noFill/>
          </a:ln>
        </p:spPr>
      </p:pic>
      <p:sp>
        <p:nvSpPr>
          <p:cNvPr id="232" name="Google Shape;232;p44"/>
          <p:cNvSpPr txBox="1"/>
          <p:nvPr/>
        </p:nvSpPr>
        <p:spPr>
          <a:xfrm>
            <a:off x="2349725" y="3774050"/>
            <a:ext cx="771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FFFF"/>
                </a:solidFill>
              </a:rPr>
              <a:t>10 GB</a:t>
            </a:r>
            <a:endParaRPr>
              <a:solidFill>
                <a:srgbClr val="FFFFFF"/>
              </a:solidFill>
            </a:endParaRPr>
          </a:p>
        </p:txBody>
      </p:sp>
      <p:pic>
        <p:nvPicPr>
          <p:cNvPr id="233" name="Google Shape;233;p44"/>
          <p:cNvPicPr preferRelativeResize="0"/>
          <p:nvPr/>
        </p:nvPicPr>
        <p:blipFill>
          <a:blip r:embed="rId4">
            <a:alphaModFix/>
          </a:blip>
          <a:stretch>
            <a:fillRect/>
          </a:stretch>
        </p:blipFill>
        <p:spPr>
          <a:xfrm>
            <a:off x="5091325" y="3145675"/>
            <a:ext cx="724200" cy="724200"/>
          </a:xfrm>
          <a:prstGeom prst="rect">
            <a:avLst/>
          </a:prstGeom>
          <a:noFill/>
          <a:ln>
            <a:noFill/>
          </a:ln>
        </p:spPr>
      </p:pic>
      <p:cxnSp>
        <p:nvCxnSpPr>
          <p:cNvPr id="234" name="Google Shape;234;p44"/>
          <p:cNvCxnSpPr/>
          <p:nvPr/>
        </p:nvCxnSpPr>
        <p:spPr>
          <a:xfrm>
            <a:off x="3260900" y="3422250"/>
            <a:ext cx="1627200" cy="0"/>
          </a:xfrm>
          <a:prstGeom prst="straightConnector1">
            <a:avLst/>
          </a:prstGeom>
          <a:noFill/>
          <a:ln cap="flat" cmpd="sng" w="9525">
            <a:solidFill>
              <a:schemeClr val="lt1"/>
            </a:solidFill>
            <a:prstDash val="solid"/>
            <a:round/>
            <a:headEnd len="med" w="med" type="none"/>
            <a:tailEnd len="med" w="med" type="stealth"/>
          </a:ln>
        </p:spPr>
      </p:cxnSp>
      <p:sp>
        <p:nvSpPr>
          <p:cNvPr id="235" name="Google Shape;235;p44"/>
          <p:cNvSpPr txBox="1"/>
          <p:nvPr/>
        </p:nvSpPr>
        <p:spPr>
          <a:xfrm>
            <a:off x="3503000" y="3022050"/>
            <a:ext cx="1143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rPr>
              <a:t>Snapshot</a:t>
            </a:r>
            <a:endParaRPr>
              <a:solidFill>
                <a:schemeClr val="lt1"/>
              </a:solidFill>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3" name="Shape 953"/>
        <p:cNvGrpSpPr/>
        <p:nvPr/>
      </p:nvGrpSpPr>
      <p:grpSpPr>
        <a:xfrm>
          <a:off x="0" y="0"/>
          <a:ext cx="0" cy="0"/>
          <a:chOff x="0" y="0"/>
          <a:chExt cx="0" cy="0"/>
        </a:xfrm>
      </p:grpSpPr>
      <p:sp>
        <p:nvSpPr>
          <p:cNvPr id="954" name="Google Shape;954;p116"/>
          <p:cNvSpPr txBox="1"/>
          <p:nvPr/>
        </p:nvSpPr>
        <p:spPr>
          <a:xfrm>
            <a:off x="141525" y="157306"/>
            <a:ext cx="8612400" cy="381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800">
                <a:solidFill>
                  <a:srgbClr val="FF7A00"/>
                </a:solidFill>
                <a:latin typeface="EB Garamond"/>
                <a:ea typeface="EB Garamond"/>
                <a:cs typeface="EB Garamond"/>
                <a:sym typeface="EB Garamond"/>
              </a:rPr>
              <a:t>Understanding the Use-Case</a:t>
            </a:r>
            <a:endParaRPr sz="2800">
              <a:solidFill>
                <a:srgbClr val="FF7A00"/>
              </a:solidFill>
              <a:latin typeface="EB Garamond"/>
              <a:ea typeface="EB Garamond"/>
              <a:cs typeface="EB Garamond"/>
              <a:sym typeface="EB Garamond"/>
            </a:endParaRPr>
          </a:p>
        </p:txBody>
      </p:sp>
      <p:sp>
        <p:nvSpPr>
          <p:cNvPr id="955" name="Google Shape;955;p116"/>
          <p:cNvSpPr txBox="1"/>
          <p:nvPr/>
        </p:nvSpPr>
        <p:spPr>
          <a:xfrm>
            <a:off x="448150" y="903408"/>
            <a:ext cx="7832400" cy="149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666666"/>
                </a:solidFill>
                <a:latin typeface="EB Garamond"/>
                <a:ea typeface="EB Garamond"/>
                <a:cs typeface="EB Garamond"/>
                <a:sym typeface="EB Garamond"/>
              </a:rPr>
              <a:t>Many compliance has a requirement that the data must be replicated across greater distances.</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rPr lang="en" sz="1800">
                <a:solidFill>
                  <a:srgbClr val="666666"/>
                </a:solidFill>
                <a:latin typeface="EB Garamond"/>
                <a:ea typeface="EB Garamond"/>
                <a:cs typeface="EB Garamond"/>
                <a:sym typeface="EB Garamond"/>
              </a:rPr>
              <a:t>Cross-Region Replication allows data from S3 buckets to be replicated across regions.</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p:txBody>
      </p:sp>
      <p:sp>
        <p:nvSpPr>
          <p:cNvPr id="956" name="Google Shape;956;p116"/>
          <p:cNvSpPr/>
          <p:nvPr/>
        </p:nvSpPr>
        <p:spPr>
          <a:xfrm>
            <a:off x="0" y="4770638"/>
            <a:ext cx="9164100" cy="381000"/>
          </a:xfrm>
          <a:prstGeom prst="rect">
            <a:avLst/>
          </a:prstGeom>
          <a:solidFill>
            <a:srgbClr val="666666"/>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
        <p:nvSpPr>
          <p:cNvPr id="957" name="Google Shape;957;p116"/>
          <p:cNvSpPr/>
          <p:nvPr/>
        </p:nvSpPr>
        <p:spPr>
          <a:xfrm>
            <a:off x="844200" y="2762200"/>
            <a:ext cx="2270400" cy="13563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116"/>
          <p:cNvSpPr/>
          <p:nvPr/>
        </p:nvSpPr>
        <p:spPr>
          <a:xfrm>
            <a:off x="4814050" y="2762200"/>
            <a:ext cx="2270400" cy="13563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59" name="Google Shape;959;p116"/>
          <p:cNvCxnSpPr>
            <a:stCxn id="957" idx="3"/>
            <a:endCxn id="958" idx="1"/>
          </p:cNvCxnSpPr>
          <p:nvPr/>
        </p:nvCxnSpPr>
        <p:spPr>
          <a:xfrm>
            <a:off x="3114600" y="3440350"/>
            <a:ext cx="1699500" cy="0"/>
          </a:xfrm>
          <a:prstGeom prst="straightConnector1">
            <a:avLst/>
          </a:prstGeom>
          <a:noFill/>
          <a:ln cap="flat" cmpd="sng" w="9525">
            <a:solidFill>
              <a:schemeClr val="dk2"/>
            </a:solidFill>
            <a:prstDash val="solid"/>
            <a:round/>
            <a:headEnd len="med" w="med" type="none"/>
            <a:tailEnd len="med" w="med" type="stealth"/>
          </a:ln>
        </p:spPr>
      </p:cxnSp>
      <p:sp>
        <p:nvSpPr>
          <p:cNvPr id="960" name="Google Shape;960;p116"/>
          <p:cNvSpPr txBox="1"/>
          <p:nvPr/>
        </p:nvSpPr>
        <p:spPr>
          <a:xfrm>
            <a:off x="5251000" y="4254075"/>
            <a:ext cx="1396500" cy="38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     Singapore</a:t>
            </a:r>
            <a:endParaRPr/>
          </a:p>
        </p:txBody>
      </p:sp>
      <p:pic>
        <p:nvPicPr>
          <p:cNvPr id="961" name="Google Shape;961;p116"/>
          <p:cNvPicPr preferRelativeResize="0"/>
          <p:nvPr/>
        </p:nvPicPr>
        <p:blipFill>
          <a:blip r:embed="rId3">
            <a:alphaModFix/>
          </a:blip>
          <a:stretch>
            <a:fillRect/>
          </a:stretch>
        </p:blipFill>
        <p:spPr>
          <a:xfrm>
            <a:off x="1615825" y="3076774"/>
            <a:ext cx="727150" cy="727150"/>
          </a:xfrm>
          <a:prstGeom prst="rect">
            <a:avLst/>
          </a:prstGeom>
          <a:noFill/>
          <a:ln>
            <a:noFill/>
          </a:ln>
        </p:spPr>
      </p:pic>
      <p:sp>
        <p:nvSpPr>
          <p:cNvPr id="962" name="Google Shape;962;p116"/>
          <p:cNvSpPr txBox="1"/>
          <p:nvPr/>
        </p:nvSpPr>
        <p:spPr>
          <a:xfrm>
            <a:off x="1281150" y="4254075"/>
            <a:ext cx="1396500" cy="38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     Mumbai</a:t>
            </a:r>
            <a:endParaRPr/>
          </a:p>
        </p:txBody>
      </p:sp>
      <p:pic>
        <p:nvPicPr>
          <p:cNvPr id="963" name="Google Shape;963;p116"/>
          <p:cNvPicPr preferRelativeResize="0"/>
          <p:nvPr/>
        </p:nvPicPr>
        <p:blipFill>
          <a:blip r:embed="rId3">
            <a:alphaModFix/>
          </a:blip>
          <a:stretch>
            <a:fillRect/>
          </a:stretch>
        </p:blipFill>
        <p:spPr>
          <a:xfrm>
            <a:off x="5666425" y="3076774"/>
            <a:ext cx="727150" cy="727150"/>
          </a:xfrm>
          <a:prstGeom prst="rect">
            <a:avLst/>
          </a:prstGeom>
          <a:noFill/>
          <a:ln>
            <a:noFill/>
          </a:ln>
        </p:spPr>
      </p:pic>
      <p:sp>
        <p:nvSpPr>
          <p:cNvPr id="964" name="Google Shape;964;p116"/>
          <p:cNvSpPr txBox="1"/>
          <p:nvPr/>
        </p:nvSpPr>
        <p:spPr>
          <a:xfrm>
            <a:off x="3263750" y="3048700"/>
            <a:ext cx="1318500" cy="23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  Replication</a:t>
            </a:r>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8" name="Shape 968"/>
        <p:cNvGrpSpPr/>
        <p:nvPr/>
      </p:nvGrpSpPr>
      <p:grpSpPr>
        <a:xfrm>
          <a:off x="0" y="0"/>
          <a:ext cx="0" cy="0"/>
          <a:chOff x="0" y="0"/>
          <a:chExt cx="0" cy="0"/>
        </a:xfrm>
      </p:grpSpPr>
      <p:sp>
        <p:nvSpPr>
          <p:cNvPr id="969" name="Google Shape;969;p117"/>
          <p:cNvSpPr txBox="1"/>
          <p:nvPr/>
        </p:nvSpPr>
        <p:spPr>
          <a:xfrm>
            <a:off x="141525" y="157306"/>
            <a:ext cx="8612400" cy="381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800">
                <a:solidFill>
                  <a:srgbClr val="FF7A00"/>
                </a:solidFill>
                <a:latin typeface="EB Garamond"/>
                <a:ea typeface="EB Garamond"/>
                <a:cs typeface="EB Garamond"/>
                <a:sym typeface="EB Garamond"/>
              </a:rPr>
              <a:t>Important Pointers</a:t>
            </a:r>
            <a:endParaRPr sz="2800">
              <a:solidFill>
                <a:srgbClr val="FF7A00"/>
              </a:solidFill>
              <a:latin typeface="EB Garamond"/>
              <a:ea typeface="EB Garamond"/>
              <a:cs typeface="EB Garamond"/>
              <a:sym typeface="EB Garamond"/>
            </a:endParaRPr>
          </a:p>
        </p:txBody>
      </p:sp>
      <p:sp>
        <p:nvSpPr>
          <p:cNvPr id="970" name="Google Shape;970;p117"/>
          <p:cNvSpPr txBox="1"/>
          <p:nvPr/>
        </p:nvSpPr>
        <p:spPr>
          <a:xfrm>
            <a:off x="990550" y="678983"/>
            <a:ext cx="7832400" cy="149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rPr lang="en" sz="1800">
                <a:solidFill>
                  <a:srgbClr val="666666"/>
                </a:solidFill>
                <a:latin typeface="EB Garamond"/>
                <a:ea typeface="EB Garamond"/>
                <a:cs typeface="EB Garamond"/>
                <a:sym typeface="EB Garamond"/>
              </a:rPr>
              <a:t>Both source and destination buckets must have versioning enabled.</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p:txBody>
      </p:sp>
      <p:sp>
        <p:nvSpPr>
          <p:cNvPr id="971" name="Google Shape;971;p117"/>
          <p:cNvSpPr/>
          <p:nvPr/>
        </p:nvSpPr>
        <p:spPr>
          <a:xfrm>
            <a:off x="0" y="4770638"/>
            <a:ext cx="9164100" cy="381000"/>
          </a:xfrm>
          <a:prstGeom prst="rect">
            <a:avLst/>
          </a:prstGeom>
          <a:solidFill>
            <a:srgbClr val="666666"/>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
        <p:nvSpPr>
          <p:cNvPr id="972" name="Google Shape;972;p117"/>
          <p:cNvSpPr txBox="1"/>
          <p:nvPr/>
        </p:nvSpPr>
        <p:spPr>
          <a:xfrm>
            <a:off x="1908725" y="3164450"/>
            <a:ext cx="1095000" cy="10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6" name="Shape 976"/>
        <p:cNvGrpSpPr/>
        <p:nvPr/>
      </p:nvGrpSpPr>
      <p:grpSpPr>
        <a:xfrm>
          <a:off x="0" y="0"/>
          <a:ext cx="0" cy="0"/>
          <a:chOff x="0" y="0"/>
          <a:chExt cx="0" cy="0"/>
        </a:xfrm>
      </p:grpSpPr>
      <p:sp>
        <p:nvSpPr>
          <p:cNvPr id="977" name="Google Shape;977;p118"/>
          <p:cNvSpPr txBox="1"/>
          <p:nvPr>
            <p:ph type="ctrTitle"/>
          </p:nvPr>
        </p:nvSpPr>
        <p:spPr>
          <a:xfrm>
            <a:off x="224075" y="1573300"/>
            <a:ext cx="8705400" cy="1143300"/>
          </a:xfrm>
          <a:prstGeom prst="rect">
            <a:avLst/>
          </a:prstGeom>
          <a:ln cap="flat" cmpd="sng" w="9525">
            <a:solidFill>
              <a:srgbClr val="FFFFFF"/>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lang="en">
                <a:solidFill>
                  <a:srgbClr val="666666"/>
                </a:solidFill>
                <a:latin typeface="EB Garamond"/>
                <a:ea typeface="EB Garamond"/>
                <a:cs typeface="EB Garamond"/>
                <a:sym typeface="EB Garamond"/>
              </a:rPr>
              <a:t>Static Website Hosting in S3</a:t>
            </a:r>
            <a:endParaRPr>
              <a:solidFill>
                <a:srgbClr val="666666"/>
              </a:solidFill>
              <a:latin typeface="EB Garamond"/>
              <a:ea typeface="EB Garamond"/>
              <a:cs typeface="EB Garamond"/>
              <a:sym typeface="EB Garamond"/>
            </a:endParaRPr>
          </a:p>
        </p:txBody>
      </p:sp>
      <p:sp>
        <p:nvSpPr>
          <p:cNvPr id="978" name="Google Shape;978;p118"/>
          <p:cNvSpPr txBox="1"/>
          <p:nvPr>
            <p:ph idx="1" type="subTitle"/>
          </p:nvPr>
        </p:nvSpPr>
        <p:spPr>
          <a:xfrm>
            <a:off x="0" y="302985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7A00"/>
                </a:solidFill>
                <a:latin typeface="EB Garamond"/>
                <a:ea typeface="EB Garamond"/>
                <a:cs typeface="EB Garamond"/>
                <a:sym typeface="EB Garamond"/>
              </a:rPr>
              <a:t>A Great Feature</a:t>
            </a:r>
            <a:endParaRPr>
              <a:solidFill>
                <a:srgbClr val="FF7A00"/>
              </a:solidFill>
              <a:latin typeface="EB Garamond"/>
              <a:ea typeface="EB Garamond"/>
              <a:cs typeface="EB Garamond"/>
              <a:sym typeface="EB Garamond"/>
            </a:endParaRPr>
          </a:p>
        </p:txBody>
      </p:sp>
      <p:cxnSp>
        <p:nvCxnSpPr>
          <p:cNvPr id="979" name="Google Shape;979;p118"/>
          <p:cNvCxnSpPr/>
          <p:nvPr/>
        </p:nvCxnSpPr>
        <p:spPr>
          <a:xfrm flipH="1" rot="10800000">
            <a:off x="383250" y="663825"/>
            <a:ext cx="8391000" cy="1800"/>
          </a:xfrm>
          <a:prstGeom prst="straightConnector1">
            <a:avLst/>
          </a:prstGeom>
          <a:noFill/>
          <a:ln cap="flat" cmpd="sng" w="19050">
            <a:solidFill>
              <a:srgbClr val="CCCCCC"/>
            </a:solidFill>
            <a:prstDash val="solid"/>
            <a:round/>
            <a:headEnd len="med" w="med" type="none"/>
            <a:tailEnd len="med" w="med" type="none"/>
          </a:ln>
        </p:spPr>
      </p:cxnSp>
      <p:cxnSp>
        <p:nvCxnSpPr>
          <p:cNvPr id="980" name="Google Shape;980;p118"/>
          <p:cNvCxnSpPr/>
          <p:nvPr/>
        </p:nvCxnSpPr>
        <p:spPr>
          <a:xfrm>
            <a:off x="322800" y="4377025"/>
            <a:ext cx="8511900" cy="20400"/>
          </a:xfrm>
          <a:prstGeom prst="straightConnector1">
            <a:avLst/>
          </a:prstGeom>
          <a:noFill/>
          <a:ln cap="flat" cmpd="sng" w="19050">
            <a:solidFill>
              <a:srgbClr val="B7B7B7"/>
            </a:solidFill>
            <a:prstDash val="solid"/>
            <a:round/>
            <a:headEnd len="med" w="med" type="none"/>
            <a:tailEnd len="med" w="med" type="none"/>
          </a:ln>
        </p:spPr>
      </p:cxn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4" name="Shape 984"/>
        <p:cNvGrpSpPr/>
        <p:nvPr/>
      </p:nvGrpSpPr>
      <p:grpSpPr>
        <a:xfrm>
          <a:off x="0" y="0"/>
          <a:ext cx="0" cy="0"/>
          <a:chOff x="0" y="0"/>
          <a:chExt cx="0" cy="0"/>
        </a:xfrm>
      </p:grpSpPr>
      <p:sp>
        <p:nvSpPr>
          <p:cNvPr id="985" name="Google Shape;985;p119"/>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
        <p:nvSpPr>
          <p:cNvPr id="986" name="Google Shape;986;p119"/>
          <p:cNvSpPr txBox="1"/>
          <p:nvPr>
            <p:ph idx="1" type="subTitle"/>
          </p:nvPr>
        </p:nvSpPr>
        <p:spPr>
          <a:xfrm>
            <a:off x="180225" y="118675"/>
            <a:ext cx="8612400" cy="724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                            Challenges with Static Websites</a:t>
            </a:r>
            <a:endParaRPr>
              <a:solidFill>
                <a:srgbClr val="674EA7"/>
              </a:solidFill>
              <a:latin typeface="EB Garamond"/>
              <a:ea typeface="EB Garamond"/>
              <a:cs typeface="EB Garamond"/>
              <a:sym typeface="EB Garamond"/>
            </a:endParaRPr>
          </a:p>
        </p:txBody>
      </p:sp>
      <p:sp>
        <p:nvSpPr>
          <p:cNvPr id="987" name="Google Shape;987;p119"/>
          <p:cNvSpPr txBox="1"/>
          <p:nvPr/>
        </p:nvSpPr>
        <p:spPr>
          <a:xfrm>
            <a:off x="437475" y="498450"/>
            <a:ext cx="8556600" cy="803700"/>
          </a:xfrm>
          <a:prstGeom prst="rect">
            <a:avLst/>
          </a:prstGeom>
          <a:noFill/>
          <a:ln>
            <a:noFill/>
          </a:ln>
        </p:spPr>
        <p:txBody>
          <a:bodyPr anchorCtr="0" anchor="t" bIns="91425" lIns="91425" spcFirstLastPara="1" rIns="91425" wrap="square" tIns="91425">
            <a:noAutofit/>
          </a:bodyPr>
          <a:lstStyle/>
          <a:p>
            <a:pPr indent="0" lvl="0" marL="0" rtl="0" algn="l">
              <a:spcBef>
                <a:spcPts val="48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None/>
            </a:pPr>
            <a:r>
              <a:rPr lang="en" sz="1800">
                <a:solidFill>
                  <a:srgbClr val="666666"/>
                </a:solidFill>
                <a:latin typeface="EB Garamond"/>
                <a:ea typeface="EB Garamond"/>
                <a:cs typeface="EB Garamond"/>
                <a:sym typeface="EB Garamond"/>
              </a:rPr>
              <a:t>If you want to host a basic static website, you need to create and manage the entire server infrastructure on a cloud provider.</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None/>
            </a:pPr>
            <a:r>
              <a:t/>
            </a:r>
            <a:endParaRPr sz="1800">
              <a:solidFill>
                <a:srgbClr val="666666"/>
              </a:solidFill>
              <a:latin typeface="EB Garamond"/>
              <a:ea typeface="EB Garamond"/>
              <a:cs typeface="EB Garamond"/>
              <a:sym typeface="EB Garamond"/>
            </a:endParaRPr>
          </a:p>
        </p:txBody>
      </p:sp>
      <p:pic>
        <p:nvPicPr>
          <p:cNvPr id="988" name="Google Shape;988;p119"/>
          <p:cNvPicPr preferRelativeResize="0"/>
          <p:nvPr/>
        </p:nvPicPr>
        <p:blipFill>
          <a:blip r:embed="rId3">
            <a:alphaModFix/>
          </a:blip>
          <a:stretch>
            <a:fillRect/>
          </a:stretch>
        </p:blipFill>
        <p:spPr>
          <a:xfrm>
            <a:off x="437474" y="2373213"/>
            <a:ext cx="2385751" cy="1356325"/>
          </a:xfrm>
          <a:prstGeom prst="rect">
            <a:avLst/>
          </a:prstGeom>
          <a:noFill/>
          <a:ln>
            <a:noFill/>
          </a:ln>
        </p:spPr>
      </p:pic>
      <p:sp>
        <p:nvSpPr>
          <p:cNvPr id="989" name="Google Shape;989;p119"/>
          <p:cNvSpPr/>
          <p:nvPr/>
        </p:nvSpPr>
        <p:spPr>
          <a:xfrm>
            <a:off x="4956475" y="1722263"/>
            <a:ext cx="1655400" cy="28056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90" name="Google Shape;990;p119"/>
          <p:cNvPicPr preferRelativeResize="0"/>
          <p:nvPr/>
        </p:nvPicPr>
        <p:blipFill>
          <a:blip r:embed="rId4">
            <a:alphaModFix/>
          </a:blip>
          <a:stretch>
            <a:fillRect/>
          </a:stretch>
        </p:blipFill>
        <p:spPr>
          <a:xfrm>
            <a:off x="5507050" y="1961325"/>
            <a:ext cx="559550" cy="559525"/>
          </a:xfrm>
          <a:prstGeom prst="rect">
            <a:avLst/>
          </a:prstGeom>
          <a:noFill/>
          <a:ln>
            <a:noFill/>
          </a:ln>
        </p:spPr>
      </p:pic>
      <p:pic>
        <p:nvPicPr>
          <p:cNvPr id="991" name="Google Shape;991;p119"/>
          <p:cNvPicPr preferRelativeResize="0"/>
          <p:nvPr/>
        </p:nvPicPr>
        <p:blipFill>
          <a:blip r:embed="rId5">
            <a:alphaModFix/>
          </a:blip>
          <a:stretch>
            <a:fillRect/>
          </a:stretch>
        </p:blipFill>
        <p:spPr>
          <a:xfrm>
            <a:off x="5504423" y="2803363"/>
            <a:ext cx="559500" cy="559500"/>
          </a:xfrm>
          <a:prstGeom prst="rect">
            <a:avLst/>
          </a:prstGeom>
          <a:noFill/>
          <a:ln>
            <a:noFill/>
          </a:ln>
        </p:spPr>
      </p:pic>
      <p:sp>
        <p:nvSpPr>
          <p:cNvPr id="992" name="Google Shape;992;p119"/>
          <p:cNvSpPr txBox="1"/>
          <p:nvPr/>
        </p:nvSpPr>
        <p:spPr>
          <a:xfrm>
            <a:off x="6748250" y="2047038"/>
            <a:ext cx="559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EC2 </a:t>
            </a:r>
            <a:endParaRPr/>
          </a:p>
        </p:txBody>
      </p:sp>
      <p:sp>
        <p:nvSpPr>
          <p:cNvPr id="993" name="Google Shape;993;p119"/>
          <p:cNvSpPr txBox="1"/>
          <p:nvPr/>
        </p:nvSpPr>
        <p:spPr>
          <a:xfrm>
            <a:off x="6813725" y="2778013"/>
            <a:ext cx="751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SSM </a:t>
            </a:r>
            <a:endParaRPr/>
          </a:p>
        </p:txBody>
      </p:sp>
      <p:pic>
        <p:nvPicPr>
          <p:cNvPr id="994" name="Google Shape;994;p119"/>
          <p:cNvPicPr preferRelativeResize="0"/>
          <p:nvPr/>
        </p:nvPicPr>
        <p:blipFill>
          <a:blip r:embed="rId6">
            <a:alphaModFix/>
          </a:blip>
          <a:stretch>
            <a:fillRect/>
          </a:stretch>
        </p:blipFill>
        <p:spPr>
          <a:xfrm>
            <a:off x="5476350" y="3639300"/>
            <a:ext cx="615700" cy="615700"/>
          </a:xfrm>
          <a:prstGeom prst="rect">
            <a:avLst/>
          </a:prstGeom>
          <a:noFill/>
          <a:ln>
            <a:noFill/>
          </a:ln>
        </p:spPr>
      </p:pic>
      <p:sp>
        <p:nvSpPr>
          <p:cNvPr id="995" name="Google Shape;995;p119"/>
          <p:cNvSpPr txBox="1"/>
          <p:nvPr/>
        </p:nvSpPr>
        <p:spPr>
          <a:xfrm>
            <a:off x="6813725" y="3752675"/>
            <a:ext cx="751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ELB</a:t>
            </a:r>
            <a:endParaRPr/>
          </a:p>
        </p:txBody>
      </p:sp>
      <p:sp>
        <p:nvSpPr>
          <p:cNvPr id="996" name="Google Shape;996;p119"/>
          <p:cNvSpPr txBox="1"/>
          <p:nvPr/>
        </p:nvSpPr>
        <p:spPr>
          <a:xfrm>
            <a:off x="832300" y="3854800"/>
            <a:ext cx="2057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Static Website</a:t>
            </a:r>
            <a:endParaRPr/>
          </a:p>
        </p:txBody>
      </p:sp>
      <p:cxnSp>
        <p:nvCxnSpPr>
          <p:cNvPr id="997" name="Google Shape;997;p119"/>
          <p:cNvCxnSpPr>
            <a:stCxn id="988" idx="3"/>
          </p:cNvCxnSpPr>
          <p:nvPr/>
        </p:nvCxnSpPr>
        <p:spPr>
          <a:xfrm flipH="1" rot="10800000">
            <a:off x="2823225" y="2281875"/>
            <a:ext cx="2002200" cy="769500"/>
          </a:xfrm>
          <a:prstGeom prst="straightConnector1">
            <a:avLst/>
          </a:prstGeom>
          <a:noFill/>
          <a:ln cap="flat" cmpd="sng" w="9525">
            <a:solidFill>
              <a:schemeClr val="dk2"/>
            </a:solidFill>
            <a:prstDash val="solid"/>
            <a:round/>
            <a:headEnd len="med" w="med" type="none"/>
            <a:tailEnd len="med" w="med" type="stealth"/>
          </a:ln>
        </p:spPr>
      </p:cxnSp>
      <p:cxnSp>
        <p:nvCxnSpPr>
          <p:cNvPr id="998" name="Google Shape;998;p119"/>
          <p:cNvCxnSpPr>
            <a:stCxn id="988" idx="3"/>
          </p:cNvCxnSpPr>
          <p:nvPr/>
        </p:nvCxnSpPr>
        <p:spPr>
          <a:xfrm>
            <a:off x="2823225" y="3051375"/>
            <a:ext cx="1965000" cy="839100"/>
          </a:xfrm>
          <a:prstGeom prst="straightConnector1">
            <a:avLst/>
          </a:prstGeom>
          <a:noFill/>
          <a:ln cap="flat" cmpd="sng" w="9525">
            <a:solidFill>
              <a:schemeClr val="dk2"/>
            </a:solidFill>
            <a:prstDash val="solid"/>
            <a:round/>
            <a:headEnd len="med" w="med" type="none"/>
            <a:tailEnd len="med" w="med" type="stealth"/>
          </a:ln>
        </p:spPr>
      </p:cxn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2" name="Shape 1002"/>
        <p:cNvGrpSpPr/>
        <p:nvPr/>
      </p:nvGrpSpPr>
      <p:grpSpPr>
        <a:xfrm>
          <a:off x="0" y="0"/>
          <a:ext cx="0" cy="0"/>
          <a:chOff x="0" y="0"/>
          <a:chExt cx="0" cy="0"/>
        </a:xfrm>
      </p:grpSpPr>
      <p:sp>
        <p:nvSpPr>
          <p:cNvPr id="1003" name="Google Shape;1003;p120"/>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
        <p:nvSpPr>
          <p:cNvPr id="1004" name="Google Shape;1004;p120"/>
          <p:cNvSpPr txBox="1"/>
          <p:nvPr>
            <p:ph idx="1" type="subTitle"/>
          </p:nvPr>
        </p:nvSpPr>
        <p:spPr>
          <a:xfrm>
            <a:off x="180225" y="118675"/>
            <a:ext cx="8612400" cy="724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                                Static Website Hosting in S3</a:t>
            </a:r>
            <a:endParaRPr>
              <a:solidFill>
                <a:srgbClr val="674EA7"/>
              </a:solidFill>
              <a:latin typeface="EB Garamond"/>
              <a:ea typeface="EB Garamond"/>
              <a:cs typeface="EB Garamond"/>
              <a:sym typeface="EB Garamond"/>
            </a:endParaRPr>
          </a:p>
        </p:txBody>
      </p:sp>
      <p:sp>
        <p:nvSpPr>
          <p:cNvPr id="1005" name="Google Shape;1005;p120"/>
          <p:cNvSpPr txBox="1"/>
          <p:nvPr/>
        </p:nvSpPr>
        <p:spPr>
          <a:xfrm>
            <a:off x="437475" y="498450"/>
            <a:ext cx="8556600" cy="803700"/>
          </a:xfrm>
          <a:prstGeom prst="rect">
            <a:avLst/>
          </a:prstGeom>
          <a:noFill/>
          <a:ln>
            <a:noFill/>
          </a:ln>
        </p:spPr>
        <p:txBody>
          <a:bodyPr anchorCtr="0" anchor="t" bIns="91425" lIns="91425" spcFirstLastPara="1" rIns="91425" wrap="square" tIns="91425">
            <a:noAutofit/>
          </a:bodyPr>
          <a:lstStyle/>
          <a:p>
            <a:pPr indent="0" lvl="0" marL="0" rtl="0" algn="l">
              <a:spcBef>
                <a:spcPts val="48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None/>
            </a:pPr>
            <a:r>
              <a:rPr lang="en" sz="1800">
                <a:solidFill>
                  <a:srgbClr val="666666"/>
                </a:solidFill>
                <a:latin typeface="EB Garamond"/>
                <a:ea typeface="EB Garamond"/>
                <a:cs typeface="EB Garamond"/>
                <a:sym typeface="EB Garamond"/>
              </a:rPr>
              <a:t>With Amazon S3, you can now host static websites directly through S3.</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None/>
            </a:pPr>
            <a:r>
              <a:t/>
            </a:r>
            <a:endParaRPr sz="1800">
              <a:solidFill>
                <a:srgbClr val="666666"/>
              </a:solidFill>
              <a:latin typeface="EB Garamond"/>
              <a:ea typeface="EB Garamond"/>
              <a:cs typeface="EB Garamond"/>
              <a:sym typeface="EB Garamond"/>
            </a:endParaRPr>
          </a:p>
        </p:txBody>
      </p:sp>
      <p:pic>
        <p:nvPicPr>
          <p:cNvPr id="1006" name="Google Shape;1006;p120"/>
          <p:cNvPicPr preferRelativeResize="0"/>
          <p:nvPr/>
        </p:nvPicPr>
        <p:blipFill>
          <a:blip r:embed="rId3">
            <a:alphaModFix/>
          </a:blip>
          <a:stretch>
            <a:fillRect/>
          </a:stretch>
        </p:blipFill>
        <p:spPr>
          <a:xfrm>
            <a:off x="1595624" y="2143575"/>
            <a:ext cx="2385751" cy="1356325"/>
          </a:xfrm>
          <a:prstGeom prst="rect">
            <a:avLst/>
          </a:prstGeom>
          <a:noFill/>
          <a:ln>
            <a:noFill/>
          </a:ln>
        </p:spPr>
      </p:pic>
      <p:sp>
        <p:nvSpPr>
          <p:cNvPr id="1007" name="Google Shape;1007;p120"/>
          <p:cNvSpPr txBox="1"/>
          <p:nvPr/>
        </p:nvSpPr>
        <p:spPr>
          <a:xfrm>
            <a:off x="2056375" y="3564013"/>
            <a:ext cx="2057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Static Website</a:t>
            </a:r>
            <a:endParaRPr/>
          </a:p>
        </p:txBody>
      </p:sp>
      <p:cxnSp>
        <p:nvCxnSpPr>
          <p:cNvPr id="1008" name="Google Shape;1008;p120"/>
          <p:cNvCxnSpPr/>
          <p:nvPr/>
        </p:nvCxnSpPr>
        <p:spPr>
          <a:xfrm flipH="1" rot="10800000">
            <a:off x="4113775" y="2748537"/>
            <a:ext cx="1674900" cy="2700"/>
          </a:xfrm>
          <a:prstGeom prst="straightConnector1">
            <a:avLst/>
          </a:prstGeom>
          <a:noFill/>
          <a:ln cap="flat" cmpd="sng" w="9525">
            <a:solidFill>
              <a:schemeClr val="dk2"/>
            </a:solidFill>
            <a:prstDash val="solid"/>
            <a:round/>
            <a:headEnd len="med" w="med" type="none"/>
            <a:tailEnd len="med" w="med" type="stealth"/>
          </a:ln>
        </p:spPr>
      </p:cxnSp>
      <p:pic>
        <p:nvPicPr>
          <p:cNvPr id="1009" name="Google Shape;1009;p120"/>
          <p:cNvPicPr preferRelativeResize="0"/>
          <p:nvPr/>
        </p:nvPicPr>
        <p:blipFill>
          <a:blip r:embed="rId4">
            <a:alphaModFix/>
          </a:blip>
          <a:stretch>
            <a:fillRect/>
          </a:stretch>
        </p:blipFill>
        <p:spPr>
          <a:xfrm>
            <a:off x="5978500" y="2435688"/>
            <a:ext cx="762000" cy="762000"/>
          </a:xfrm>
          <a:prstGeom prst="rect">
            <a:avLst/>
          </a:prstGeom>
          <a:noFill/>
          <a:ln>
            <a:noFill/>
          </a:ln>
        </p:spPr>
      </p:pic>
      <p:sp>
        <p:nvSpPr>
          <p:cNvPr id="1010" name="Google Shape;1010;p120"/>
          <p:cNvSpPr txBox="1"/>
          <p:nvPr/>
        </p:nvSpPr>
        <p:spPr>
          <a:xfrm>
            <a:off x="5873200" y="3342338"/>
            <a:ext cx="1056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S3 Bucket</a:t>
            </a:r>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4" name="Shape 1014"/>
        <p:cNvGrpSpPr/>
        <p:nvPr/>
      </p:nvGrpSpPr>
      <p:grpSpPr>
        <a:xfrm>
          <a:off x="0" y="0"/>
          <a:ext cx="0" cy="0"/>
          <a:chOff x="0" y="0"/>
          <a:chExt cx="0" cy="0"/>
        </a:xfrm>
      </p:grpSpPr>
      <p:sp>
        <p:nvSpPr>
          <p:cNvPr id="1015" name="Google Shape;1015;p121"/>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
        <p:nvSpPr>
          <p:cNvPr id="1016" name="Google Shape;1016;p121"/>
          <p:cNvSpPr txBox="1"/>
          <p:nvPr>
            <p:ph idx="1" type="subTitle"/>
          </p:nvPr>
        </p:nvSpPr>
        <p:spPr>
          <a:xfrm>
            <a:off x="180225" y="118675"/>
            <a:ext cx="8612400" cy="724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                                Static Vs Dynamic Websites</a:t>
            </a:r>
            <a:endParaRPr>
              <a:solidFill>
                <a:srgbClr val="674EA7"/>
              </a:solidFill>
              <a:latin typeface="EB Garamond"/>
              <a:ea typeface="EB Garamond"/>
              <a:cs typeface="EB Garamond"/>
              <a:sym typeface="EB Garamond"/>
            </a:endParaRPr>
          </a:p>
        </p:txBody>
      </p:sp>
      <p:sp>
        <p:nvSpPr>
          <p:cNvPr id="1017" name="Google Shape;1017;p121"/>
          <p:cNvSpPr txBox="1"/>
          <p:nvPr/>
        </p:nvSpPr>
        <p:spPr>
          <a:xfrm>
            <a:off x="484225" y="842875"/>
            <a:ext cx="8556600" cy="803700"/>
          </a:xfrm>
          <a:prstGeom prst="rect">
            <a:avLst/>
          </a:prstGeom>
          <a:noFill/>
          <a:ln>
            <a:noFill/>
          </a:ln>
        </p:spPr>
        <p:txBody>
          <a:bodyPr anchorCtr="0" anchor="t" bIns="91425" lIns="91425" spcFirstLastPara="1" rIns="91425" wrap="square" tIns="91425">
            <a:noAutofit/>
          </a:bodyPr>
          <a:lstStyle/>
          <a:p>
            <a:pPr indent="0" lvl="0" marL="0" rtl="0" algn="l">
              <a:spcBef>
                <a:spcPts val="48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None/>
            </a:pPr>
            <a:r>
              <a:rPr lang="en" sz="1800">
                <a:solidFill>
                  <a:srgbClr val="666666"/>
                </a:solidFill>
                <a:latin typeface="EB Garamond"/>
                <a:ea typeface="EB Garamond"/>
                <a:cs typeface="EB Garamond"/>
                <a:sym typeface="EB Garamond"/>
              </a:rPr>
              <a:t>On a static website, individual webpages include static content. They might also contain client-side scripts.</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None/>
            </a:pPr>
            <a:r>
              <a:rPr lang="en" sz="1800">
                <a:solidFill>
                  <a:srgbClr val="666666"/>
                </a:solidFill>
                <a:latin typeface="EB Garamond"/>
                <a:ea typeface="EB Garamond"/>
                <a:cs typeface="EB Garamond"/>
                <a:sym typeface="EB Garamond"/>
              </a:rPr>
              <a:t>Dynamic website relies on server-side processing, including server-side scripts such as PHP, JSP, or ASP.NET.</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None/>
            </a:pPr>
            <a:r>
              <a:t/>
            </a:r>
            <a:endParaRPr sz="1800">
              <a:solidFill>
                <a:srgbClr val="666666"/>
              </a:solidFill>
              <a:latin typeface="EB Garamond"/>
              <a:ea typeface="EB Garamond"/>
              <a:cs typeface="EB Garamond"/>
              <a:sym typeface="EB Garamond"/>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1" name="Shape 1021"/>
        <p:cNvGrpSpPr/>
        <p:nvPr/>
      </p:nvGrpSpPr>
      <p:grpSpPr>
        <a:xfrm>
          <a:off x="0" y="0"/>
          <a:ext cx="0" cy="0"/>
          <a:chOff x="0" y="0"/>
          <a:chExt cx="0" cy="0"/>
        </a:xfrm>
      </p:grpSpPr>
      <p:sp>
        <p:nvSpPr>
          <p:cNvPr id="1022" name="Google Shape;1022;p122"/>
          <p:cNvSpPr txBox="1"/>
          <p:nvPr>
            <p:ph type="ctrTitle"/>
          </p:nvPr>
        </p:nvSpPr>
        <p:spPr>
          <a:xfrm>
            <a:off x="224075" y="1573300"/>
            <a:ext cx="8438700" cy="1143300"/>
          </a:xfrm>
          <a:prstGeom prst="rect">
            <a:avLst/>
          </a:prstGeom>
          <a:ln cap="flat" cmpd="sng" w="9525">
            <a:solidFill>
              <a:srgbClr val="FFFFFF"/>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lang="en">
                <a:solidFill>
                  <a:srgbClr val="666666"/>
                </a:solidFill>
                <a:latin typeface="EB Garamond"/>
                <a:ea typeface="EB Garamond"/>
                <a:cs typeface="EB Garamond"/>
                <a:sym typeface="EB Garamond"/>
              </a:rPr>
              <a:t>Multi-Part Upload  </a:t>
            </a:r>
            <a:endParaRPr>
              <a:solidFill>
                <a:srgbClr val="666666"/>
              </a:solidFill>
              <a:latin typeface="EB Garamond"/>
              <a:ea typeface="EB Garamond"/>
              <a:cs typeface="EB Garamond"/>
              <a:sym typeface="EB Garamond"/>
            </a:endParaRPr>
          </a:p>
        </p:txBody>
      </p:sp>
      <p:sp>
        <p:nvSpPr>
          <p:cNvPr id="1023" name="Google Shape;1023;p122"/>
          <p:cNvSpPr txBox="1"/>
          <p:nvPr>
            <p:ph idx="1" type="subTitle"/>
          </p:nvPr>
        </p:nvSpPr>
        <p:spPr>
          <a:xfrm>
            <a:off x="0" y="302985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7A00"/>
                </a:solidFill>
                <a:latin typeface="EB Garamond"/>
                <a:ea typeface="EB Garamond"/>
                <a:cs typeface="EB Garamond"/>
                <a:sym typeface="EB Garamond"/>
              </a:rPr>
              <a:t>Saves our computer lives </a:t>
            </a:r>
            <a:endParaRPr>
              <a:solidFill>
                <a:srgbClr val="FF7A00"/>
              </a:solidFill>
              <a:latin typeface="EB Garamond"/>
              <a:ea typeface="EB Garamond"/>
              <a:cs typeface="EB Garamond"/>
              <a:sym typeface="EB Garamond"/>
            </a:endParaRPr>
          </a:p>
        </p:txBody>
      </p:sp>
      <p:cxnSp>
        <p:nvCxnSpPr>
          <p:cNvPr id="1024" name="Google Shape;1024;p122"/>
          <p:cNvCxnSpPr/>
          <p:nvPr/>
        </p:nvCxnSpPr>
        <p:spPr>
          <a:xfrm flipH="1" rot="10800000">
            <a:off x="383250" y="663825"/>
            <a:ext cx="8391000" cy="1800"/>
          </a:xfrm>
          <a:prstGeom prst="straightConnector1">
            <a:avLst/>
          </a:prstGeom>
          <a:noFill/>
          <a:ln cap="flat" cmpd="sng" w="19050">
            <a:solidFill>
              <a:srgbClr val="CCCCCC"/>
            </a:solidFill>
            <a:prstDash val="solid"/>
            <a:round/>
            <a:headEnd len="med" w="med" type="none"/>
            <a:tailEnd len="med" w="med" type="none"/>
          </a:ln>
        </p:spPr>
      </p:cxnSp>
      <p:cxnSp>
        <p:nvCxnSpPr>
          <p:cNvPr id="1025" name="Google Shape;1025;p122"/>
          <p:cNvCxnSpPr/>
          <p:nvPr/>
        </p:nvCxnSpPr>
        <p:spPr>
          <a:xfrm>
            <a:off x="322800" y="4377025"/>
            <a:ext cx="8511900" cy="20400"/>
          </a:xfrm>
          <a:prstGeom prst="straightConnector1">
            <a:avLst/>
          </a:prstGeom>
          <a:noFill/>
          <a:ln cap="flat" cmpd="sng" w="19050">
            <a:solidFill>
              <a:srgbClr val="B7B7B7"/>
            </a:solidFill>
            <a:prstDash val="solid"/>
            <a:round/>
            <a:headEnd len="med" w="med" type="none"/>
            <a:tailEnd len="med" w="med" type="none"/>
          </a:ln>
        </p:spPr>
      </p:cxn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9" name="Shape 1029"/>
        <p:cNvGrpSpPr/>
        <p:nvPr/>
      </p:nvGrpSpPr>
      <p:grpSpPr>
        <a:xfrm>
          <a:off x="0" y="0"/>
          <a:ext cx="0" cy="0"/>
          <a:chOff x="0" y="0"/>
          <a:chExt cx="0" cy="0"/>
        </a:xfrm>
      </p:grpSpPr>
      <p:sp>
        <p:nvSpPr>
          <p:cNvPr id="1030" name="Google Shape;1030;p123"/>
          <p:cNvSpPr txBox="1"/>
          <p:nvPr>
            <p:ph idx="1" type="subTitle"/>
          </p:nvPr>
        </p:nvSpPr>
        <p:spPr>
          <a:xfrm>
            <a:off x="-47975" y="74700"/>
            <a:ext cx="8612400" cy="79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Understanding Multi-Part</a:t>
            </a:r>
            <a:endParaRPr>
              <a:solidFill>
                <a:srgbClr val="FF7A00"/>
              </a:solidFill>
              <a:latin typeface="EB Garamond"/>
              <a:ea typeface="EB Garamond"/>
              <a:cs typeface="EB Garamond"/>
              <a:sym typeface="EB Garamond"/>
            </a:endParaRPr>
          </a:p>
        </p:txBody>
      </p:sp>
      <p:sp>
        <p:nvSpPr>
          <p:cNvPr id="1031" name="Google Shape;1031;p123"/>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
        <p:nvSpPr>
          <p:cNvPr id="1032" name="Google Shape;1032;p123"/>
          <p:cNvSpPr txBox="1"/>
          <p:nvPr/>
        </p:nvSpPr>
        <p:spPr>
          <a:xfrm>
            <a:off x="95600" y="270325"/>
            <a:ext cx="8866200" cy="2781600"/>
          </a:xfrm>
          <a:prstGeom prst="rect">
            <a:avLst/>
          </a:prstGeom>
          <a:noFill/>
          <a:ln>
            <a:noFill/>
          </a:ln>
        </p:spPr>
        <p:txBody>
          <a:bodyPr anchorCtr="0" anchor="t" bIns="91425" lIns="91425" spcFirstLastPara="1" rIns="91425" wrap="square" tIns="91425">
            <a:noAutofit/>
          </a:bodyPr>
          <a:lstStyle/>
          <a:p>
            <a:pPr indent="0" lvl="0" marL="0" rtl="0" algn="l">
              <a:spcBef>
                <a:spcPts val="480"/>
              </a:spcBef>
              <a:spcAft>
                <a:spcPts val="0"/>
              </a:spcAft>
              <a:buNone/>
            </a:pPr>
            <a:r>
              <a:t/>
            </a:r>
            <a:endParaRPr sz="1800">
              <a:solidFill>
                <a:srgbClr val="666666"/>
              </a:solidFill>
              <a:latin typeface="EB Garamond"/>
              <a:ea typeface="EB Garamond"/>
              <a:cs typeface="EB Garamond"/>
              <a:sym typeface="EB Garamond"/>
            </a:endParaRPr>
          </a:p>
          <a:p>
            <a:pPr indent="-342900" lvl="0" marL="457200" rtl="0" algn="l">
              <a:spcBef>
                <a:spcPts val="600"/>
              </a:spcBef>
              <a:spcAft>
                <a:spcPts val="0"/>
              </a:spcAft>
              <a:buClr>
                <a:srgbClr val="666666"/>
              </a:buClr>
              <a:buSzPts val="1800"/>
              <a:buFont typeface="EB Garamond"/>
              <a:buChar char="●"/>
            </a:pPr>
            <a:r>
              <a:rPr lang="en" sz="1800">
                <a:solidFill>
                  <a:srgbClr val="666666"/>
                </a:solidFill>
                <a:latin typeface="EB Garamond"/>
                <a:ea typeface="EB Garamond"/>
                <a:cs typeface="EB Garamond"/>
                <a:sym typeface="EB Garamond"/>
              </a:rPr>
              <a:t>Multi-Part upload is a way in which we upload an entire file in the form of small individual chunks to the storage device.</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None/>
            </a:pPr>
            <a:r>
              <a:t/>
            </a:r>
            <a:endParaRPr sz="1800">
              <a:solidFill>
                <a:srgbClr val="666666"/>
              </a:solidFill>
              <a:latin typeface="EB Garamond"/>
              <a:ea typeface="EB Garamond"/>
              <a:cs typeface="EB Garamond"/>
              <a:sym typeface="EB Garamond"/>
            </a:endParaRPr>
          </a:p>
          <a:p>
            <a:pPr indent="-342900" lvl="0" marL="457200" rtl="0" algn="l">
              <a:spcBef>
                <a:spcPts val="600"/>
              </a:spcBef>
              <a:spcAft>
                <a:spcPts val="0"/>
              </a:spcAft>
              <a:buClr>
                <a:srgbClr val="666666"/>
              </a:buClr>
              <a:buSzPts val="1800"/>
              <a:buFont typeface="EB Garamond"/>
              <a:buChar char="●"/>
            </a:pPr>
            <a:r>
              <a:rPr lang="en" sz="1800">
                <a:solidFill>
                  <a:srgbClr val="666666"/>
                </a:solidFill>
                <a:latin typeface="EB Garamond"/>
                <a:ea typeface="EB Garamond"/>
                <a:cs typeface="EB Garamond"/>
                <a:sym typeface="EB Garamond"/>
              </a:rPr>
              <a:t>While uploading data via multi-part, we need to specify the part number and its position in the uploaded object. This will help AWS reconstruct data.</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None/>
            </a:pPr>
            <a:r>
              <a:t/>
            </a:r>
            <a:endParaRPr sz="1800">
              <a:solidFill>
                <a:srgbClr val="FF0000"/>
              </a:solidFill>
              <a:latin typeface="EB Garamond"/>
              <a:ea typeface="EB Garamond"/>
              <a:cs typeface="EB Garamond"/>
              <a:sym typeface="EB Garamond"/>
            </a:endParaRPr>
          </a:p>
          <a:p>
            <a:pPr indent="0" lvl="0" marL="0" rtl="0" algn="l">
              <a:spcBef>
                <a:spcPts val="60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Clr>
                <a:schemeClr val="dk1"/>
              </a:buClr>
              <a:buSzPts val="1100"/>
              <a:buFont typeface="Arial"/>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600"/>
              </a:spcAft>
              <a:buNone/>
            </a:pPr>
            <a:r>
              <a:t/>
            </a:r>
            <a:endParaRPr sz="1800">
              <a:solidFill>
                <a:srgbClr val="666666"/>
              </a:solidFill>
              <a:latin typeface="EB Garamond"/>
              <a:ea typeface="EB Garamond"/>
              <a:cs typeface="EB Garamond"/>
              <a:sym typeface="EB Garamond"/>
            </a:endParaRPr>
          </a:p>
        </p:txBody>
      </p:sp>
      <p:pic>
        <p:nvPicPr>
          <p:cNvPr id="1033" name="Google Shape;1033;p123"/>
          <p:cNvPicPr preferRelativeResize="0"/>
          <p:nvPr/>
        </p:nvPicPr>
        <p:blipFill>
          <a:blip r:embed="rId3">
            <a:alphaModFix/>
          </a:blip>
          <a:stretch>
            <a:fillRect/>
          </a:stretch>
        </p:blipFill>
        <p:spPr>
          <a:xfrm>
            <a:off x="3227475" y="2635775"/>
            <a:ext cx="1826725" cy="2019575"/>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7" name="Shape 1037"/>
        <p:cNvGrpSpPr/>
        <p:nvPr/>
      </p:nvGrpSpPr>
      <p:grpSpPr>
        <a:xfrm>
          <a:off x="0" y="0"/>
          <a:ext cx="0" cy="0"/>
          <a:chOff x="0" y="0"/>
          <a:chExt cx="0" cy="0"/>
        </a:xfrm>
      </p:grpSpPr>
      <p:sp>
        <p:nvSpPr>
          <p:cNvPr id="1038" name="Google Shape;1038;p124"/>
          <p:cNvSpPr txBox="1"/>
          <p:nvPr>
            <p:ph type="ctrTitle"/>
          </p:nvPr>
        </p:nvSpPr>
        <p:spPr>
          <a:xfrm>
            <a:off x="992851" y="1573300"/>
            <a:ext cx="7158300" cy="1143300"/>
          </a:xfrm>
          <a:prstGeom prst="rect">
            <a:avLst/>
          </a:prstGeom>
          <a:ln cap="flat" cmpd="sng" w="9525">
            <a:solidFill>
              <a:srgbClr val="FFFFFF"/>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666666"/>
                </a:solidFill>
                <a:latin typeface="EB Garamond"/>
                <a:ea typeface="EB Garamond"/>
                <a:cs typeface="EB Garamond"/>
                <a:sym typeface="EB Garamond"/>
              </a:rPr>
              <a:t>Presigned URLs</a:t>
            </a:r>
            <a:endParaRPr sz="4800">
              <a:solidFill>
                <a:srgbClr val="666666"/>
              </a:solidFill>
              <a:latin typeface="EB Garamond"/>
              <a:ea typeface="EB Garamond"/>
              <a:cs typeface="EB Garamond"/>
              <a:sym typeface="EB Garamond"/>
            </a:endParaRPr>
          </a:p>
        </p:txBody>
      </p:sp>
      <p:sp>
        <p:nvSpPr>
          <p:cNvPr id="1039" name="Google Shape;1039;p124"/>
          <p:cNvSpPr txBox="1"/>
          <p:nvPr>
            <p:ph idx="1" type="subTitle"/>
          </p:nvPr>
        </p:nvSpPr>
        <p:spPr>
          <a:xfrm>
            <a:off x="0" y="302985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7A00"/>
                </a:solidFill>
                <a:latin typeface="EB Garamond"/>
                <a:ea typeface="EB Garamond"/>
                <a:cs typeface="EB Garamond"/>
                <a:sym typeface="EB Garamond"/>
              </a:rPr>
              <a:t>       S3 is Awesome </a:t>
            </a:r>
            <a:endParaRPr>
              <a:solidFill>
                <a:srgbClr val="FF7A00"/>
              </a:solidFill>
              <a:latin typeface="EB Garamond"/>
              <a:ea typeface="EB Garamond"/>
              <a:cs typeface="EB Garamond"/>
              <a:sym typeface="EB Garamond"/>
            </a:endParaRPr>
          </a:p>
        </p:txBody>
      </p:sp>
      <p:cxnSp>
        <p:nvCxnSpPr>
          <p:cNvPr id="1040" name="Google Shape;1040;p124"/>
          <p:cNvCxnSpPr/>
          <p:nvPr/>
        </p:nvCxnSpPr>
        <p:spPr>
          <a:xfrm flipH="1" rot="10800000">
            <a:off x="383250" y="663825"/>
            <a:ext cx="8391000" cy="1800"/>
          </a:xfrm>
          <a:prstGeom prst="straightConnector1">
            <a:avLst/>
          </a:prstGeom>
          <a:noFill/>
          <a:ln cap="flat" cmpd="sng" w="19050">
            <a:solidFill>
              <a:srgbClr val="CCCCCC"/>
            </a:solidFill>
            <a:prstDash val="solid"/>
            <a:round/>
            <a:headEnd len="med" w="med" type="none"/>
            <a:tailEnd len="med" w="med" type="none"/>
          </a:ln>
        </p:spPr>
      </p:cxnSp>
      <p:cxnSp>
        <p:nvCxnSpPr>
          <p:cNvPr id="1041" name="Google Shape;1041;p124"/>
          <p:cNvCxnSpPr/>
          <p:nvPr/>
        </p:nvCxnSpPr>
        <p:spPr>
          <a:xfrm>
            <a:off x="322800" y="4377025"/>
            <a:ext cx="8511900" cy="20400"/>
          </a:xfrm>
          <a:prstGeom prst="straightConnector1">
            <a:avLst/>
          </a:prstGeom>
          <a:noFill/>
          <a:ln cap="flat" cmpd="sng" w="19050">
            <a:solidFill>
              <a:srgbClr val="B7B7B7"/>
            </a:solidFill>
            <a:prstDash val="solid"/>
            <a:round/>
            <a:headEnd len="med" w="med" type="none"/>
            <a:tailEnd len="med" w="med" type="none"/>
          </a:ln>
        </p:spPr>
      </p:cxn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5" name="Shape 1045"/>
        <p:cNvGrpSpPr/>
        <p:nvPr/>
      </p:nvGrpSpPr>
      <p:grpSpPr>
        <a:xfrm>
          <a:off x="0" y="0"/>
          <a:ext cx="0" cy="0"/>
          <a:chOff x="0" y="0"/>
          <a:chExt cx="0" cy="0"/>
        </a:xfrm>
      </p:grpSpPr>
      <p:sp>
        <p:nvSpPr>
          <p:cNvPr id="1046" name="Google Shape;1046;p125"/>
          <p:cNvSpPr txBox="1"/>
          <p:nvPr>
            <p:ph idx="1" type="subTitle"/>
          </p:nvPr>
        </p:nvSpPr>
        <p:spPr>
          <a:xfrm>
            <a:off x="-79975" y="0"/>
            <a:ext cx="8612400" cy="707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Use Case of Music Company</a:t>
            </a:r>
            <a:endParaRPr>
              <a:solidFill>
                <a:srgbClr val="FF7A00"/>
              </a:solidFill>
              <a:latin typeface="EB Garamond"/>
              <a:ea typeface="EB Garamond"/>
              <a:cs typeface="EB Garamond"/>
              <a:sym typeface="EB Garamond"/>
            </a:endParaRPr>
          </a:p>
        </p:txBody>
      </p:sp>
      <p:sp>
        <p:nvSpPr>
          <p:cNvPr id="1047" name="Google Shape;1047;p125"/>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
        <p:nvSpPr>
          <p:cNvPr id="1048" name="Google Shape;1048;p125"/>
          <p:cNvSpPr txBox="1"/>
          <p:nvPr/>
        </p:nvSpPr>
        <p:spPr>
          <a:xfrm>
            <a:off x="234125" y="793275"/>
            <a:ext cx="7997700" cy="3105300"/>
          </a:xfrm>
          <a:prstGeom prst="rect">
            <a:avLst/>
          </a:prstGeom>
          <a:noFill/>
          <a:ln>
            <a:noFill/>
          </a:ln>
        </p:spPr>
        <p:txBody>
          <a:bodyPr anchorCtr="0" anchor="t" bIns="91425" lIns="91425" spcFirstLastPara="1" rIns="91425" wrap="square" tIns="91425">
            <a:noAutofit/>
          </a:bodyPr>
          <a:lstStyle/>
          <a:p>
            <a:pPr indent="0" lvl="0" marL="0" rtl="0" algn="l">
              <a:spcBef>
                <a:spcPts val="480"/>
              </a:spcBef>
              <a:spcAft>
                <a:spcPts val="0"/>
              </a:spcAft>
              <a:buNone/>
            </a:pPr>
            <a:r>
              <a:rPr lang="en" sz="1800">
                <a:solidFill>
                  <a:srgbClr val="666666"/>
                </a:solidFill>
                <a:latin typeface="EB Garamond"/>
                <a:ea typeface="EB Garamond"/>
                <a:cs typeface="EB Garamond"/>
                <a:sym typeface="EB Garamond"/>
              </a:rPr>
              <a:t>Company ABC  is an online Music selling company. Once the user purchases a song, he should be able to download the song. Your company has decided to store all of its song data in S3 due to its highly durable option.</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600"/>
              </a:spcAft>
              <a:buNone/>
            </a:pPr>
            <a:r>
              <a:rPr lang="en" sz="1800">
                <a:solidFill>
                  <a:srgbClr val="666666"/>
                </a:solidFill>
                <a:latin typeface="EB Garamond"/>
                <a:ea typeface="EB Garamond"/>
                <a:cs typeface="EB Garamond"/>
                <a:sym typeface="EB Garamond"/>
              </a:rPr>
              <a:t>How will you go ahead with this scenario?</a:t>
            </a:r>
            <a:endParaRPr sz="1800">
              <a:solidFill>
                <a:srgbClr val="666666"/>
              </a:solidFill>
              <a:latin typeface="EB Garamond"/>
              <a:ea typeface="EB Garamond"/>
              <a:cs typeface="EB Garamond"/>
              <a:sym typeface="EB Garamond"/>
            </a:endParaRPr>
          </a:p>
        </p:txBody>
      </p:sp>
      <p:sp>
        <p:nvSpPr>
          <p:cNvPr id="1049" name="Google Shape;1049;p125"/>
          <p:cNvSpPr txBox="1"/>
          <p:nvPr/>
        </p:nvSpPr>
        <p:spPr>
          <a:xfrm>
            <a:off x="5601475" y="2695000"/>
            <a:ext cx="4556400" cy="167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A64D79"/>
                </a:solidFill>
              </a:rPr>
              <a:t>r</a:t>
            </a:r>
            <a:endParaRPr>
              <a:solidFill>
                <a:srgbClr val="A64D79"/>
              </a:solidFill>
            </a:endParaRPr>
          </a:p>
        </p:txBody>
      </p:sp>
      <p:pic>
        <p:nvPicPr>
          <p:cNvPr descr="music-company.png" id="1050" name="Google Shape;1050;p125"/>
          <p:cNvPicPr preferRelativeResize="0"/>
          <p:nvPr/>
        </p:nvPicPr>
        <p:blipFill>
          <a:blip r:embed="rId3">
            <a:alphaModFix/>
          </a:blip>
          <a:stretch>
            <a:fillRect/>
          </a:stretch>
        </p:blipFill>
        <p:spPr>
          <a:xfrm>
            <a:off x="2013900" y="2809025"/>
            <a:ext cx="4556399" cy="18657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7474F"/>
        </a:solidFill>
      </p:bgPr>
    </p:bg>
    <p:spTree>
      <p:nvGrpSpPr>
        <p:cNvPr id="239" name="Shape 239"/>
        <p:cNvGrpSpPr/>
        <p:nvPr/>
      </p:nvGrpSpPr>
      <p:grpSpPr>
        <a:xfrm>
          <a:off x="0" y="0"/>
          <a:ext cx="0" cy="0"/>
          <a:chOff x="0" y="0"/>
          <a:chExt cx="0" cy="0"/>
        </a:xfrm>
      </p:grpSpPr>
      <p:sp>
        <p:nvSpPr>
          <p:cNvPr id="240" name="Google Shape;240;p45"/>
          <p:cNvSpPr txBox="1"/>
          <p:nvPr/>
        </p:nvSpPr>
        <p:spPr>
          <a:xfrm>
            <a:off x="319675" y="169525"/>
            <a:ext cx="8088000" cy="72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rgbClr val="93C47D"/>
                </a:solidFill>
                <a:latin typeface="EB Garamond"/>
                <a:ea typeface="EB Garamond"/>
                <a:cs typeface="EB Garamond"/>
                <a:sym typeface="EB Garamond"/>
              </a:rPr>
              <a:t>                                  Copying Snapshots</a:t>
            </a:r>
            <a:endParaRPr sz="2800">
              <a:solidFill>
                <a:srgbClr val="93C47D"/>
              </a:solidFill>
              <a:latin typeface="EB Garamond"/>
              <a:ea typeface="EB Garamond"/>
              <a:cs typeface="EB Garamond"/>
              <a:sym typeface="EB Garamond"/>
            </a:endParaRPr>
          </a:p>
        </p:txBody>
      </p:sp>
      <p:sp>
        <p:nvSpPr>
          <p:cNvPr id="241" name="Google Shape;241;p45"/>
          <p:cNvSpPr txBox="1"/>
          <p:nvPr/>
        </p:nvSpPr>
        <p:spPr>
          <a:xfrm>
            <a:off x="373450" y="893725"/>
            <a:ext cx="8367300" cy="921600"/>
          </a:xfrm>
          <a:prstGeom prst="rect">
            <a:avLst/>
          </a:prstGeom>
          <a:noFill/>
          <a:ln>
            <a:noFill/>
          </a:ln>
        </p:spPr>
        <p:txBody>
          <a:bodyPr anchorCtr="0" anchor="t" bIns="91425" lIns="91425" spcFirstLastPara="1" rIns="91425" wrap="square" tIns="91425">
            <a:noAutofit/>
          </a:bodyPr>
          <a:lstStyle/>
          <a:p>
            <a:pPr indent="0" lvl="0" marL="0" rtl="0" algn="l">
              <a:spcBef>
                <a:spcPts val="480"/>
              </a:spcBef>
              <a:spcAft>
                <a:spcPts val="0"/>
              </a:spcAft>
              <a:buClr>
                <a:schemeClr val="dk1"/>
              </a:buClr>
              <a:buSzPts val="1100"/>
              <a:buFont typeface="Arial"/>
              <a:buNone/>
            </a:pPr>
            <a:r>
              <a:rPr lang="en" sz="1800">
                <a:solidFill>
                  <a:srgbClr val="FFFFFF"/>
                </a:solidFill>
              </a:rPr>
              <a:t>Snapshots can be copied across Availability Zone, Regions and AWS Accounts.</a:t>
            </a:r>
            <a:endParaRPr sz="1800">
              <a:solidFill>
                <a:srgbClr val="FFFFFF"/>
              </a:solidFill>
            </a:endParaRPr>
          </a:p>
          <a:p>
            <a:pPr indent="0" lvl="0" marL="0" rtl="0" algn="l">
              <a:spcBef>
                <a:spcPts val="600"/>
              </a:spcBef>
              <a:spcAft>
                <a:spcPts val="0"/>
              </a:spcAft>
              <a:buClr>
                <a:schemeClr val="dk1"/>
              </a:buClr>
              <a:buSzPts val="1100"/>
              <a:buFont typeface="Arial"/>
              <a:buNone/>
            </a:pPr>
            <a:r>
              <a:t/>
            </a:r>
            <a:endParaRPr sz="1800">
              <a:solidFill>
                <a:srgbClr val="FFFFFF"/>
              </a:solidFill>
            </a:endParaRPr>
          </a:p>
          <a:p>
            <a:pPr indent="0" lvl="0" marL="457200" rtl="0" algn="l">
              <a:spcBef>
                <a:spcPts val="600"/>
              </a:spcBef>
              <a:spcAft>
                <a:spcPts val="600"/>
              </a:spcAft>
              <a:buNone/>
            </a:pPr>
            <a:r>
              <a:t/>
            </a:r>
            <a:endParaRPr/>
          </a:p>
        </p:txBody>
      </p:sp>
      <p:sp>
        <p:nvSpPr>
          <p:cNvPr id="242" name="Google Shape;242;p45"/>
          <p:cNvSpPr/>
          <p:nvPr/>
        </p:nvSpPr>
        <p:spPr>
          <a:xfrm>
            <a:off x="665600" y="2306175"/>
            <a:ext cx="2534700" cy="1479300"/>
          </a:xfrm>
          <a:prstGeom prst="rect">
            <a:avLst/>
          </a:prstGeom>
          <a:solidFill>
            <a:srgbClr val="37474F"/>
          </a:solidFill>
          <a:ln cap="flat" cmpd="sng" w="9525">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43" name="Google Shape;243;p45"/>
          <p:cNvPicPr preferRelativeResize="0"/>
          <p:nvPr/>
        </p:nvPicPr>
        <p:blipFill>
          <a:blip r:embed="rId3">
            <a:alphaModFix/>
          </a:blip>
          <a:stretch>
            <a:fillRect/>
          </a:stretch>
        </p:blipFill>
        <p:spPr>
          <a:xfrm>
            <a:off x="665599" y="2306175"/>
            <a:ext cx="451775" cy="450475"/>
          </a:xfrm>
          <a:prstGeom prst="rect">
            <a:avLst/>
          </a:prstGeom>
          <a:noFill/>
          <a:ln>
            <a:noFill/>
          </a:ln>
        </p:spPr>
      </p:pic>
      <p:sp>
        <p:nvSpPr>
          <p:cNvPr id="244" name="Google Shape;244;p45"/>
          <p:cNvSpPr/>
          <p:nvPr/>
        </p:nvSpPr>
        <p:spPr>
          <a:xfrm>
            <a:off x="5215175" y="2312891"/>
            <a:ext cx="2534700" cy="1479300"/>
          </a:xfrm>
          <a:prstGeom prst="rect">
            <a:avLst/>
          </a:prstGeom>
          <a:solidFill>
            <a:srgbClr val="37474F"/>
          </a:solidFill>
          <a:ln cap="flat" cmpd="sng" w="9525">
            <a:solidFill>
              <a:srgbClr val="F4CC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45" name="Google Shape;245;p45"/>
          <p:cNvPicPr preferRelativeResize="0"/>
          <p:nvPr/>
        </p:nvPicPr>
        <p:blipFill>
          <a:blip r:embed="rId3">
            <a:alphaModFix/>
          </a:blip>
          <a:stretch>
            <a:fillRect/>
          </a:stretch>
        </p:blipFill>
        <p:spPr>
          <a:xfrm>
            <a:off x="5215174" y="2312891"/>
            <a:ext cx="451775" cy="450475"/>
          </a:xfrm>
          <a:prstGeom prst="rect">
            <a:avLst/>
          </a:prstGeom>
          <a:noFill/>
          <a:ln cap="flat" cmpd="sng" w="9525">
            <a:solidFill>
              <a:srgbClr val="D9D2E9"/>
            </a:solidFill>
            <a:prstDash val="solid"/>
            <a:round/>
            <a:headEnd len="sm" w="sm" type="none"/>
            <a:tailEnd len="sm" w="sm" type="none"/>
          </a:ln>
        </p:spPr>
      </p:pic>
      <p:pic>
        <p:nvPicPr>
          <p:cNvPr id="246" name="Google Shape;246;p45"/>
          <p:cNvPicPr preferRelativeResize="0"/>
          <p:nvPr/>
        </p:nvPicPr>
        <p:blipFill>
          <a:blip r:embed="rId4">
            <a:alphaModFix/>
          </a:blip>
          <a:stretch>
            <a:fillRect/>
          </a:stretch>
        </p:blipFill>
        <p:spPr>
          <a:xfrm>
            <a:off x="1510325" y="2645700"/>
            <a:ext cx="724200" cy="724200"/>
          </a:xfrm>
          <a:prstGeom prst="rect">
            <a:avLst/>
          </a:prstGeom>
          <a:noFill/>
          <a:ln>
            <a:noFill/>
          </a:ln>
        </p:spPr>
      </p:pic>
      <p:cxnSp>
        <p:nvCxnSpPr>
          <p:cNvPr id="247" name="Google Shape;247;p45"/>
          <p:cNvCxnSpPr>
            <a:stCxn id="242" idx="3"/>
            <a:endCxn id="244" idx="1"/>
          </p:cNvCxnSpPr>
          <p:nvPr/>
        </p:nvCxnSpPr>
        <p:spPr>
          <a:xfrm>
            <a:off x="3200300" y="3045825"/>
            <a:ext cx="2014800" cy="6600"/>
          </a:xfrm>
          <a:prstGeom prst="straightConnector1">
            <a:avLst/>
          </a:prstGeom>
          <a:noFill/>
          <a:ln cap="flat" cmpd="sng" w="9525">
            <a:solidFill>
              <a:schemeClr val="lt1"/>
            </a:solidFill>
            <a:prstDash val="solid"/>
            <a:round/>
            <a:headEnd len="med" w="med" type="none"/>
            <a:tailEnd len="med" w="med" type="stealth"/>
          </a:ln>
        </p:spPr>
      </p:cxnSp>
      <p:pic>
        <p:nvPicPr>
          <p:cNvPr id="248" name="Google Shape;248;p45"/>
          <p:cNvPicPr preferRelativeResize="0"/>
          <p:nvPr/>
        </p:nvPicPr>
        <p:blipFill>
          <a:blip r:embed="rId4">
            <a:alphaModFix/>
          </a:blip>
          <a:stretch>
            <a:fillRect/>
          </a:stretch>
        </p:blipFill>
        <p:spPr>
          <a:xfrm>
            <a:off x="6180875" y="2683725"/>
            <a:ext cx="724200" cy="724200"/>
          </a:xfrm>
          <a:prstGeom prst="rect">
            <a:avLst/>
          </a:prstGeom>
          <a:noFill/>
          <a:ln>
            <a:noFill/>
          </a:ln>
        </p:spPr>
      </p:pic>
      <p:sp>
        <p:nvSpPr>
          <p:cNvPr id="249" name="Google Shape;249;p45"/>
          <p:cNvSpPr txBox="1"/>
          <p:nvPr/>
        </p:nvSpPr>
        <p:spPr>
          <a:xfrm>
            <a:off x="3449175" y="2581825"/>
            <a:ext cx="1586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rPr>
              <a:t>Copy Snapshot</a:t>
            </a:r>
            <a:endParaRPr>
              <a:solidFill>
                <a:schemeClr val="lt1"/>
              </a:solidFill>
            </a:endParaRPr>
          </a:p>
        </p:txBody>
      </p:sp>
      <p:sp>
        <p:nvSpPr>
          <p:cNvPr id="250" name="Google Shape;250;p45"/>
          <p:cNvSpPr txBox="1"/>
          <p:nvPr/>
        </p:nvSpPr>
        <p:spPr>
          <a:xfrm>
            <a:off x="1139600" y="3870500"/>
            <a:ext cx="1586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rPr>
              <a:t>AWS Account 1</a:t>
            </a:r>
            <a:endParaRPr>
              <a:solidFill>
                <a:schemeClr val="lt1"/>
              </a:solidFill>
            </a:endParaRPr>
          </a:p>
        </p:txBody>
      </p:sp>
      <p:sp>
        <p:nvSpPr>
          <p:cNvPr id="251" name="Google Shape;251;p45"/>
          <p:cNvSpPr txBox="1"/>
          <p:nvPr/>
        </p:nvSpPr>
        <p:spPr>
          <a:xfrm>
            <a:off x="5749625" y="3870500"/>
            <a:ext cx="1586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rPr>
              <a:t>AWS Account 2</a:t>
            </a:r>
            <a:endParaRPr>
              <a:solidFill>
                <a:schemeClr val="lt1"/>
              </a:solidFill>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4" name="Shape 1054"/>
        <p:cNvGrpSpPr/>
        <p:nvPr/>
      </p:nvGrpSpPr>
      <p:grpSpPr>
        <a:xfrm>
          <a:off x="0" y="0"/>
          <a:ext cx="0" cy="0"/>
          <a:chOff x="0" y="0"/>
          <a:chExt cx="0" cy="0"/>
        </a:xfrm>
      </p:grpSpPr>
      <p:sp>
        <p:nvSpPr>
          <p:cNvPr id="1055" name="Google Shape;1055;p126"/>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
        <p:nvSpPr>
          <p:cNvPr id="1056" name="Google Shape;1056;p126"/>
          <p:cNvSpPr/>
          <p:nvPr/>
        </p:nvSpPr>
        <p:spPr>
          <a:xfrm>
            <a:off x="6095275" y="1562450"/>
            <a:ext cx="1890000" cy="23193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126"/>
          <p:cNvSpPr txBox="1"/>
          <p:nvPr/>
        </p:nvSpPr>
        <p:spPr>
          <a:xfrm>
            <a:off x="6315475" y="1685875"/>
            <a:ext cx="1449600" cy="17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t>Music S3 Bucket</a:t>
            </a:r>
            <a:endParaRPr b="1" sz="1200"/>
          </a:p>
        </p:txBody>
      </p:sp>
      <p:sp>
        <p:nvSpPr>
          <p:cNvPr id="1058" name="Google Shape;1058;p126"/>
          <p:cNvSpPr/>
          <p:nvPr/>
        </p:nvSpPr>
        <p:spPr>
          <a:xfrm>
            <a:off x="6315475" y="2351625"/>
            <a:ext cx="408000" cy="279300"/>
          </a:xfrm>
          <a:prstGeom prst="roundRect">
            <a:avLst>
              <a:gd fmla="val 16667" name="adj"/>
            </a:avLst>
          </a:prstGeom>
          <a:solidFill>
            <a:srgbClr val="C27BA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126"/>
          <p:cNvSpPr/>
          <p:nvPr/>
        </p:nvSpPr>
        <p:spPr>
          <a:xfrm>
            <a:off x="6836275" y="2727450"/>
            <a:ext cx="408000" cy="342900"/>
          </a:xfrm>
          <a:prstGeom prst="ellipse">
            <a:avLst/>
          </a:prstGeom>
          <a:solidFill>
            <a:srgbClr val="76A5A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126"/>
          <p:cNvSpPr/>
          <p:nvPr/>
        </p:nvSpPr>
        <p:spPr>
          <a:xfrm>
            <a:off x="7330150" y="2340875"/>
            <a:ext cx="408000" cy="342900"/>
          </a:xfrm>
          <a:prstGeom prst="diamond">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126"/>
          <p:cNvSpPr/>
          <p:nvPr/>
        </p:nvSpPr>
        <p:spPr>
          <a:xfrm>
            <a:off x="6428150" y="3318050"/>
            <a:ext cx="408000" cy="279300"/>
          </a:xfrm>
          <a:prstGeom prst="teardrop">
            <a:avLst>
              <a:gd fmla="val 100000" name="adj"/>
            </a:avLst>
          </a:prstGeom>
          <a:solidFill>
            <a:srgbClr val="BF9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126"/>
          <p:cNvSpPr/>
          <p:nvPr/>
        </p:nvSpPr>
        <p:spPr>
          <a:xfrm>
            <a:off x="7362338" y="3264350"/>
            <a:ext cx="343625" cy="279300"/>
          </a:xfrm>
          <a:prstGeom prst="flowChartManualOperation">
            <a:avLst/>
          </a:prstGeom>
          <a:solidFill>
            <a:srgbClr val="A64D7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63" name="Google Shape;1063;p126"/>
          <p:cNvPicPr preferRelativeResize="0"/>
          <p:nvPr/>
        </p:nvPicPr>
        <p:blipFill>
          <a:blip r:embed="rId3">
            <a:alphaModFix/>
          </a:blip>
          <a:stretch>
            <a:fillRect/>
          </a:stretch>
        </p:blipFill>
        <p:spPr>
          <a:xfrm>
            <a:off x="979325" y="2032350"/>
            <a:ext cx="959950" cy="959950"/>
          </a:xfrm>
          <a:prstGeom prst="rect">
            <a:avLst/>
          </a:prstGeom>
          <a:noFill/>
          <a:ln>
            <a:noFill/>
          </a:ln>
        </p:spPr>
      </p:pic>
      <p:sp>
        <p:nvSpPr>
          <p:cNvPr id="1064" name="Google Shape;1064;p126"/>
          <p:cNvSpPr txBox="1"/>
          <p:nvPr/>
        </p:nvSpPr>
        <p:spPr>
          <a:xfrm>
            <a:off x="686200" y="3070350"/>
            <a:ext cx="1546200" cy="34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          John</a:t>
            </a:r>
            <a:endParaRPr/>
          </a:p>
        </p:txBody>
      </p:sp>
      <p:sp>
        <p:nvSpPr>
          <p:cNvPr id="1065" name="Google Shape;1065;p126"/>
          <p:cNvSpPr txBox="1"/>
          <p:nvPr>
            <p:ph idx="1" type="subTitle"/>
          </p:nvPr>
        </p:nvSpPr>
        <p:spPr>
          <a:xfrm>
            <a:off x="-79975" y="0"/>
            <a:ext cx="8612400" cy="707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Understand in Graphical Way</a:t>
            </a:r>
            <a:endParaRPr>
              <a:solidFill>
                <a:srgbClr val="FF7A00"/>
              </a:solidFill>
              <a:latin typeface="EB Garamond"/>
              <a:ea typeface="EB Garamond"/>
              <a:cs typeface="EB Garamond"/>
              <a:sym typeface="EB Garamond"/>
            </a:endParaRPr>
          </a:p>
        </p:txBody>
      </p:sp>
      <p:cxnSp>
        <p:nvCxnSpPr>
          <p:cNvPr id="1066" name="Google Shape;1066;p126"/>
          <p:cNvCxnSpPr/>
          <p:nvPr/>
        </p:nvCxnSpPr>
        <p:spPr>
          <a:xfrm flipH="1" rot="10800000">
            <a:off x="2484425" y="2351625"/>
            <a:ext cx="3285900" cy="21600"/>
          </a:xfrm>
          <a:prstGeom prst="straightConnector1">
            <a:avLst/>
          </a:prstGeom>
          <a:noFill/>
          <a:ln cap="flat" cmpd="sng" w="9525">
            <a:solidFill>
              <a:schemeClr val="dk2"/>
            </a:solidFill>
            <a:prstDash val="solid"/>
            <a:round/>
            <a:headEnd len="med" w="med" type="none"/>
            <a:tailEnd len="med" w="med" type="stealth"/>
          </a:ln>
        </p:spPr>
      </p:cxnSp>
      <p:sp>
        <p:nvSpPr>
          <p:cNvPr id="1067" name="Google Shape;1067;p126"/>
          <p:cNvSpPr txBox="1"/>
          <p:nvPr/>
        </p:nvSpPr>
        <p:spPr>
          <a:xfrm>
            <a:off x="3095275" y="1767325"/>
            <a:ext cx="2587800" cy="40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Download Song A</a:t>
            </a:r>
            <a:endParaRPr/>
          </a:p>
        </p:txBody>
      </p:sp>
      <p:cxnSp>
        <p:nvCxnSpPr>
          <p:cNvPr id="1068" name="Google Shape;1068;p126"/>
          <p:cNvCxnSpPr/>
          <p:nvPr/>
        </p:nvCxnSpPr>
        <p:spPr>
          <a:xfrm flipH="1" rot="10800000">
            <a:off x="2484425" y="2888100"/>
            <a:ext cx="3285900" cy="21600"/>
          </a:xfrm>
          <a:prstGeom prst="straightConnector1">
            <a:avLst/>
          </a:prstGeom>
          <a:noFill/>
          <a:ln cap="flat" cmpd="sng" w="9525">
            <a:solidFill>
              <a:schemeClr val="dk2"/>
            </a:solidFill>
            <a:prstDash val="solid"/>
            <a:round/>
            <a:headEnd len="med" w="med" type="stealth"/>
            <a:tailEnd len="med" w="med" type="none"/>
          </a:ln>
        </p:spPr>
      </p:cxnSp>
      <p:sp>
        <p:nvSpPr>
          <p:cNvPr id="1069" name="Google Shape;1069;p126"/>
          <p:cNvSpPr/>
          <p:nvPr/>
        </p:nvSpPr>
        <p:spPr>
          <a:xfrm>
            <a:off x="3736500" y="3102150"/>
            <a:ext cx="408000" cy="279300"/>
          </a:xfrm>
          <a:prstGeom prst="roundRect">
            <a:avLst>
              <a:gd fmla="val 16667" name="adj"/>
            </a:avLst>
          </a:prstGeom>
          <a:solidFill>
            <a:srgbClr val="C27BA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63"/>
                                        </p:tgtEl>
                                        <p:attrNameLst>
                                          <p:attrName>style.visibility</p:attrName>
                                        </p:attrNameLst>
                                      </p:cBhvr>
                                      <p:to>
                                        <p:strVal val="visible"/>
                                      </p:to>
                                    </p:set>
                                    <p:animEffect filter="fade" transition="in">
                                      <p:cBhvr>
                                        <p:cTn dur="1000"/>
                                        <p:tgtEl>
                                          <p:spTgt spid="106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64"/>
                                        </p:tgtEl>
                                        <p:attrNameLst>
                                          <p:attrName>style.visibility</p:attrName>
                                        </p:attrNameLst>
                                      </p:cBhvr>
                                      <p:to>
                                        <p:strVal val="visible"/>
                                      </p:to>
                                    </p:set>
                                    <p:animEffect filter="fade" transition="in">
                                      <p:cBhvr>
                                        <p:cTn dur="1000"/>
                                        <p:tgtEl>
                                          <p:spTgt spid="106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66"/>
                                        </p:tgtEl>
                                        <p:attrNameLst>
                                          <p:attrName>style.visibility</p:attrName>
                                        </p:attrNameLst>
                                      </p:cBhvr>
                                      <p:to>
                                        <p:strVal val="visible"/>
                                      </p:to>
                                    </p:set>
                                    <p:animEffect filter="fade" transition="in">
                                      <p:cBhvr>
                                        <p:cTn dur="1000"/>
                                        <p:tgtEl>
                                          <p:spTgt spid="106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67"/>
                                        </p:tgtEl>
                                        <p:attrNameLst>
                                          <p:attrName>style.visibility</p:attrName>
                                        </p:attrNameLst>
                                      </p:cBhvr>
                                      <p:to>
                                        <p:strVal val="visible"/>
                                      </p:to>
                                    </p:set>
                                    <p:animEffect filter="fade" transition="in">
                                      <p:cBhvr>
                                        <p:cTn dur="1000"/>
                                        <p:tgtEl>
                                          <p:spTgt spid="106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68"/>
                                        </p:tgtEl>
                                        <p:attrNameLst>
                                          <p:attrName>style.visibility</p:attrName>
                                        </p:attrNameLst>
                                      </p:cBhvr>
                                      <p:to>
                                        <p:strVal val="visible"/>
                                      </p:to>
                                    </p:set>
                                    <p:animEffect filter="fade" transition="in">
                                      <p:cBhvr>
                                        <p:cTn dur="1000"/>
                                        <p:tgtEl>
                                          <p:spTgt spid="106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69"/>
                                        </p:tgtEl>
                                        <p:attrNameLst>
                                          <p:attrName>style.visibility</p:attrName>
                                        </p:attrNameLst>
                                      </p:cBhvr>
                                      <p:to>
                                        <p:strVal val="visible"/>
                                      </p:to>
                                    </p:set>
                                    <p:animEffect filter="fade" transition="in">
                                      <p:cBhvr>
                                        <p:cTn dur="1000"/>
                                        <p:tgtEl>
                                          <p:spTgt spid="106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3" name="Shape 1073"/>
        <p:cNvGrpSpPr/>
        <p:nvPr/>
      </p:nvGrpSpPr>
      <p:grpSpPr>
        <a:xfrm>
          <a:off x="0" y="0"/>
          <a:ext cx="0" cy="0"/>
          <a:chOff x="0" y="0"/>
          <a:chExt cx="0" cy="0"/>
        </a:xfrm>
      </p:grpSpPr>
      <p:sp>
        <p:nvSpPr>
          <p:cNvPr id="1074" name="Google Shape;1074;p127"/>
          <p:cNvSpPr txBox="1"/>
          <p:nvPr>
            <p:ph idx="1" type="subTitle"/>
          </p:nvPr>
        </p:nvSpPr>
        <p:spPr>
          <a:xfrm>
            <a:off x="-79987" y="0"/>
            <a:ext cx="8612400" cy="3105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Understanding Presigned URL</a:t>
            </a:r>
            <a:endParaRPr>
              <a:solidFill>
                <a:srgbClr val="FF7A00"/>
              </a:solidFill>
              <a:latin typeface="EB Garamond"/>
              <a:ea typeface="EB Garamond"/>
              <a:cs typeface="EB Garamond"/>
              <a:sym typeface="EB Garamond"/>
            </a:endParaRPr>
          </a:p>
        </p:txBody>
      </p:sp>
      <p:sp>
        <p:nvSpPr>
          <p:cNvPr id="1075" name="Google Shape;1075;p127"/>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
        <p:nvSpPr>
          <p:cNvPr id="1076" name="Google Shape;1076;p127"/>
          <p:cNvSpPr txBox="1"/>
          <p:nvPr/>
        </p:nvSpPr>
        <p:spPr>
          <a:xfrm>
            <a:off x="234125" y="793275"/>
            <a:ext cx="8385300" cy="3105300"/>
          </a:xfrm>
          <a:prstGeom prst="rect">
            <a:avLst/>
          </a:prstGeom>
          <a:noFill/>
          <a:ln>
            <a:noFill/>
          </a:ln>
        </p:spPr>
        <p:txBody>
          <a:bodyPr anchorCtr="0" anchor="t" bIns="91425" lIns="91425" spcFirstLastPara="1" rIns="91425" wrap="square" tIns="91425">
            <a:noAutofit/>
          </a:bodyPr>
          <a:lstStyle/>
          <a:p>
            <a:pPr indent="-342900" lvl="0" marL="457200" rtl="0" algn="l">
              <a:spcBef>
                <a:spcPts val="480"/>
              </a:spcBef>
              <a:spcAft>
                <a:spcPts val="0"/>
              </a:spcAft>
              <a:buClr>
                <a:srgbClr val="666666"/>
              </a:buClr>
              <a:buSzPts val="1800"/>
              <a:buFont typeface="EB Garamond"/>
              <a:buChar char="●"/>
            </a:pPr>
            <a:r>
              <a:rPr lang="en" sz="1800">
                <a:solidFill>
                  <a:srgbClr val="666666"/>
                </a:solidFill>
                <a:latin typeface="EB Garamond"/>
                <a:ea typeface="EB Garamond"/>
                <a:cs typeface="EB Garamond"/>
                <a:sym typeface="EB Garamond"/>
              </a:rPr>
              <a:t>All objects in S3 are ‘Private’ by default.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None/>
            </a:pPr>
            <a:r>
              <a:t/>
            </a:r>
            <a:endParaRPr sz="1800">
              <a:solidFill>
                <a:srgbClr val="666666"/>
              </a:solidFill>
              <a:latin typeface="EB Garamond"/>
              <a:ea typeface="EB Garamond"/>
              <a:cs typeface="EB Garamond"/>
              <a:sym typeface="EB Garamond"/>
            </a:endParaRPr>
          </a:p>
          <a:p>
            <a:pPr indent="-342900" lvl="0" marL="457200" rtl="0" algn="l">
              <a:spcBef>
                <a:spcPts val="600"/>
              </a:spcBef>
              <a:spcAft>
                <a:spcPts val="0"/>
              </a:spcAft>
              <a:buClr>
                <a:srgbClr val="666666"/>
              </a:buClr>
              <a:buSzPts val="1800"/>
              <a:buFont typeface="EB Garamond"/>
              <a:buChar char="●"/>
            </a:pPr>
            <a:r>
              <a:rPr lang="en" sz="1800">
                <a:solidFill>
                  <a:srgbClr val="666666"/>
                </a:solidFill>
                <a:latin typeface="EB Garamond"/>
                <a:ea typeface="EB Garamond"/>
                <a:cs typeface="EB Garamond"/>
                <a:sym typeface="EB Garamond"/>
              </a:rPr>
              <a:t>However Object owner can optionally share objects with others by creating a pre-signed URL to grant time-limited permission to download the object.</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None/>
            </a:pPr>
            <a:r>
              <a:rPr lang="en" sz="1800">
                <a:solidFill>
                  <a:srgbClr val="38761D"/>
                </a:solidFill>
                <a:latin typeface="EB Garamond"/>
                <a:ea typeface="EB Garamond"/>
                <a:cs typeface="EB Garamond"/>
                <a:sym typeface="EB Garamond"/>
              </a:rPr>
              <a:t>Achieving the Use Case :-</a:t>
            </a:r>
            <a:endParaRPr sz="1800">
              <a:solidFill>
                <a:srgbClr val="38761D"/>
              </a:solidFill>
              <a:latin typeface="EB Garamond"/>
              <a:ea typeface="EB Garamond"/>
              <a:cs typeface="EB Garamond"/>
              <a:sym typeface="EB Garamond"/>
            </a:endParaRPr>
          </a:p>
          <a:p>
            <a:pPr indent="0" lvl="0" marL="0" rtl="0" algn="l">
              <a:spcBef>
                <a:spcPts val="60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600"/>
              </a:spcAft>
              <a:buNone/>
            </a:pPr>
            <a:r>
              <a:rPr lang="en" sz="1800">
                <a:solidFill>
                  <a:srgbClr val="666666"/>
                </a:solidFill>
                <a:latin typeface="EB Garamond"/>
                <a:ea typeface="EB Garamond"/>
                <a:cs typeface="EB Garamond"/>
                <a:sym typeface="EB Garamond"/>
              </a:rPr>
              <a:t>After a user purchases a song and requests to Download, the application should generate a pre-signed URL that will allow the ‘MP3’ file stored in S3 to be downloaded by the user.</a:t>
            </a:r>
            <a:endParaRPr sz="1800">
              <a:solidFill>
                <a:srgbClr val="666666"/>
              </a:solidFill>
              <a:latin typeface="EB Garamond"/>
              <a:ea typeface="EB Garamond"/>
              <a:cs typeface="EB Garamond"/>
              <a:sym typeface="EB Garamond"/>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0" name="Shape 1080"/>
        <p:cNvGrpSpPr/>
        <p:nvPr/>
      </p:nvGrpSpPr>
      <p:grpSpPr>
        <a:xfrm>
          <a:off x="0" y="0"/>
          <a:ext cx="0" cy="0"/>
          <a:chOff x="0" y="0"/>
          <a:chExt cx="0" cy="0"/>
        </a:xfrm>
      </p:grpSpPr>
      <p:sp>
        <p:nvSpPr>
          <p:cNvPr id="1081" name="Google Shape;1081;p128"/>
          <p:cNvSpPr txBox="1"/>
          <p:nvPr>
            <p:ph type="ctrTitle"/>
          </p:nvPr>
        </p:nvSpPr>
        <p:spPr>
          <a:xfrm>
            <a:off x="992850" y="1573300"/>
            <a:ext cx="7464900" cy="1143300"/>
          </a:xfrm>
          <a:prstGeom prst="rect">
            <a:avLst/>
          </a:prstGeom>
          <a:ln cap="flat" cmpd="sng" w="9525">
            <a:solidFill>
              <a:srgbClr val="FFFFFF"/>
            </a:solidFill>
            <a:prstDash val="solid"/>
            <a:round/>
            <a:headEnd len="sm" w="sm" type="none"/>
            <a:tailEnd len="sm" w="sm" type="none"/>
          </a:ln>
        </p:spPr>
        <p:txBody>
          <a:bodyPr anchorCtr="0" anchor="b" bIns="91425" lIns="91425" spcFirstLastPara="1" rIns="91425" wrap="square" tIns="91425">
            <a:noAutofit/>
          </a:bodyPr>
          <a:lstStyle/>
          <a:p>
            <a:pPr indent="0" lvl="0" marL="0" rtl="0" algn="l">
              <a:spcBef>
                <a:spcPts val="0"/>
              </a:spcBef>
              <a:spcAft>
                <a:spcPts val="0"/>
              </a:spcAft>
              <a:buNone/>
            </a:pPr>
            <a:r>
              <a:rPr lang="en" sz="3600">
                <a:solidFill>
                  <a:srgbClr val="666666"/>
                </a:solidFill>
                <a:latin typeface="EB Garamond"/>
                <a:ea typeface="EB Garamond"/>
                <a:cs typeface="EB Garamond"/>
                <a:sym typeface="EB Garamond"/>
              </a:rPr>
              <a:t>                    S3 Object Lock</a:t>
            </a:r>
            <a:endParaRPr sz="3600">
              <a:solidFill>
                <a:srgbClr val="666666"/>
              </a:solidFill>
              <a:latin typeface="EB Garamond"/>
              <a:ea typeface="EB Garamond"/>
              <a:cs typeface="EB Garamond"/>
              <a:sym typeface="EB Garamond"/>
            </a:endParaRPr>
          </a:p>
        </p:txBody>
      </p:sp>
      <p:sp>
        <p:nvSpPr>
          <p:cNvPr id="1082" name="Google Shape;1082;p128"/>
          <p:cNvSpPr txBox="1"/>
          <p:nvPr>
            <p:ph idx="1" type="subTitle"/>
          </p:nvPr>
        </p:nvSpPr>
        <p:spPr>
          <a:xfrm>
            <a:off x="0" y="302985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7A00"/>
                </a:solidFill>
                <a:latin typeface="EB Garamond"/>
                <a:ea typeface="EB Garamond"/>
                <a:cs typeface="EB Garamond"/>
                <a:sym typeface="EB Garamond"/>
              </a:rPr>
              <a:t>Mastering S3</a:t>
            </a:r>
            <a:endParaRPr>
              <a:solidFill>
                <a:srgbClr val="FF7A00"/>
              </a:solidFill>
              <a:latin typeface="EB Garamond"/>
              <a:ea typeface="EB Garamond"/>
              <a:cs typeface="EB Garamond"/>
              <a:sym typeface="EB Garamond"/>
            </a:endParaRPr>
          </a:p>
        </p:txBody>
      </p:sp>
      <p:cxnSp>
        <p:nvCxnSpPr>
          <p:cNvPr id="1083" name="Google Shape;1083;p128"/>
          <p:cNvCxnSpPr/>
          <p:nvPr/>
        </p:nvCxnSpPr>
        <p:spPr>
          <a:xfrm flipH="1" rot="10800000">
            <a:off x="383250" y="663825"/>
            <a:ext cx="8391000" cy="1800"/>
          </a:xfrm>
          <a:prstGeom prst="straightConnector1">
            <a:avLst/>
          </a:prstGeom>
          <a:noFill/>
          <a:ln cap="flat" cmpd="sng" w="19050">
            <a:solidFill>
              <a:srgbClr val="CCCCCC"/>
            </a:solidFill>
            <a:prstDash val="solid"/>
            <a:round/>
            <a:headEnd len="med" w="med" type="none"/>
            <a:tailEnd len="med" w="med" type="none"/>
          </a:ln>
        </p:spPr>
      </p:cxnSp>
      <p:cxnSp>
        <p:nvCxnSpPr>
          <p:cNvPr id="1084" name="Google Shape;1084;p128"/>
          <p:cNvCxnSpPr/>
          <p:nvPr/>
        </p:nvCxnSpPr>
        <p:spPr>
          <a:xfrm>
            <a:off x="322800" y="4377025"/>
            <a:ext cx="8511900" cy="20400"/>
          </a:xfrm>
          <a:prstGeom prst="straightConnector1">
            <a:avLst/>
          </a:prstGeom>
          <a:noFill/>
          <a:ln cap="flat" cmpd="sng" w="19050">
            <a:solidFill>
              <a:srgbClr val="B7B7B7"/>
            </a:solidFill>
            <a:prstDash val="solid"/>
            <a:round/>
            <a:headEnd len="med" w="med" type="none"/>
            <a:tailEnd len="med" w="med" type="none"/>
          </a:ln>
        </p:spPr>
      </p:cxn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8" name="Shape 1088"/>
        <p:cNvGrpSpPr/>
        <p:nvPr/>
      </p:nvGrpSpPr>
      <p:grpSpPr>
        <a:xfrm>
          <a:off x="0" y="0"/>
          <a:ext cx="0" cy="0"/>
          <a:chOff x="0" y="0"/>
          <a:chExt cx="0" cy="0"/>
        </a:xfrm>
      </p:grpSpPr>
      <p:sp>
        <p:nvSpPr>
          <p:cNvPr id="1089" name="Google Shape;1089;p129"/>
          <p:cNvSpPr txBox="1"/>
          <p:nvPr>
            <p:ph idx="1" type="subTitle"/>
          </p:nvPr>
        </p:nvSpPr>
        <p:spPr>
          <a:xfrm>
            <a:off x="154050" y="145200"/>
            <a:ext cx="8612400" cy="651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Overview of WORM</a:t>
            </a:r>
            <a:endParaRPr>
              <a:solidFill>
                <a:srgbClr val="FF7A00"/>
              </a:solidFill>
              <a:latin typeface="EB Garamond"/>
              <a:ea typeface="EB Garamond"/>
              <a:cs typeface="EB Garamond"/>
              <a:sym typeface="EB Garamond"/>
            </a:endParaRPr>
          </a:p>
        </p:txBody>
      </p:sp>
      <p:sp>
        <p:nvSpPr>
          <p:cNvPr id="1090" name="Google Shape;1090;p129"/>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
        <p:nvSpPr>
          <p:cNvPr id="1091" name="Google Shape;1091;p129"/>
          <p:cNvSpPr txBox="1"/>
          <p:nvPr/>
        </p:nvSpPr>
        <p:spPr>
          <a:xfrm>
            <a:off x="404675" y="898125"/>
            <a:ext cx="8229600" cy="105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800">
                <a:solidFill>
                  <a:srgbClr val="666666"/>
                </a:solidFill>
                <a:latin typeface="EB Garamond"/>
                <a:ea typeface="EB Garamond"/>
                <a:cs typeface="EB Garamond"/>
                <a:sym typeface="EB Garamond"/>
              </a:rPr>
              <a:t>Write once read many (WORM) describes a data storage device in which information, once written, cannot be modified.</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rPr lang="en" sz="1800">
                <a:solidFill>
                  <a:srgbClr val="666666"/>
                </a:solidFill>
                <a:latin typeface="EB Garamond"/>
                <a:ea typeface="EB Garamond"/>
                <a:cs typeface="EB Garamond"/>
                <a:sym typeface="EB Garamond"/>
              </a:rPr>
              <a:t>This write protection affords the assurance that the data cannot be tampered with once it is written to the device.</a:t>
            </a:r>
            <a:endParaRPr sz="1800">
              <a:solidFill>
                <a:srgbClr val="666666"/>
              </a:solidFill>
              <a:latin typeface="EB Garamond"/>
              <a:ea typeface="EB Garamond"/>
              <a:cs typeface="EB Garamond"/>
              <a:sym typeface="EB Garamond"/>
            </a:endParaRPr>
          </a:p>
        </p:txBody>
      </p:sp>
      <p:sp>
        <p:nvSpPr>
          <p:cNvPr id="1092" name="Google Shape;1092;p129"/>
          <p:cNvSpPr/>
          <p:nvPr/>
        </p:nvSpPr>
        <p:spPr>
          <a:xfrm>
            <a:off x="4741400" y="2992575"/>
            <a:ext cx="1477550" cy="1496300"/>
          </a:xfrm>
          <a:prstGeom prst="flowChartMagneticDisk">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129"/>
          <p:cNvSpPr/>
          <p:nvPr/>
        </p:nvSpPr>
        <p:spPr>
          <a:xfrm>
            <a:off x="5078025" y="3759425"/>
            <a:ext cx="804300" cy="289800"/>
          </a:xfrm>
          <a:prstGeom prst="roundRect">
            <a:avLst>
              <a:gd fmla="val 16667" name="adj"/>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94" name="Google Shape;1094;p129"/>
          <p:cNvPicPr preferRelativeResize="0"/>
          <p:nvPr/>
        </p:nvPicPr>
        <p:blipFill>
          <a:blip r:embed="rId3">
            <a:alphaModFix/>
          </a:blip>
          <a:stretch>
            <a:fillRect/>
          </a:stretch>
        </p:blipFill>
        <p:spPr>
          <a:xfrm>
            <a:off x="1625625" y="3606000"/>
            <a:ext cx="518025" cy="518025"/>
          </a:xfrm>
          <a:prstGeom prst="rect">
            <a:avLst/>
          </a:prstGeom>
          <a:noFill/>
          <a:ln>
            <a:noFill/>
          </a:ln>
        </p:spPr>
      </p:pic>
      <p:cxnSp>
        <p:nvCxnSpPr>
          <p:cNvPr id="1095" name="Google Shape;1095;p129"/>
          <p:cNvCxnSpPr/>
          <p:nvPr/>
        </p:nvCxnSpPr>
        <p:spPr>
          <a:xfrm flipH="1" rot="10800000">
            <a:off x="2638238" y="3860363"/>
            <a:ext cx="1945200" cy="9300"/>
          </a:xfrm>
          <a:prstGeom prst="straightConnector1">
            <a:avLst/>
          </a:prstGeom>
          <a:noFill/>
          <a:ln cap="flat" cmpd="sng" w="9525">
            <a:solidFill>
              <a:schemeClr val="dk2"/>
            </a:solidFill>
            <a:prstDash val="solid"/>
            <a:round/>
            <a:headEnd len="med" w="med" type="none"/>
            <a:tailEnd len="med" w="med" type="stealth"/>
          </a:ln>
        </p:spPr>
      </p:cxnSp>
      <p:sp>
        <p:nvSpPr>
          <p:cNvPr id="1096" name="Google Shape;1096;p129"/>
          <p:cNvSpPr txBox="1"/>
          <p:nvPr/>
        </p:nvSpPr>
        <p:spPr>
          <a:xfrm>
            <a:off x="2759875" y="3400200"/>
            <a:ext cx="1523400" cy="20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Modify / Delete</a:t>
            </a:r>
            <a:endParaRPr/>
          </a:p>
        </p:txBody>
      </p:sp>
      <p:cxnSp>
        <p:nvCxnSpPr>
          <p:cNvPr id="1097" name="Google Shape;1097;p129"/>
          <p:cNvCxnSpPr/>
          <p:nvPr/>
        </p:nvCxnSpPr>
        <p:spPr>
          <a:xfrm>
            <a:off x="2786850" y="2992575"/>
            <a:ext cx="1337400" cy="1384200"/>
          </a:xfrm>
          <a:prstGeom prst="straightConnector1">
            <a:avLst/>
          </a:prstGeom>
          <a:noFill/>
          <a:ln cap="flat" cmpd="sng" w="9525">
            <a:solidFill>
              <a:srgbClr val="CC0000"/>
            </a:solidFill>
            <a:prstDash val="solid"/>
            <a:round/>
            <a:headEnd len="med" w="med" type="none"/>
            <a:tailEnd len="med" w="med" type="none"/>
          </a:ln>
        </p:spPr>
      </p:cxnSp>
      <p:sp>
        <p:nvSpPr>
          <p:cNvPr id="1098" name="Google Shape;1098;p129"/>
          <p:cNvSpPr txBox="1"/>
          <p:nvPr/>
        </p:nvSpPr>
        <p:spPr>
          <a:xfrm>
            <a:off x="5154225" y="4442125"/>
            <a:ext cx="1477500" cy="16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Storage</a:t>
            </a:r>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2" name="Shape 1102"/>
        <p:cNvGrpSpPr/>
        <p:nvPr/>
      </p:nvGrpSpPr>
      <p:grpSpPr>
        <a:xfrm>
          <a:off x="0" y="0"/>
          <a:ext cx="0" cy="0"/>
          <a:chOff x="0" y="0"/>
          <a:chExt cx="0" cy="0"/>
        </a:xfrm>
      </p:grpSpPr>
      <p:sp>
        <p:nvSpPr>
          <p:cNvPr id="1103" name="Google Shape;1103;p130"/>
          <p:cNvSpPr txBox="1"/>
          <p:nvPr>
            <p:ph idx="1" type="subTitle"/>
          </p:nvPr>
        </p:nvSpPr>
        <p:spPr>
          <a:xfrm>
            <a:off x="154050" y="145200"/>
            <a:ext cx="8612400" cy="651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Use-Case - Ransomware</a:t>
            </a:r>
            <a:endParaRPr>
              <a:solidFill>
                <a:srgbClr val="FF7A00"/>
              </a:solidFill>
              <a:latin typeface="EB Garamond"/>
              <a:ea typeface="EB Garamond"/>
              <a:cs typeface="EB Garamond"/>
              <a:sym typeface="EB Garamond"/>
            </a:endParaRPr>
          </a:p>
        </p:txBody>
      </p:sp>
      <p:sp>
        <p:nvSpPr>
          <p:cNvPr id="1104" name="Google Shape;1104;p130"/>
          <p:cNvSpPr txBox="1"/>
          <p:nvPr/>
        </p:nvSpPr>
        <p:spPr>
          <a:xfrm>
            <a:off x="457200" y="860725"/>
            <a:ext cx="8229600" cy="105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800">
                <a:solidFill>
                  <a:srgbClr val="666666"/>
                </a:solidFill>
                <a:latin typeface="EB Garamond"/>
                <a:ea typeface="EB Garamond"/>
                <a:cs typeface="EB Garamond"/>
                <a:sym typeface="EB Garamond"/>
              </a:rPr>
              <a:t>Ransomware also blackmail trojans , blackmail software are malicious programs with the help of which an intruder can prevent the computer owner from accessing data, its use or the entire computer system.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rPr lang="en" sz="1800">
                <a:solidFill>
                  <a:srgbClr val="666666"/>
                </a:solidFill>
                <a:latin typeface="EB Garamond"/>
                <a:ea typeface="EB Garamond"/>
                <a:cs typeface="EB Garamond"/>
                <a:sym typeface="EB Garamond"/>
              </a:rPr>
              <a:t>Private data on the foreign computer is encrypted or access to it is prevented in order to demand a ransom for decryption or release.</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t/>
            </a:r>
            <a:endParaRPr sz="1800">
              <a:solidFill>
                <a:srgbClr val="666666"/>
              </a:solidFill>
              <a:latin typeface="EB Garamond"/>
              <a:ea typeface="EB Garamond"/>
              <a:cs typeface="EB Garamond"/>
              <a:sym typeface="EB Garamond"/>
            </a:endParaRPr>
          </a:p>
        </p:txBody>
      </p:sp>
      <p:pic>
        <p:nvPicPr>
          <p:cNvPr id="1105" name="Google Shape;1105;p130"/>
          <p:cNvPicPr preferRelativeResize="0"/>
          <p:nvPr/>
        </p:nvPicPr>
        <p:blipFill>
          <a:blip r:embed="rId3">
            <a:alphaModFix/>
          </a:blip>
          <a:stretch>
            <a:fillRect/>
          </a:stretch>
        </p:blipFill>
        <p:spPr>
          <a:xfrm>
            <a:off x="2805163" y="2795475"/>
            <a:ext cx="2936074" cy="2198425"/>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9" name="Shape 1109"/>
        <p:cNvGrpSpPr/>
        <p:nvPr/>
      </p:nvGrpSpPr>
      <p:grpSpPr>
        <a:xfrm>
          <a:off x="0" y="0"/>
          <a:ext cx="0" cy="0"/>
          <a:chOff x="0" y="0"/>
          <a:chExt cx="0" cy="0"/>
        </a:xfrm>
      </p:grpSpPr>
      <p:sp>
        <p:nvSpPr>
          <p:cNvPr id="1110" name="Google Shape;1110;p131"/>
          <p:cNvSpPr txBox="1"/>
          <p:nvPr>
            <p:ph idx="1" type="subTitle"/>
          </p:nvPr>
        </p:nvSpPr>
        <p:spPr>
          <a:xfrm>
            <a:off x="154050" y="145200"/>
            <a:ext cx="8612400" cy="651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S3 Object Lock</a:t>
            </a:r>
            <a:endParaRPr>
              <a:solidFill>
                <a:srgbClr val="FF7A00"/>
              </a:solidFill>
              <a:latin typeface="EB Garamond"/>
              <a:ea typeface="EB Garamond"/>
              <a:cs typeface="EB Garamond"/>
              <a:sym typeface="EB Garamond"/>
            </a:endParaRPr>
          </a:p>
        </p:txBody>
      </p:sp>
      <p:sp>
        <p:nvSpPr>
          <p:cNvPr id="1111" name="Google Shape;1111;p131"/>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
        <p:nvSpPr>
          <p:cNvPr id="1112" name="Google Shape;1112;p131"/>
          <p:cNvSpPr txBox="1"/>
          <p:nvPr/>
        </p:nvSpPr>
        <p:spPr>
          <a:xfrm>
            <a:off x="404675" y="898125"/>
            <a:ext cx="8229600" cy="105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800">
                <a:solidFill>
                  <a:srgbClr val="666666"/>
                </a:solidFill>
                <a:latin typeface="EB Garamond"/>
                <a:ea typeface="EB Garamond"/>
                <a:cs typeface="EB Garamond"/>
                <a:sym typeface="EB Garamond"/>
              </a:rPr>
              <a:t>With S3 Object Lock, you can store objects using a write-once-read-many (WORM) model.</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rPr lang="en" sz="1800">
                <a:solidFill>
                  <a:srgbClr val="666666"/>
                </a:solidFill>
                <a:latin typeface="EB Garamond"/>
                <a:ea typeface="EB Garamond"/>
                <a:cs typeface="EB Garamond"/>
                <a:sym typeface="EB Garamond"/>
              </a:rPr>
              <a:t>You can use it to prevent an object from being deleted or overwritten for a fixed amount of time or indefinitely.</a:t>
            </a:r>
            <a:endParaRPr sz="1800">
              <a:solidFill>
                <a:srgbClr val="666666"/>
              </a:solidFill>
              <a:latin typeface="EB Garamond"/>
              <a:ea typeface="EB Garamond"/>
              <a:cs typeface="EB Garamond"/>
              <a:sym typeface="EB Garamond"/>
            </a:endParaRPr>
          </a:p>
        </p:txBody>
      </p:sp>
      <p:sp>
        <p:nvSpPr>
          <p:cNvPr id="1113" name="Google Shape;1113;p131"/>
          <p:cNvSpPr/>
          <p:nvPr/>
        </p:nvSpPr>
        <p:spPr>
          <a:xfrm>
            <a:off x="4919075" y="2752650"/>
            <a:ext cx="1477550" cy="1496300"/>
          </a:xfrm>
          <a:prstGeom prst="flowChartMagneticDisk">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131"/>
          <p:cNvSpPr/>
          <p:nvPr/>
        </p:nvSpPr>
        <p:spPr>
          <a:xfrm>
            <a:off x="5255700" y="3519500"/>
            <a:ext cx="804300" cy="289800"/>
          </a:xfrm>
          <a:prstGeom prst="roundRect">
            <a:avLst>
              <a:gd fmla="val 16667" name="adj"/>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15" name="Google Shape;1115;p131"/>
          <p:cNvPicPr preferRelativeResize="0"/>
          <p:nvPr/>
        </p:nvPicPr>
        <p:blipFill>
          <a:blip r:embed="rId3">
            <a:alphaModFix/>
          </a:blip>
          <a:stretch>
            <a:fillRect/>
          </a:stretch>
        </p:blipFill>
        <p:spPr>
          <a:xfrm>
            <a:off x="1803300" y="3366075"/>
            <a:ext cx="518025" cy="518025"/>
          </a:xfrm>
          <a:prstGeom prst="rect">
            <a:avLst/>
          </a:prstGeom>
          <a:noFill/>
          <a:ln>
            <a:noFill/>
          </a:ln>
        </p:spPr>
      </p:pic>
      <p:cxnSp>
        <p:nvCxnSpPr>
          <p:cNvPr id="1116" name="Google Shape;1116;p131"/>
          <p:cNvCxnSpPr/>
          <p:nvPr/>
        </p:nvCxnSpPr>
        <p:spPr>
          <a:xfrm flipH="1" rot="10800000">
            <a:off x="2815913" y="3620438"/>
            <a:ext cx="1945200" cy="9300"/>
          </a:xfrm>
          <a:prstGeom prst="straightConnector1">
            <a:avLst/>
          </a:prstGeom>
          <a:noFill/>
          <a:ln cap="flat" cmpd="sng" w="9525">
            <a:solidFill>
              <a:schemeClr val="dk2"/>
            </a:solidFill>
            <a:prstDash val="solid"/>
            <a:round/>
            <a:headEnd len="med" w="med" type="none"/>
            <a:tailEnd len="med" w="med" type="stealth"/>
          </a:ln>
        </p:spPr>
      </p:cxnSp>
      <p:sp>
        <p:nvSpPr>
          <p:cNvPr id="1117" name="Google Shape;1117;p131"/>
          <p:cNvSpPr txBox="1"/>
          <p:nvPr/>
        </p:nvSpPr>
        <p:spPr>
          <a:xfrm>
            <a:off x="3302225" y="3160275"/>
            <a:ext cx="972600" cy="20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Modify</a:t>
            </a:r>
            <a:endParaRPr/>
          </a:p>
        </p:txBody>
      </p:sp>
      <p:cxnSp>
        <p:nvCxnSpPr>
          <p:cNvPr id="1118" name="Google Shape;1118;p131"/>
          <p:cNvCxnSpPr/>
          <p:nvPr/>
        </p:nvCxnSpPr>
        <p:spPr>
          <a:xfrm>
            <a:off x="2964525" y="2752650"/>
            <a:ext cx="1337400" cy="1384200"/>
          </a:xfrm>
          <a:prstGeom prst="straightConnector1">
            <a:avLst/>
          </a:prstGeom>
          <a:noFill/>
          <a:ln cap="flat" cmpd="sng" w="9525">
            <a:solidFill>
              <a:srgbClr val="CC0000"/>
            </a:solidFill>
            <a:prstDash val="solid"/>
            <a:round/>
            <a:headEnd len="med" w="med" type="none"/>
            <a:tailEnd len="med" w="med" type="none"/>
          </a:ln>
        </p:spPr>
      </p:cxnSp>
      <p:sp>
        <p:nvSpPr>
          <p:cNvPr id="1119" name="Google Shape;1119;p131"/>
          <p:cNvSpPr txBox="1"/>
          <p:nvPr/>
        </p:nvSpPr>
        <p:spPr>
          <a:xfrm>
            <a:off x="5154225" y="4442125"/>
            <a:ext cx="1477500" cy="16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S3</a:t>
            </a:r>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3" name="Shape 1123"/>
        <p:cNvGrpSpPr/>
        <p:nvPr/>
      </p:nvGrpSpPr>
      <p:grpSpPr>
        <a:xfrm>
          <a:off x="0" y="0"/>
          <a:ext cx="0" cy="0"/>
          <a:chOff x="0" y="0"/>
          <a:chExt cx="0" cy="0"/>
        </a:xfrm>
      </p:grpSpPr>
      <p:sp>
        <p:nvSpPr>
          <p:cNvPr id="1124" name="Google Shape;1124;p132"/>
          <p:cNvSpPr txBox="1"/>
          <p:nvPr>
            <p:ph idx="1" type="subTitle"/>
          </p:nvPr>
        </p:nvSpPr>
        <p:spPr>
          <a:xfrm>
            <a:off x="154050" y="145200"/>
            <a:ext cx="8612400" cy="651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Retention Modes</a:t>
            </a:r>
            <a:endParaRPr>
              <a:solidFill>
                <a:srgbClr val="FF7A00"/>
              </a:solidFill>
              <a:latin typeface="EB Garamond"/>
              <a:ea typeface="EB Garamond"/>
              <a:cs typeface="EB Garamond"/>
              <a:sym typeface="EB Garamond"/>
            </a:endParaRPr>
          </a:p>
        </p:txBody>
      </p:sp>
      <p:sp>
        <p:nvSpPr>
          <p:cNvPr id="1125" name="Google Shape;1125;p132"/>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
        <p:nvSpPr>
          <p:cNvPr id="1126" name="Google Shape;1126;p132"/>
          <p:cNvSpPr txBox="1"/>
          <p:nvPr/>
        </p:nvSpPr>
        <p:spPr>
          <a:xfrm>
            <a:off x="370625" y="1738250"/>
            <a:ext cx="8297700" cy="1907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t/>
            </a:r>
            <a:endParaRPr sz="1800">
              <a:solidFill>
                <a:srgbClr val="666666"/>
              </a:solidFill>
              <a:latin typeface="EB Garamond"/>
              <a:ea typeface="EB Garamond"/>
              <a:cs typeface="EB Garamond"/>
              <a:sym typeface="EB Garamond"/>
            </a:endParaRPr>
          </a:p>
        </p:txBody>
      </p:sp>
      <p:graphicFrame>
        <p:nvGraphicFramePr>
          <p:cNvPr id="1127" name="Google Shape;1127;p132"/>
          <p:cNvGraphicFramePr/>
          <p:nvPr/>
        </p:nvGraphicFramePr>
        <p:xfrm>
          <a:off x="491725" y="1498250"/>
          <a:ext cx="3000000" cy="3000000"/>
        </p:xfrm>
        <a:graphic>
          <a:graphicData uri="http://schemas.openxmlformats.org/drawingml/2006/table">
            <a:tbl>
              <a:tblPr>
                <a:noFill/>
                <a:tableStyleId>{3C1E2902-81CD-4891-B3D0-654FA1685981}</a:tableStyleId>
              </a:tblPr>
              <a:tblGrid>
                <a:gridCol w="2572400"/>
                <a:gridCol w="5213675"/>
              </a:tblGrid>
              <a:tr h="381000">
                <a:tc>
                  <a:txBody>
                    <a:bodyPr/>
                    <a:lstStyle/>
                    <a:p>
                      <a:pPr indent="0" lvl="0" marL="0" rtl="0" algn="ctr">
                        <a:spcBef>
                          <a:spcPts val="0"/>
                        </a:spcBef>
                        <a:spcAft>
                          <a:spcPts val="0"/>
                        </a:spcAft>
                        <a:buNone/>
                      </a:pPr>
                      <a:r>
                        <a:rPr b="1" lang="en"/>
                        <a:t>Retention Mode</a:t>
                      </a:r>
                      <a:endParaRPr b="1"/>
                    </a:p>
                  </a:txBody>
                  <a:tcPr marT="91425" marB="91425" marR="91425" marL="91425"/>
                </a:tc>
                <a:tc>
                  <a:txBody>
                    <a:bodyPr/>
                    <a:lstStyle/>
                    <a:p>
                      <a:pPr indent="0" lvl="0" marL="0" rtl="0" algn="ctr">
                        <a:spcBef>
                          <a:spcPts val="0"/>
                        </a:spcBef>
                        <a:spcAft>
                          <a:spcPts val="0"/>
                        </a:spcAft>
                        <a:buNone/>
                      </a:pPr>
                      <a:r>
                        <a:rPr b="1" lang="en"/>
                        <a:t>Description</a:t>
                      </a:r>
                      <a:endParaRPr b="1"/>
                    </a:p>
                  </a:txBody>
                  <a:tcPr marT="91425" marB="91425" marR="91425" marL="91425"/>
                </a:tc>
              </a:tr>
              <a:tr h="381000">
                <a:tc>
                  <a:txBody>
                    <a:bodyPr/>
                    <a:lstStyle/>
                    <a:p>
                      <a:pPr indent="0" lvl="0" marL="0" rtl="0" algn="ctr">
                        <a:spcBef>
                          <a:spcPts val="0"/>
                        </a:spcBef>
                        <a:spcAft>
                          <a:spcPts val="0"/>
                        </a:spcAft>
                        <a:buNone/>
                      </a:pPr>
                      <a:r>
                        <a:rPr lang="en"/>
                        <a:t>Governance Mode</a:t>
                      </a:r>
                      <a:endParaRPr/>
                    </a:p>
                  </a:txBody>
                  <a:tcPr marT="91425" marB="91425" marR="91425" marL="91425"/>
                </a:tc>
                <a:tc>
                  <a:txBody>
                    <a:bodyPr/>
                    <a:lstStyle/>
                    <a:p>
                      <a:pPr indent="0" lvl="0" marL="0" rtl="0" algn="ctr">
                        <a:spcBef>
                          <a:spcPts val="0"/>
                        </a:spcBef>
                        <a:spcAft>
                          <a:spcPts val="0"/>
                        </a:spcAft>
                        <a:buNone/>
                      </a:pPr>
                      <a:r>
                        <a:rPr lang="en"/>
                        <a:t>When deployed in Governance mode, AWS accounts with specific IAM permissions are able to remove object locks from objects.</a:t>
                      </a:r>
                      <a:endParaRPr/>
                    </a:p>
                  </a:txBody>
                  <a:tcPr marT="91425" marB="91425" marR="91425" marL="91425"/>
                </a:tc>
              </a:tr>
              <a:tr h="381000">
                <a:tc>
                  <a:txBody>
                    <a:bodyPr/>
                    <a:lstStyle/>
                    <a:p>
                      <a:pPr indent="0" lvl="0" marL="0" rtl="0" algn="ctr">
                        <a:spcBef>
                          <a:spcPts val="0"/>
                        </a:spcBef>
                        <a:spcAft>
                          <a:spcPts val="0"/>
                        </a:spcAft>
                        <a:buNone/>
                      </a:pPr>
                      <a:r>
                        <a:rPr lang="en"/>
                        <a:t>Compliance Mode</a:t>
                      </a:r>
                      <a:endParaRPr/>
                    </a:p>
                  </a:txBody>
                  <a:tcPr marT="91425" marB="91425" marR="91425" marL="91425"/>
                </a:tc>
                <a:tc>
                  <a:txBody>
                    <a:bodyPr/>
                    <a:lstStyle/>
                    <a:p>
                      <a:pPr indent="0" lvl="0" marL="0" rtl="0" algn="ctr">
                        <a:spcBef>
                          <a:spcPts val="0"/>
                        </a:spcBef>
                        <a:spcAft>
                          <a:spcPts val="0"/>
                        </a:spcAft>
                        <a:buNone/>
                      </a:pPr>
                      <a:r>
                        <a:rPr lang="en"/>
                        <a:t>In Compliance Mode, the protection cannot be removed by any user, including the root account.</a:t>
                      </a:r>
                      <a:endParaRPr/>
                    </a:p>
                    <a:p>
                      <a:pPr indent="0" lvl="0" marL="0" rtl="0" algn="l">
                        <a:spcBef>
                          <a:spcPts val="0"/>
                        </a:spcBef>
                        <a:spcAft>
                          <a:spcPts val="0"/>
                        </a:spcAft>
                        <a:buNone/>
                      </a:pPr>
                      <a:r>
                        <a:t/>
                      </a:r>
                      <a:endParaRPr/>
                    </a:p>
                  </a:txBody>
                  <a:tcPr marT="91425" marB="91425" marR="91425" marL="91425"/>
                </a:tc>
              </a:tr>
            </a:tbl>
          </a:graphicData>
        </a:graphic>
      </p:graphicFrame>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1" name="Shape 1131"/>
        <p:cNvGrpSpPr/>
        <p:nvPr/>
      </p:nvGrpSpPr>
      <p:grpSpPr>
        <a:xfrm>
          <a:off x="0" y="0"/>
          <a:ext cx="0" cy="0"/>
          <a:chOff x="0" y="0"/>
          <a:chExt cx="0" cy="0"/>
        </a:xfrm>
      </p:grpSpPr>
      <p:sp>
        <p:nvSpPr>
          <p:cNvPr id="1132" name="Google Shape;1132;p133"/>
          <p:cNvSpPr txBox="1"/>
          <p:nvPr>
            <p:ph type="ctrTitle"/>
          </p:nvPr>
        </p:nvSpPr>
        <p:spPr>
          <a:xfrm>
            <a:off x="992850" y="1573300"/>
            <a:ext cx="7464900" cy="1143300"/>
          </a:xfrm>
          <a:prstGeom prst="rect">
            <a:avLst/>
          </a:prstGeom>
          <a:ln cap="flat" cmpd="sng" w="9525">
            <a:solidFill>
              <a:srgbClr val="FFFFFF"/>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lang="en" sz="3600">
                <a:solidFill>
                  <a:srgbClr val="666666"/>
                </a:solidFill>
                <a:latin typeface="EB Garamond"/>
                <a:ea typeface="EB Garamond"/>
                <a:cs typeface="EB Garamond"/>
                <a:sym typeface="EB Garamond"/>
              </a:rPr>
              <a:t>S3 Requester Pays</a:t>
            </a:r>
            <a:endParaRPr sz="3600">
              <a:solidFill>
                <a:srgbClr val="666666"/>
              </a:solidFill>
              <a:latin typeface="EB Garamond"/>
              <a:ea typeface="EB Garamond"/>
              <a:cs typeface="EB Garamond"/>
              <a:sym typeface="EB Garamond"/>
            </a:endParaRPr>
          </a:p>
        </p:txBody>
      </p:sp>
      <p:sp>
        <p:nvSpPr>
          <p:cNvPr id="1133" name="Google Shape;1133;p133"/>
          <p:cNvSpPr txBox="1"/>
          <p:nvPr>
            <p:ph idx="1" type="subTitle"/>
          </p:nvPr>
        </p:nvSpPr>
        <p:spPr>
          <a:xfrm>
            <a:off x="0" y="302985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7A00"/>
                </a:solidFill>
                <a:latin typeface="EB Garamond"/>
                <a:ea typeface="EB Garamond"/>
                <a:cs typeface="EB Garamond"/>
                <a:sym typeface="EB Garamond"/>
              </a:rPr>
              <a:t>    Back to Billing!</a:t>
            </a:r>
            <a:endParaRPr>
              <a:solidFill>
                <a:srgbClr val="FF7A00"/>
              </a:solidFill>
              <a:latin typeface="EB Garamond"/>
              <a:ea typeface="EB Garamond"/>
              <a:cs typeface="EB Garamond"/>
              <a:sym typeface="EB Garamond"/>
            </a:endParaRPr>
          </a:p>
        </p:txBody>
      </p:sp>
      <p:cxnSp>
        <p:nvCxnSpPr>
          <p:cNvPr id="1134" name="Google Shape;1134;p133"/>
          <p:cNvCxnSpPr/>
          <p:nvPr/>
        </p:nvCxnSpPr>
        <p:spPr>
          <a:xfrm flipH="1" rot="10800000">
            <a:off x="383250" y="663825"/>
            <a:ext cx="8391000" cy="1800"/>
          </a:xfrm>
          <a:prstGeom prst="straightConnector1">
            <a:avLst/>
          </a:prstGeom>
          <a:noFill/>
          <a:ln cap="flat" cmpd="sng" w="19050">
            <a:solidFill>
              <a:srgbClr val="CCCCCC"/>
            </a:solidFill>
            <a:prstDash val="solid"/>
            <a:round/>
            <a:headEnd len="med" w="med" type="none"/>
            <a:tailEnd len="med" w="med" type="none"/>
          </a:ln>
        </p:spPr>
      </p:cxnSp>
      <p:cxnSp>
        <p:nvCxnSpPr>
          <p:cNvPr id="1135" name="Google Shape;1135;p133"/>
          <p:cNvCxnSpPr/>
          <p:nvPr/>
        </p:nvCxnSpPr>
        <p:spPr>
          <a:xfrm>
            <a:off x="322800" y="4377025"/>
            <a:ext cx="8511900" cy="20400"/>
          </a:xfrm>
          <a:prstGeom prst="straightConnector1">
            <a:avLst/>
          </a:prstGeom>
          <a:noFill/>
          <a:ln cap="flat" cmpd="sng" w="19050">
            <a:solidFill>
              <a:srgbClr val="B7B7B7"/>
            </a:solidFill>
            <a:prstDash val="solid"/>
            <a:round/>
            <a:headEnd len="med" w="med" type="none"/>
            <a:tailEnd len="med" w="med" type="none"/>
          </a:ln>
        </p:spPr>
      </p:cxn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9" name="Shape 1139"/>
        <p:cNvGrpSpPr/>
        <p:nvPr/>
      </p:nvGrpSpPr>
      <p:grpSpPr>
        <a:xfrm>
          <a:off x="0" y="0"/>
          <a:ext cx="0" cy="0"/>
          <a:chOff x="0" y="0"/>
          <a:chExt cx="0" cy="0"/>
        </a:xfrm>
      </p:grpSpPr>
      <p:sp>
        <p:nvSpPr>
          <p:cNvPr id="1140" name="Google Shape;1140;p134"/>
          <p:cNvSpPr txBox="1"/>
          <p:nvPr>
            <p:ph idx="1" type="subTitle"/>
          </p:nvPr>
        </p:nvSpPr>
        <p:spPr>
          <a:xfrm>
            <a:off x="154050" y="145200"/>
            <a:ext cx="8612400" cy="651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Understanding the Challenge</a:t>
            </a:r>
            <a:endParaRPr>
              <a:solidFill>
                <a:srgbClr val="FF7A00"/>
              </a:solidFill>
              <a:latin typeface="EB Garamond"/>
              <a:ea typeface="EB Garamond"/>
              <a:cs typeface="EB Garamond"/>
              <a:sym typeface="EB Garamond"/>
            </a:endParaRPr>
          </a:p>
        </p:txBody>
      </p:sp>
      <p:sp>
        <p:nvSpPr>
          <p:cNvPr id="1141" name="Google Shape;1141;p134"/>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
        <p:nvSpPr>
          <p:cNvPr id="1142" name="Google Shape;1142;p134"/>
          <p:cNvSpPr txBox="1"/>
          <p:nvPr/>
        </p:nvSpPr>
        <p:spPr>
          <a:xfrm>
            <a:off x="393925" y="667325"/>
            <a:ext cx="8229600" cy="160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rPr lang="en" sz="1800">
                <a:solidFill>
                  <a:srgbClr val="666666"/>
                </a:solidFill>
                <a:latin typeface="EB Garamond"/>
                <a:ea typeface="EB Garamond"/>
                <a:cs typeface="EB Garamond"/>
                <a:sym typeface="EB Garamond"/>
              </a:rPr>
              <a:t>In general, bucket owners pay for all Amazon S3 storage and data transfer costs associated with their bucket.</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p:txBody>
      </p:sp>
      <p:pic>
        <p:nvPicPr>
          <p:cNvPr id="1143" name="Google Shape;1143;p134"/>
          <p:cNvPicPr preferRelativeResize="0"/>
          <p:nvPr/>
        </p:nvPicPr>
        <p:blipFill>
          <a:blip r:embed="rId3">
            <a:alphaModFix/>
          </a:blip>
          <a:stretch>
            <a:fillRect/>
          </a:stretch>
        </p:blipFill>
        <p:spPr>
          <a:xfrm>
            <a:off x="5851800" y="2746713"/>
            <a:ext cx="904875" cy="895350"/>
          </a:xfrm>
          <a:prstGeom prst="rect">
            <a:avLst/>
          </a:prstGeom>
          <a:noFill/>
          <a:ln>
            <a:noFill/>
          </a:ln>
        </p:spPr>
      </p:pic>
      <p:pic>
        <p:nvPicPr>
          <p:cNvPr id="1144" name="Google Shape;1144;p134"/>
          <p:cNvPicPr preferRelativeResize="0"/>
          <p:nvPr/>
        </p:nvPicPr>
        <p:blipFill>
          <a:blip r:embed="rId4">
            <a:alphaModFix/>
          </a:blip>
          <a:stretch>
            <a:fillRect/>
          </a:stretch>
        </p:blipFill>
        <p:spPr>
          <a:xfrm>
            <a:off x="1188150" y="2827663"/>
            <a:ext cx="742950" cy="733425"/>
          </a:xfrm>
          <a:prstGeom prst="rect">
            <a:avLst/>
          </a:prstGeom>
          <a:noFill/>
          <a:ln>
            <a:noFill/>
          </a:ln>
        </p:spPr>
      </p:pic>
      <p:cxnSp>
        <p:nvCxnSpPr>
          <p:cNvPr id="1145" name="Google Shape;1145;p134"/>
          <p:cNvCxnSpPr/>
          <p:nvPr/>
        </p:nvCxnSpPr>
        <p:spPr>
          <a:xfrm flipH="1" rot="10800000">
            <a:off x="2343750" y="2942575"/>
            <a:ext cx="3095400" cy="11700"/>
          </a:xfrm>
          <a:prstGeom prst="straightConnector1">
            <a:avLst/>
          </a:prstGeom>
          <a:noFill/>
          <a:ln cap="flat" cmpd="sng" w="9525">
            <a:solidFill>
              <a:schemeClr val="dk2"/>
            </a:solidFill>
            <a:prstDash val="solid"/>
            <a:round/>
            <a:headEnd len="med" w="med" type="none"/>
            <a:tailEnd len="med" w="med" type="stealth"/>
          </a:ln>
        </p:spPr>
      </p:cxnSp>
      <p:sp>
        <p:nvSpPr>
          <p:cNvPr id="1146" name="Google Shape;1146;p134"/>
          <p:cNvSpPr txBox="1"/>
          <p:nvPr/>
        </p:nvSpPr>
        <p:spPr>
          <a:xfrm>
            <a:off x="2511450" y="2438100"/>
            <a:ext cx="2760000" cy="34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Request to Download 1 TB file</a:t>
            </a:r>
            <a:endParaRPr/>
          </a:p>
        </p:txBody>
      </p:sp>
      <p:cxnSp>
        <p:nvCxnSpPr>
          <p:cNvPr id="1147" name="Google Shape;1147;p134"/>
          <p:cNvCxnSpPr/>
          <p:nvPr/>
        </p:nvCxnSpPr>
        <p:spPr>
          <a:xfrm flipH="1" rot="10800000">
            <a:off x="2343750" y="3436300"/>
            <a:ext cx="3095400" cy="11700"/>
          </a:xfrm>
          <a:prstGeom prst="straightConnector1">
            <a:avLst/>
          </a:prstGeom>
          <a:noFill/>
          <a:ln cap="flat" cmpd="sng" w="9525">
            <a:solidFill>
              <a:schemeClr val="dk2"/>
            </a:solidFill>
            <a:prstDash val="solid"/>
            <a:round/>
            <a:headEnd len="med" w="med" type="stealth"/>
            <a:tailEnd len="med" w="med" type="none"/>
          </a:ln>
        </p:spPr>
      </p:cxnSp>
      <p:sp>
        <p:nvSpPr>
          <p:cNvPr id="1148" name="Google Shape;1148;p134"/>
          <p:cNvSpPr txBox="1"/>
          <p:nvPr/>
        </p:nvSpPr>
        <p:spPr>
          <a:xfrm>
            <a:off x="2558550" y="3619350"/>
            <a:ext cx="2760000" cy="34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   Access granted, here you go.</a:t>
            </a:r>
            <a:endParaRPr/>
          </a:p>
        </p:txBody>
      </p:sp>
      <p:sp>
        <p:nvSpPr>
          <p:cNvPr id="1149" name="Google Shape;1149;p134"/>
          <p:cNvSpPr/>
          <p:nvPr/>
        </p:nvSpPr>
        <p:spPr>
          <a:xfrm>
            <a:off x="3550050" y="4117425"/>
            <a:ext cx="682800" cy="528000"/>
          </a:xfrm>
          <a:prstGeom prst="roundRect">
            <a:avLst>
              <a:gd fmla="val 16667" name="adj"/>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3" name="Shape 1153"/>
        <p:cNvGrpSpPr/>
        <p:nvPr/>
      </p:nvGrpSpPr>
      <p:grpSpPr>
        <a:xfrm>
          <a:off x="0" y="0"/>
          <a:ext cx="0" cy="0"/>
          <a:chOff x="0" y="0"/>
          <a:chExt cx="0" cy="0"/>
        </a:xfrm>
      </p:grpSpPr>
      <p:sp>
        <p:nvSpPr>
          <p:cNvPr id="1154" name="Google Shape;1154;p135"/>
          <p:cNvSpPr txBox="1"/>
          <p:nvPr>
            <p:ph idx="1" type="subTitle"/>
          </p:nvPr>
        </p:nvSpPr>
        <p:spPr>
          <a:xfrm>
            <a:off x="154050" y="145200"/>
            <a:ext cx="8612400" cy="651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After Requester Pays</a:t>
            </a:r>
            <a:endParaRPr>
              <a:solidFill>
                <a:srgbClr val="FF7A00"/>
              </a:solidFill>
              <a:latin typeface="EB Garamond"/>
              <a:ea typeface="EB Garamond"/>
              <a:cs typeface="EB Garamond"/>
              <a:sym typeface="EB Garamond"/>
            </a:endParaRPr>
          </a:p>
        </p:txBody>
      </p:sp>
      <p:sp>
        <p:nvSpPr>
          <p:cNvPr id="1155" name="Google Shape;1155;p135"/>
          <p:cNvSpPr txBox="1"/>
          <p:nvPr/>
        </p:nvSpPr>
        <p:spPr>
          <a:xfrm>
            <a:off x="393925" y="863454"/>
            <a:ext cx="8229600" cy="101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800">
                <a:solidFill>
                  <a:srgbClr val="666666"/>
                </a:solidFill>
                <a:latin typeface="EB Garamond"/>
                <a:ea typeface="EB Garamond"/>
                <a:cs typeface="EB Garamond"/>
                <a:sym typeface="EB Garamond"/>
              </a:rPr>
              <a:t>With Requester Pays buckets, the requester instead of the bucket owner pays the cost of the request and the data download from the bucket.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rPr lang="en" sz="1800">
                <a:solidFill>
                  <a:srgbClr val="666666"/>
                </a:solidFill>
                <a:latin typeface="EB Garamond"/>
                <a:ea typeface="EB Garamond"/>
                <a:cs typeface="EB Garamond"/>
                <a:sym typeface="EB Garamond"/>
              </a:rPr>
              <a:t>The bucket owner always pays the cost of storing data.</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p:txBody>
      </p:sp>
      <p:pic>
        <p:nvPicPr>
          <p:cNvPr id="1156" name="Google Shape;1156;p135"/>
          <p:cNvPicPr preferRelativeResize="0"/>
          <p:nvPr/>
        </p:nvPicPr>
        <p:blipFill>
          <a:blip r:embed="rId3">
            <a:alphaModFix/>
          </a:blip>
          <a:stretch>
            <a:fillRect/>
          </a:stretch>
        </p:blipFill>
        <p:spPr>
          <a:xfrm>
            <a:off x="6103934" y="2719904"/>
            <a:ext cx="904875" cy="895350"/>
          </a:xfrm>
          <a:prstGeom prst="rect">
            <a:avLst/>
          </a:prstGeom>
          <a:noFill/>
          <a:ln>
            <a:noFill/>
          </a:ln>
        </p:spPr>
      </p:pic>
      <p:pic>
        <p:nvPicPr>
          <p:cNvPr id="1157" name="Google Shape;1157;p135"/>
          <p:cNvPicPr preferRelativeResize="0"/>
          <p:nvPr/>
        </p:nvPicPr>
        <p:blipFill>
          <a:blip r:embed="rId4">
            <a:alphaModFix/>
          </a:blip>
          <a:stretch>
            <a:fillRect/>
          </a:stretch>
        </p:blipFill>
        <p:spPr>
          <a:xfrm>
            <a:off x="1440284" y="2800854"/>
            <a:ext cx="742950" cy="733425"/>
          </a:xfrm>
          <a:prstGeom prst="rect">
            <a:avLst/>
          </a:prstGeom>
          <a:noFill/>
          <a:ln>
            <a:noFill/>
          </a:ln>
        </p:spPr>
      </p:pic>
      <p:cxnSp>
        <p:nvCxnSpPr>
          <p:cNvPr id="1158" name="Google Shape;1158;p135"/>
          <p:cNvCxnSpPr/>
          <p:nvPr/>
        </p:nvCxnSpPr>
        <p:spPr>
          <a:xfrm flipH="1" rot="10800000">
            <a:off x="2595884" y="2915767"/>
            <a:ext cx="3095400" cy="11700"/>
          </a:xfrm>
          <a:prstGeom prst="straightConnector1">
            <a:avLst/>
          </a:prstGeom>
          <a:noFill/>
          <a:ln cap="flat" cmpd="sng" w="9525">
            <a:solidFill>
              <a:schemeClr val="dk2"/>
            </a:solidFill>
            <a:prstDash val="solid"/>
            <a:round/>
            <a:headEnd len="med" w="med" type="none"/>
            <a:tailEnd len="med" w="med" type="stealth"/>
          </a:ln>
        </p:spPr>
      </p:cxnSp>
      <p:sp>
        <p:nvSpPr>
          <p:cNvPr id="1159" name="Google Shape;1159;p135"/>
          <p:cNvSpPr txBox="1"/>
          <p:nvPr/>
        </p:nvSpPr>
        <p:spPr>
          <a:xfrm>
            <a:off x="2763584" y="2411292"/>
            <a:ext cx="2760000" cy="34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Request to Download 1 TB file</a:t>
            </a:r>
            <a:endParaRPr/>
          </a:p>
        </p:txBody>
      </p:sp>
      <p:cxnSp>
        <p:nvCxnSpPr>
          <p:cNvPr id="1160" name="Google Shape;1160;p135"/>
          <p:cNvCxnSpPr/>
          <p:nvPr/>
        </p:nvCxnSpPr>
        <p:spPr>
          <a:xfrm flipH="1" rot="10800000">
            <a:off x="2595884" y="3409492"/>
            <a:ext cx="3095400" cy="11700"/>
          </a:xfrm>
          <a:prstGeom prst="straightConnector1">
            <a:avLst/>
          </a:prstGeom>
          <a:noFill/>
          <a:ln cap="flat" cmpd="sng" w="9525">
            <a:solidFill>
              <a:schemeClr val="dk2"/>
            </a:solidFill>
            <a:prstDash val="solid"/>
            <a:round/>
            <a:headEnd len="med" w="med" type="stealth"/>
            <a:tailEnd len="med" w="med" type="none"/>
          </a:ln>
        </p:spPr>
      </p:cxnSp>
      <p:sp>
        <p:nvSpPr>
          <p:cNvPr id="1161" name="Google Shape;1161;p135"/>
          <p:cNvSpPr txBox="1"/>
          <p:nvPr/>
        </p:nvSpPr>
        <p:spPr>
          <a:xfrm>
            <a:off x="2692584" y="3567116"/>
            <a:ext cx="3231000" cy="34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   Access granted, here you go.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   But your AWS account will pay for it.</a:t>
            </a:r>
            <a:endParaRPr/>
          </a:p>
        </p:txBody>
      </p:sp>
      <p:sp>
        <p:nvSpPr>
          <p:cNvPr id="1162" name="Google Shape;1162;p135"/>
          <p:cNvSpPr/>
          <p:nvPr/>
        </p:nvSpPr>
        <p:spPr>
          <a:xfrm>
            <a:off x="3849284" y="4549642"/>
            <a:ext cx="682800" cy="528000"/>
          </a:xfrm>
          <a:prstGeom prst="roundRect">
            <a:avLst>
              <a:gd fmla="val 16667" name="adj"/>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